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 /><Relationship Id="rId3" Type="http://schemas.openxmlformats.org/officeDocument/2006/relationships/slide" Target="slides/slide2.xml" /><Relationship Id="rId7" Type="http://schemas.openxmlformats.org/officeDocument/2006/relationships/viewProps" Target="viewProps.xml" /><Relationship Id="rId2" Type="http://schemas.openxmlformats.org/officeDocument/2006/relationships/slide" Target="slides/slide1.xml" /><Relationship Id="rId1" Type="http://schemas.openxmlformats.org/officeDocument/2006/relationships/slideMaster" Target="slideMasters/slideMaster1.xml" /><Relationship Id="rId6" Type="http://schemas.openxmlformats.org/officeDocument/2006/relationships/presProps" Target="presProps.xml" /><Relationship Id="rId5" Type="http://schemas.openxmlformats.org/officeDocument/2006/relationships/slide" Target="slides/slide4.xml" /><Relationship Id="rId4" Type="http://schemas.openxmlformats.org/officeDocument/2006/relationships/slide" Target="slides/slide3.xml" /><Relationship Id="rId9" Type="http://schemas.openxmlformats.org/officeDocument/2006/relationships/tableStyles" Target="tableStyles.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6087917F-8182-4795-8655-F7E10C1E0E7B}" type="datetimeFigureOut">
              <a:rPr lang="it-IT" smtClean="0"/>
              <a:t>25/11/2022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7D955F7-D778-46F5-8FB0-3A2452D3D78A}" type="slidenum">
              <a:rPr lang="it-IT" smtClean="0"/>
              <a:t>‹N›</a:t>
            </a:fld>
            <a:endParaRPr lang="it-IT"/>
          </a:p>
        </p:txBody>
      </p:sp>
    </p:spTree>
    <p:extLst>
      <p:ext uri="{BB962C8B-B14F-4D97-AF65-F5344CB8AC3E}">
        <p14:creationId xmlns:p14="http://schemas.microsoft.com/office/powerpoint/2010/main" val="2077408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6087917F-8182-4795-8655-F7E10C1E0E7B}" type="datetimeFigureOut">
              <a:rPr lang="it-IT" smtClean="0"/>
              <a:t>25/11/2022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7D955F7-D778-46F5-8FB0-3A2452D3D78A}" type="slidenum">
              <a:rPr lang="it-IT" smtClean="0"/>
              <a:t>‹N›</a:t>
            </a:fld>
            <a:endParaRPr lang="it-IT"/>
          </a:p>
        </p:txBody>
      </p:sp>
    </p:spTree>
    <p:extLst>
      <p:ext uri="{BB962C8B-B14F-4D97-AF65-F5344CB8AC3E}">
        <p14:creationId xmlns:p14="http://schemas.microsoft.com/office/powerpoint/2010/main" val="26948599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6087917F-8182-4795-8655-F7E10C1E0E7B}" type="datetimeFigureOut">
              <a:rPr lang="it-IT" smtClean="0"/>
              <a:t>25/11/2022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7D955F7-D778-46F5-8FB0-3A2452D3D78A}" type="slidenum">
              <a:rPr lang="it-IT" smtClean="0"/>
              <a:t>‹N›</a:t>
            </a:fld>
            <a:endParaRPr lang="it-IT"/>
          </a:p>
        </p:txBody>
      </p:sp>
    </p:spTree>
    <p:extLst>
      <p:ext uri="{BB962C8B-B14F-4D97-AF65-F5344CB8AC3E}">
        <p14:creationId xmlns:p14="http://schemas.microsoft.com/office/powerpoint/2010/main" val="621674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6087917F-8182-4795-8655-F7E10C1E0E7B}" type="datetimeFigureOut">
              <a:rPr lang="it-IT" smtClean="0"/>
              <a:t>25/11/2022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7D955F7-D778-46F5-8FB0-3A2452D3D78A}" type="slidenum">
              <a:rPr lang="it-IT" smtClean="0"/>
              <a:t>‹N›</a:t>
            </a:fld>
            <a:endParaRPr lang="it-IT"/>
          </a:p>
        </p:txBody>
      </p:sp>
    </p:spTree>
    <p:extLst>
      <p:ext uri="{BB962C8B-B14F-4D97-AF65-F5344CB8AC3E}">
        <p14:creationId xmlns:p14="http://schemas.microsoft.com/office/powerpoint/2010/main" val="2328049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p:cNvSpPr>
            <a:spLocks noGrp="1"/>
          </p:cNvSpPr>
          <p:nvPr>
            <p:ph type="dt" sz="half" idx="10"/>
          </p:nvPr>
        </p:nvSpPr>
        <p:spPr/>
        <p:txBody>
          <a:bodyPr/>
          <a:lstStyle/>
          <a:p>
            <a:fld id="{6087917F-8182-4795-8655-F7E10C1E0E7B}" type="datetimeFigureOut">
              <a:rPr lang="it-IT" smtClean="0"/>
              <a:t>25/11/2022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7D955F7-D778-46F5-8FB0-3A2452D3D78A}" type="slidenum">
              <a:rPr lang="it-IT" smtClean="0"/>
              <a:t>‹N›</a:t>
            </a:fld>
            <a:endParaRPr lang="it-IT"/>
          </a:p>
        </p:txBody>
      </p:sp>
    </p:spTree>
    <p:extLst>
      <p:ext uri="{BB962C8B-B14F-4D97-AF65-F5344CB8AC3E}">
        <p14:creationId xmlns:p14="http://schemas.microsoft.com/office/powerpoint/2010/main" val="1976489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6087917F-8182-4795-8655-F7E10C1E0E7B}" type="datetimeFigureOut">
              <a:rPr lang="it-IT" smtClean="0"/>
              <a:t>25/11/2022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7D955F7-D778-46F5-8FB0-3A2452D3D78A}" type="slidenum">
              <a:rPr lang="it-IT" smtClean="0"/>
              <a:t>‹N›</a:t>
            </a:fld>
            <a:endParaRPr lang="it-IT"/>
          </a:p>
        </p:txBody>
      </p:sp>
    </p:spTree>
    <p:extLst>
      <p:ext uri="{BB962C8B-B14F-4D97-AF65-F5344CB8AC3E}">
        <p14:creationId xmlns:p14="http://schemas.microsoft.com/office/powerpoint/2010/main" val="1100007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a:t>
            </a:r>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6087917F-8182-4795-8655-F7E10C1E0E7B}" type="datetimeFigureOut">
              <a:rPr lang="it-IT" smtClean="0"/>
              <a:t>25/11/2022</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77D955F7-D778-46F5-8FB0-3A2452D3D78A}" type="slidenum">
              <a:rPr lang="it-IT" smtClean="0"/>
              <a:t>‹N›</a:t>
            </a:fld>
            <a:endParaRPr lang="it-IT"/>
          </a:p>
        </p:txBody>
      </p:sp>
    </p:spTree>
    <p:extLst>
      <p:ext uri="{BB962C8B-B14F-4D97-AF65-F5344CB8AC3E}">
        <p14:creationId xmlns:p14="http://schemas.microsoft.com/office/powerpoint/2010/main" val="878873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6087917F-8182-4795-8655-F7E10C1E0E7B}" type="datetimeFigureOut">
              <a:rPr lang="it-IT" smtClean="0"/>
              <a:t>25/11/2022</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77D955F7-D778-46F5-8FB0-3A2452D3D78A}" type="slidenum">
              <a:rPr lang="it-IT" smtClean="0"/>
              <a:t>‹N›</a:t>
            </a:fld>
            <a:endParaRPr lang="it-IT"/>
          </a:p>
        </p:txBody>
      </p:sp>
    </p:spTree>
    <p:extLst>
      <p:ext uri="{BB962C8B-B14F-4D97-AF65-F5344CB8AC3E}">
        <p14:creationId xmlns:p14="http://schemas.microsoft.com/office/powerpoint/2010/main" val="27121764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6087917F-8182-4795-8655-F7E10C1E0E7B}" type="datetimeFigureOut">
              <a:rPr lang="it-IT" smtClean="0"/>
              <a:t>25/11/2022</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77D955F7-D778-46F5-8FB0-3A2452D3D78A}" type="slidenum">
              <a:rPr lang="it-IT" smtClean="0"/>
              <a:t>‹N›</a:t>
            </a:fld>
            <a:endParaRPr lang="it-IT"/>
          </a:p>
        </p:txBody>
      </p:sp>
    </p:spTree>
    <p:extLst>
      <p:ext uri="{BB962C8B-B14F-4D97-AF65-F5344CB8AC3E}">
        <p14:creationId xmlns:p14="http://schemas.microsoft.com/office/powerpoint/2010/main" val="3194556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6087917F-8182-4795-8655-F7E10C1E0E7B}" type="datetimeFigureOut">
              <a:rPr lang="it-IT" smtClean="0"/>
              <a:t>25/11/2022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7D955F7-D778-46F5-8FB0-3A2452D3D78A}" type="slidenum">
              <a:rPr lang="it-IT" smtClean="0"/>
              <a:t>‹N›</a:t>
            </a:fld>
            <a:endParaRPr lang="it-IT"/>
          </a:p>
        </p:txBody>
      </p:sp>
    </p:spTree>
    <p:extLst>
      <p:ext uri="{BB962C8B-B14F-4D97-AF65-F5344CB8AC3E}">
        <p14:creationId xmlns:p14="http://schemas.microsoft.com/office/powerpoint/2010/main" val="1005138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6087917F-8182-4795-8655-F7E10C1E0E7B}" type="datetimeFigureOut">
              <a:rPr lang="it-IT" smtClean="0"/>
              <a:t>25/11/2022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7D955F7-D778-46F5-8FB0-3A2452D3D78A}" type="slidenum">
              <a:rPr lang="it-IT" smtClean="0"/>
              <a:t>‹N›</a:t>
            </a:fld>
            <a:endParaRPr lang="it-IT"/>
          </a:p>
        </p:txBody>
      </p:sp>
    </p:spTree>
    <p:extLst>
      <p:ext uri="{BB962C8B-B14F-4D97-AF65-F5344CB8AC3E}">
        <p14:creationId xmlns:p14="http://schemas.microsoft.com/office/powerpoint/2010/main" val="2077465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87917F-8182-4795-8655-F7E10C1E0E7B}" type="datetimeFigureOut">
              <a:rPr lang="it-IT" smtClean="0"/>
              <a:t>25/11/2022</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D955F7-D778-46F5-8FB0-3A2452D3D78A}" type="slidenum">
              <a:rPr lang="it-IT" smtClean="0"/>
              <a:t>‹N›</a:t>
            </a:fld>
            <a:endParaRPr lang="it-IT"/>
          </a:p>
        </p:txBody>
      </p:sp>
    </p:spTree>
    <p:extLst>
      <p:ext uri="{BB962C8B-B14F-4D97-AF65-F5344CB8AC3E}">
        <p14:creationId xmlns:p14="http://schemas.microsoft.com/office/powerpoint/2010/main" val="26047796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1.xml" /></Relationships>
</file>

<file path=ppt/slides/_rels/slide2.xml.rels><?xml version="1.0" encoding="UTF-8" standalone="yes"?>
<Relationships xmlns="http://schemas.openxmlformats.org/package/2006/relationships"><Relationship Id="rId3" Type="http://schemas.openxmlformats.org/officeDocument/2006/relationships/image" Target="../media/image3.jpeg" /><Relationship Id="rId2" Type="http://schemas.openxmlformats.org/officeDocument/2006/relationships/image" Target="../media/image2.jpeg" /><Relationship Id="rId1" Type="http://schemas.openxmlformats.org/officeDocument/2006/relationships/slideLayout" Target="../slideLayouts/slideLayout7.xml" /><Relationship Id="rId5" Type="http://schemas.openxmlformats.org/officeDocument/2006/relationships/image" Target="../media/image5.jpeg" /><Relationship Id="rId4" Type="http://schemas.openxmlformats.org/officeDocument/2006/relationships/image" Target="../media/image4.png" /></Relationships>
</file>

<file path=ppt/slides/_rels/slide3.xml.rels><?xml version="1.0" encoding="UTF-8" standalone="yes"?>
<Relationships xmlns="http://schemas.openxmlformats.org/package/2006/relationships"><Relationship Id="rId3" Type="http://schemas.openxmlformats.org/officeDocument/2006/relationships/image" Target="../media/image6.jpeg" /><Relationship Id="rId2" Type="http://schemas.openxmlformats.org/officeDocument/2006/relationships/image" Target="../media/image2.jpeg" /><Relationship Id="rId1" Type="http://schemas.openxmlformats.org/officeDocument/2006/relationships/slideLayout" Target="../slideLayouts/slideLayout7.xml" /><Relationship Id="rId4" Type="http://schemas.openxmlformats.org/officeDocument/2006/relationships/image" Target="../media/image7.png" /></Relationships>
</file>

<file path=ppt/slides/_rels/slide4.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7.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2"/>
          <a:stretch>
            <a:fillRect/>
          </a:stretch>
        </p:blipFill>
        <p:spPr>
          <a:xfrm>
            <a:off x="0" y="0"/>
            <a:ext cx="12192000" cy="7099139"/>
          </a:xfrm>
          <a:prstGeom prst="rect">
            <a:avLst/>
          </a:prstGeom>
        </p:spPr>
      </p:pic>
      <p:sp>
        <p:nvSpPr>
          <p:cNvPr id="2" name="Titolo 1"/>
          <p:cNvSpPr>
            <a:spLocks noGrp="1"/>
          </p:cNvSpPr>
          <p:nvPr>
            <p:ph type="ctrTitle"/>
          </p:nvPr>
        </p:nvSpPr>
        <p:spPr>
          <a:xfrm>
            <a:off x="1297577" y="165462"/>
            <a:ext cx="9744892" cy="1045029"/>
          </a:xfrm>
        </p:spPr>
        <p:txBody>
          <a:bodyPr>
            <a:noAutofit/>
          </a:bodyPr>
          <a:lstStyle/>
          <a:p>
            <a:r>
              <a:rPr lang="it-IT" sz="7200" dirty="0">
                <a:solidFill>
                  <a:srgbClr val="920000"/>
                </a:solidFill>
                <a:latin typeface="Baskerville Old Face" panose="02020602080505020303" pitchFamily="18" charset="0"/>
              </a:rPr>
              <a:t>Violence against women</a:t>
            </a:r>
          </a:p>
        </p:txBody>
      </p:sp>
      <p:sp>
        <p:nvSpPr>
          <p:cNvPr id="3" name="Sottotitolo 2"/>
          <p:cNvSpPr>
            <a:spLocks noGrp="1"/>
          </p:cNvSpPr>
          <p:nvPr>
            <p:ph type="subTitle" idx="1"/>
          </p:nvPr>
        </p:nvSpPr>
        <p:spPr>
          <a:xfrm>
            <a:off x="1867988" y="3375397"/>
            <a:ext cx="8456023" cy="1306285"/>
          </a:xfrm>
        </p:spPr>
        <p:txBody>
          <a:bodyPr/>
          <a:lstStyle/>
          <a:p>
            <a:r>
              <a:rPr lang="it-IT" i="1" u="sng" dirty="0">
                <a:latin typeface="Baskerville Old Face" panose="02020602080505020303" pitchFamily="18" charset="0"/>
              </a:rPr>
              <a:t>«Violence against women is an appalling human rights violation. But it is not inevitable. We can put a stop to this.»</a:t>
            </a:r>
          </a:p>
          <a:p>
            <a:r>
              <a:rPr lang="it-IT" i="1" u="sng" dirty="0">
                <a:latin typeface="Baskerville Old Face" panose="02020602080505020303" pitchFamily="18" charset="0"/>
              </a:rPr>
              <a:t> (Nicole Kidman)</a:t>
            </a:r>
          </a:p>
        </p:txBody>
      </p:sp>
    </p:spTree>
    <p:extLst>
      <p:ext uri="{BB962C8B-B14F-4D97-AF65-F5344CB8AC3E}">
        <p14:creationId xmlns:p14="http://schemas.microsoft.com/office/powerpoint/2010/main" val="3159602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0" name="Picture 12" descr="Colori per porcellana Rosso Sangue - Vendita online - ELIX ART"/>
          <p:cNvPicPr>
            <a:picLocks noChangeAspect="1" noChangeArrowheads="1"/>
          </p:cNvPicPr>
          <p:nvPr/>
        </p:nvPicPr>
        <p:blipFill rotWithShape="1">
          <a:blip r:embed="rId2">
            <a:extLst>
              <a:ext uri="{28A0092B-C50C-407E-A947-70E740481C1C}">
                <a14:useLocalDpi xmlns:a14="http://schemas.microsoft.com/office/drawing/2010/main" val="0"/>
              </a:ext>
            </a:extLst>
          </a:blip>
          <a:srcRect l="-1" r="71" b="43143"/>
          <a:stretch/>
        </p:blipFill>
        <p:spPr bwMode="auto">
          <a:xfrm>
            <a:off x="0" y="0"/>
            <a:ext cx="12183291" cy="699298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s://i.pinimg.com/564x/d4/71/65/d471655d078fb5a7d78bd547dbdf3bc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70191" y="142398"/>
            <a:ext cx="2804160" cy="2804160"/>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p:cNvSpPr txBox="1"/>
          <p:nvPr/>
        </p:nvSpPr>
        <p:spPr>
          <a:xfrm>
            <a:off x="713937" y="345721"/>
            <a:ext cx="8447314" cy="769441"/>
          </a:xfrm>
          <a:prstGeom prst="rect">
            <a:avLst/>
          </a:prstGeom>
          <a:noFill/>
        </p:spPr>
        <p:txBody>
          <a:bodyPr wrap="square" rtlCol="0">
            <a:spAutoFit/>
          </a:bodyPr>
          <a:lstStyle/>
          <a:p>
            <a:r>
              <a:rPr lang="it-IT" sz="4400">
                <a:solidFill>
                  <a:schemeClr val="bg1"/>
                </a:solidFill>
                <a:latin typeface="Baskerville Old Face" panose="02020602080505020303" pitchFamily="18" charset="0"/>
              </a:rPr>
              <a:t>What is violence </a:t>
            </a:r>
            <a:r>
              <a:rPr lang="it-IT" sz="4400" dirty="0">
                <a:solidFill>
                  <a:schemeClr val="bg1"/>
                </a:solidFill>
                <a:latin typeface="Baskerville Old Face" panose="02020602080505020303" pitchFamily="18" charset="0"/>
              </a:rPr>
              <a:t>against women?</a:t>
            </a:r>
          </a:p>
        </p:txBody>
      </p:sp>
      <p:pic>
        <p:nvPicPr>
          <p:cNvPr id="6" name="Immagine 5"/>
          <p:cNvPicPr>
            <a:picLocks noChangeAspect="1"/>
          </p:cNvPicPr>
          <p:nvPr/>
        </p:nvPicPr>
        <p:blipFill rotWithShape="1">
          <a:blip r:embed="rId4"/>
          <a:srcRect t="12592" r="5251" b="7808"/>
          <a:stretch/>
        </p:blipFill>
        <p:spPr>
          <a:xfrm>
            <a:off x="9446935" y="3378926"/>
            <a:ext cx="2660833" cy="3161752"/>
          </a:xfrm>
          <a:prstGeom prst="rect">
            <a:avLst/>
          </a:prstGeom>
        </p:spPr>
      </p:pic>
      <p:pic>
        <p:nvPicPr>
          <p:cNvPr id="2056" name="Picture 8" descr="https://i.pinimg.com/564x/04/e1/fa/04e1fa31eff6a923c05c6493687692cf.jpg"/>
          <p:cNvPicPr>
            <a:picLocks noChangeAspect="1" noChangeArrowheads="1"/>
          </p:cNvPicPr>
          <p:nvPr/>
        </p:nvPicPr>
        <p:blipFill rotWithShape="1">
          <a:blip r:embed="rId5">
            <a:extLst>
              <a:ext uri="{28A0092B-C50C-407E-A947-70E740481C1C}">
                <a14:useLocalDpi xmlns:a14="http://schemas.microsoft.com/office/drawing/2010/main" val="0"/>
              </a:ext>
            </a:extLst>
          </a:blip>
          <a:srcRect l="-1016" t="4518" r="-632" b="21392"/>
          <a:stretch/>
        </p:blipFill>
        <p:spPr bwMode="auto">
          <a:xfrm>
            <a:off x="7249804" y="1757568"/>
            <a:ext cx="2612571" cy="285641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6"/>
          <p:cNvSpPr txBox="1"/>
          <p:nvPr/>
        </p:nvSpPr>
        <p:spPr>
          <a:xfrm>
            <a:off x="821450" y="1422583"/>
            <a:ext cx="6052458" cy="5262979"/>
          </a:xfrm>
          <a:prstGeom prst="rect">
            <a:avLst/>
          </a:prstGeom>
          <a:noFill/>
        </p:spPr>
        <p:txBody>
          <a:bodyPr wrap="square" rtlCol="0">
            <a:spAutoFit/>
          </a:bodyPr>
          <a:lstStyle/>
          <a:p>
            <a:r>
              <a:rPr lang="en-US" sz="2800" dirty="0">
                <a:solidFill>
                  <a:schemeClr val="bg1"/>
                </a:solidFill>
                <a:latin typeface="Baskerville Old Face" panose="02020602080505020303" pitchFamily="18" charset="0"/>
              </a:rPr>
              <a:t>Every act of gender-based violence that causes physical, sexual or psychological harm or suffering to women, including threats, is violence against women. </a:t>
            </a:r>
          </a:p>
          <a:p>
            <a:r>
              <a:rPr lang="en-US" sz="2800" dirty="0">
                <a:solidFill>
                  <a:schemeClr val="bg1"/>
                </a:solidFill>
                <a:latin typeface="Baskerville Old Face" panose="02020602080505020303" pitchFamily="18" charset="0"/>
              </a:rPr>
              <a:t>ONU chose November 25th as the international day for the elimination of violence against women. </a:t>
            </a:r>
          </a:p>
          <a:p>
            <a:r>
              <a:rPr lang="en-US" sz="2800" dirty="0">
                <a:solidFill>
                  <a:schemeClr val="bg1"/>
                </a:solidFill>
                <a:latin typeface="Baskerville Old Face" panose="02020602080505020303" pitchFamily="18" charset="0"/>
              </a:rPr>
              <a:t>There are three types of violence: physical, verbal or psychological.</a:t>
            </a:r>
          </a:p>
          <a:p>
            <a:r>
              <a:rPr lang="en-US" sz="2800" dirty="0">
                <a:solidFill>
                  <a:schemeClr val="bg1"/>
                </a:solidFill>
                <a:latin typeface="Baskerville Old Face" panose="02020602080505020303" pitchFamily="18" charset="0"/>
              </a:rPr>
              <a:t>Moreover, women are exposed in public places and in the workplace to harassment or sexual abuse.</a:t>
            </a:r>
            <a:endParaRPr lang="it-IT" sz="2800" dirty="0">
              <a:solidFill>
                <a:schemeClr val="bg1"/>
              </a:solidFill>
              <a:latin typeface="Baskerville Old Face" panose="02020602080505020303" pitchFamily="18" charset="0"/>
            </a:endParaRPr>
          </a:p>
        </p:txBody>
      </p:sp>
    </p:spTree>
    <p:extLst>
      <p:ext uri="{BB962C8B-B14F-4D97-AF65-F5344CB8AC3E}">
        <p14:creationId xmlns:p14="http://schemas.microsoft.com/office/powerpoint/2010/main" val="19144912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2050"/>
                                        </p:tgtEl>
                                        <p:attrNameLst>
                                          <p:attrName>style.visibility</p:attrName>
                                        </p:attrNameLst>
                                      </p:cBhvr>
                                      <p:to>
                                        <p:strVal val="visible"/>
                                      </p:to>
                                    </p:set>
                                    <p:animEffect transition="in" filter="wipe(left)">
                                      <p:cBhvr>
                                        <p:cTn id="19" dur="500"/>
                                        <p:tgtEl>
                                          <p:spTgt spid="205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056"/>
                                        </p:tgtEl>
                                        <p:attrNameLst>
                                          <p:attrName>style.visibility</p:attrName>
                                        </p:attrNameLst>
                                      </p:cBhvr>
                                      <p:to>
                                        <p:strVal val="visible"/>
                                      </p:to>
                                    </p:set>
                                    <p:animEffect transition="in" filter="wipe(left)">
                                      <p:cBhvr>
                                        <p:cTn id="24" dur="500"/>
                                        <p:tgtEl>
                                          <p:spTgt spid="205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olori per porcellana Rosso Sangue - Vendita online - ELIX ART"/>
          <p:cNvPicPr>
            <a:picLocks noChangeAspect="1" noChangeArrowheads="1"/>
          </p:cNvPicPr>
          <p:nvPr/>
        </p:nvPicPr>
        <p:blipFill rotWithShape="1">
          <a:blip r:embed="rId2">
            <a:extLst>
              <a:ext uri="{28A0092B-C50C-407E-A947-70E740481C1C}">
                <a14:useLocalDpi xmlns:a14="http://schemas.microsoft.com/office/drawing/2010/main" val="0"/>
              </a:ext>
            </a:extLst>
          </a:blip>
          <a:srcRect b="33029"/>
          <a:stretch/>
        </p:blipFill>
        <p:spPr bwMode="auto">
          <a:xfrm>
            <a:off x="0" y="0"/>
            <a:ext cx="12191999" cy="6882059"/>
          </a:xfrm>
          <a:prstGeom prst="rect">
            <a:avLst/>
          </a:prstGeom>
          <a:noFill/>
          <a:extLst>
            <a:ext uri="{909E8E84-426E-40DD-AFC4-6F175D3DCCD1}">
              <a14:hiddenFill xmlns:a14="http://schemas.microsoft.com/office/drawing/2010/main">
                <a:solidFill>
                  <a:srgbClr val="FFFFFF"/>
                </a:solidFill>
              </a14:hiddenFill>
            </a:ext>
          </a:extLst>
        </p:spPr>
      </p:pic>
      <p:sp>
        <p:nvSpPr>
          <p:cNvPr id="2" name="CasellaDiTesto 1"/>
          <p:cNvSpPr txBox="1"/>
          <p:nvPr/>
        </p:nvSpPr>
        <p:spPr>
          <a:xfrm>
            <a:off x="3248297" y="226423"/>
            <a:ext cx="5059680" cy="769441"/>
          </a:xfrm>
          <a:prstGeom prst="rect">
            <a:avLst/>
          </a:prstGeom>
          <a:noFill/>
        </p:spPr>
        <p:txBody>
          <a:bodyPr wrap="square" rtlCol="0">
            <a:spAutoFit/>
          </a:bodyPr>
          <a:lstStyle/>
          <a:p>
            <a:r>
              <a:rPr lang="it-IT" sz="4400" dirty="0">
                <a:solidFill>
                  <a:schemeClr val="bg1"/>
                </a:solidFill>
                <a:latin typeface="Baskerville Old Face" panose="02020602080505020303" pitchFamily="18" charset="0"/>
              </a:rPr>
              <a:t>Examples of victims</a:t>
            </a:r>
          </a:p>
        </p:txBody>
      </p:sp>
      <p:pic>
        <p:nvPicPr>
          <p:cNvPr id="3076" name="Picture 4" descr="https://i.pinimg.com/564x/eb/6c/77/eb6c77d6edf48d8f6a259b4272e2f397.jpg"/>
          <p:cNvPicPr>
            <a:picLocks noChangeAspect="1" noChangeArrowheads="1"/>
          </p:cNvPicPr>
          <p:nvPr/>
        </p:nvPicPr>
        <p:blipFill rotWithShape="1">
          <a:blip r:embed="rId3">
            <a:extLst>
              <a:ext uri="{28A0092B-C50C-407E-A947-70E740481C1C}">
                <a14:useLocalDpi xmlns:a14="http://schemas.microsoft.com/office/drawing/2010/main" val="0"/>
              </a:ext>
            </a:extLst>
          </a:blip>
          <a:srcRect l="-1711" t="4265" r="2471" b="11048"/>
          <a:stretch/>
        </p:blipFill>
        <p:spPr bwMode="auto">
          <a:xfrm>
            <a:off x="174172" y="1744800"/>
            <a:ext cx="2238103" cy="2894098"/>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2"/>
          <p:cNvSpPr txBox="1"/>
          <p:nvPr/>
        </p:nvSpPr>
        <p:spPr>
          <a:xfrm>
            <a:off x="2451532" y="1848819"/>
            <a:ext cx="3274422" cy="2923877"/>
          </a:xfrm>
          <a:prstGeom prst="rect">
            <a:avLst/>
          </a:prstGeom>
          <a:noFill/>
        </p:spPr>
        <p:txBody>
          <a:bodyPr wrap="square" rtlCol="0">
            <a:spAutoFit/>
          </a:bodyPr>
          <a:lstStyle/>
          <a:p>
            <a:r>
              <a:rPr lang="en-US" sz="1600" dirty="0">
                <a:solidFill>
                  <a:schemeClr val="bg1"/>
                </a:solidFill>
                <a:latin typeface="Baskerville Old Face" panose="02020602080505020303" pitchFamily="18" charset="0"/>
              </a:rPr>
              <a:t>Lady Diana, the Princess of Wales, was victim of psychological violence by her husband King Charles III who always judged her body even though he knew she was bulimic when they were married.</a:t>
            </a:r>
          </a:p>
          <a:p>
            <a:endParaRPr lang="en-US" dirty="0">
              <a:solidFill>
                <a:schemeClr val="bg1"/>
              </a:solidFill>
              <a:latin typeface="Baskerville Old Face" panose="02020602080505020303" pitchFamily="18" charset="0"/>
            </a:endParaRPr>
          </a:p>
          <a:p>
            <a:r>
              <a:rPr lang="en-US" dirty="0">
                <a:solidFill>
                  <a:schemeClr val="bg1"/>
                </a:solidFill>
                <a:latin typeface="Baskerville Old Face" panose="02020602080505020303" pitchFamily="18" charset="0"/>
              </a:rPr>
              <a:t>"Inside me, I knew there was something wrong with me, but I was too immature to voice it."</a:t>
            </a:r>
            <a:endParaRPr lang="it-IT" dirty="0">
              <a:solidFill>
                <a:schemeClr val="bg1"/>
              </a:solidFill>
              <a:latin typeface="Baskerville Old Face" panose="02020602080505020303" pitchFamily="18" charset="0"/>
            </a:endParaRPr>
          </a:p>
          <a:p>
            <a:endParaRPr lang="it-IT" sz="1600" dirty="0">
              <a:solidFill>
                <a:schemeClr val="bg1"/>
              </a:solidFill>
              <a:latin typeface="Baskerville Old Face" panose="02020602080505020303" pitchFamily="18" charset="0"/>
            </a:endParaRPr>
          </a:p>
        </p:txBody>
      </p:sp>
      <p:sp>
        <p:nvSpPr>
          <p:cNvPr id="4" name="CasellaDiTesto 3"/>
          <p:cNvSpPr txBox="1"/>
          <p:nvPr/>
        </p:nvSpPr>
        <p:spPr>
          <a:xfrm>
            <a:off x="2899955" y="852955"/>
            <a:ext cx="6156960" cy="369332"/>
          </a:xfrm>
          <a:prstGeom prst="rect">
            <a:avLst/>
          </a:prstGeom>
          <a:noFill/>
        </p:spPr>
        <p:txBody>
          <a:bodyPr wrap="square" rtlCol="0">
            <a:spAutoFit/>
          </a:bodyPr>
          <a:lstStyle/>
          <a:p>
            <a:r>
              <a:rPr lang="en-US" dirty="0">
                <a:solidFill>
                  <a:schemeClr val="bg1"/>
                </a:solidFill>
                <a:latin typeface="Baskerville Old Face" panose="02020602080505020303" pitchFamily="18" charset="0"/>
              </a:rPr>
              <a:t>Every woman could be</a:t>
            </a:r>
            <a:r>
              <a:rPr lang="it-IT">
                <a:solidFill>
                  <a:schemeClr val="bg1"/>
                </a:solidFill>
                <a:latin typeface="Baskerville Old Face" panose="02020602080505020303" pitchFamily="18" charset="0"/>
              </a:rPr>
              <a:t> a</a:t>
            </a:r>
            <a:r>
              <a:rPr lang="en-US">
                <a:solidFill>
                  <a:schemeClr val="bg1"/>
                </a:solidFill>
                <a:latin typeface="Baskerville Old Face" panose="02020602080505020303" pitchFamily="18" charset="0"/>
              </a:rPr>
              <a:t> </a:t>
            </a:r>
            <a:r>
              <a:rPr lang="en-US" dirty="0">
                <a:solidFill>
                  <a:schemeClr val="bg1"/>
                </a:solidFill>
                <a:latin typeface="Baskerville Old Face" panose="02020602080505020303" pitchFamily="18" charset="0"/>
              </a:rPr>
              <a:t>victim of a violence, even celebrities</a:t>
            </a:r>
            <a:r>
              <a:rPr lang="en-US" sz="1600" dirty="0">
                <a:solidFill>
                  <a:schemeClr val="bg1"/>
                </a:solidFill>
                <a:latin typeface="Baskerville Old Face" panose="02020602080505020303" pitchFamily="18" charset="0"/>
              </a:rPr>
              <a:t>.</a:t>
            </a:r>
            <a:endParaRPr lang="it-IT" sz="1600" dirty="0">
              <a:solidFill>
                <a:schemeClr val="bg1"/>
              </a:solidFill>
              <a:latin typeface="Baskerville Old Face" panose="02020602080505020303" pitchFamily="18" charset="0"/>
            </a:endParaRPr>
          </a:p>
        </p:txBody>
      </p:sp>
      <p:pic>
        <p:nvPicPr>
          <p:cNvPr id="6" name="Immagine 5"/>
          <p:cNvPicPr>
            <a:picLocks noChangeAspect="1"/>
          </p:cNvPicPr>
          <p:nvPr/>
        </p:nvPicPr>
        <p:blipFill rotWithShape="1">
          <a:blip r:embed="rId4"/>
          <a:srcRect l="1" t="8572" r="-1" b="6416"/>
          <a:stretch/>
        </p:blipFill>
        <p:spPr>
          <a:xfrm>
            <a:off x="5686697" y="1848819"/>
            <a:ext cx="2294642" cy="2926789"/>
          </a:xfrm>
          <a:prstGeom prst="rect">
            <a:avLst/>
          </a:prstGeom>
        </p:spPr>
      </p:pic>
      <p:sp>
        <p:nvSpPr>
          <p:cNvPr id="7" name="CasellaDiTesto 6"/>
          <p:cNvSpPr txBox="1"/>
          <p:nvPr/>
        </p:nvSpPr>
        <p:spPr>
          <a:xfrm>
            <a:off x="8098972" y="1744799"/>
            <a:ext cx="3666308" cy="3046988"/>
          </a:xfrm>
          <a:prstGeom prst="rect">
            <a:avLst/>
          </a:prstGeom>
          <a:noFill/>
        </p:spPr>
        <p:txBody>
          <a:bodyPr wrap="square" rtlCol="0">
            <a:spAutoFit/>
          </a:bodyPr>
          <a:lstStyle/>
          <a:p>
            <a:r>
              <a:rPr lang="en-US" sz="1600" dirty="0">
                <a:solidFill>
                  <a:schemeClr val="bg1"/>
                </a:solidFill>
                <a:latin typeface="Baskerville Old Face" panose="02020602080505020303" pitchFamily="18" charset="0"/>
              </a:rPr>
              <a:t>Lady Gaga has been sexually assaulted by a music producer who left her pregnant.</a:t>
            </a:r>
          </a:p>
          <a:p>
            <a:r>
              <a:rPr lang="en-US" sz="1600" dirty="0">
                <a:solidFill>
                  <a:schemeClr val="bg1"/>
                </a:solidFill>
                <a:latin typeface="Baskerville Old Face" panose="02020602080505020303" pitchFamily="18" charset="0"/>
              </a:rPr>
              <a:t>“I was 19 years old, and I was working in the business, and a producer said to me, ‘Take your clothes off,’” she said. “And I said no. And I left, and they told me they were going to burn all of my music. </a:t>
            </a:r>
          </a:p>
          <a:p>
            <a:r>
              <a:rPr lang="en-US" sz="1600" dirty="0">
                <a:solidFill>
                  <a:schemeClr val="bg1"/>
                </a:solidFill>
                <a:latin typeface="Baskerville Old Face" panose="02020602080505020303" pitchFamily="18" charset="0"/>
              </a:rPr>
              <a:t>And they didn’t stop.</a:t>
            </a:r>
          </a:p>
          <a:p>
            <a:r>
              <a:rPr lang="en-US" sz="1600" dirty="0">
                <a:solidFill>
                  <a:schemeClr val="bg1"/>
                </a:solidFill>
                <a:latin typeface="Baskerville Old Face" panose="02020602080505020303" pitchFamily="18" charset="0"/>
              </a:rPr>
              <a:t> They didn’t stop asking me, and I just froze and – I don’t even remember.” She said “the person who raped me dropped me off pregnant on a corner”.</a:t>
            </a:r>
            <a:endParaRPr lang="it-IT" sz="1600" dirty="0">
              <a:solidFill>
                <a:schemeClr val="bg1"/>
              </a:solidFill>
              <a:latin typeface="Baskerville Old Face" panose="02020602080505020303" pitchFamily="18" charset="0"/>
            </a:endParaRPr>
          </a:p>
        </p:txBody>
      </p:sp>
    </p:spTree>
    <p:extLst>
      <p:ext uri="{BB962C8B-B14F-4D97-AF65-F5344CB8AC3E}">
        <p14:creationId xmlns:p14="http://schemas.microsoft.com/office/powerpoint/2010/main" val="15786789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3076"/>
                                        </p:tgtEl>
                                        <p:attrNameLst>
                                          <p:attrName>style.visibility</p:attrName>
                                        </p:attrNameLst>
                                      </p:cBhvr>
                                      <p:to>
                                        <p:strVal val="visible"/>
                                      </p:to>
                                    </p:set>
                                    <p:animEffect transition="in" filter="fade">
                                      <p:cBhvr>
                                        <p:cTn id="21" dur="1000"/>
                                        <p:tgtEl>
                                          <p:spTgt spid="3076"/>
                                        </p:tgtEl>
                                      </p:cBhvr>
                                    </p:animEffect>
                                    <p:anim calcmode="lin" valueType="num">
                                      <p:cBhvr>
                                        <p:cTn id="22" dur="1000" fill="hold"/>
                                        <p:tgtEl>
                                          <p:spTgt spid="3076"/>
                                        </p:tgtEl>
                                        <p:attrNameLst>
                                          <p:attrName>ppt_x</p:attrName>
                                        </p:attrNameLst>
                                      </p:cBhvr>
                                      <p:tavLst>
                                        <p:tav tm="0">
                                          <p:val>
                                            <p:strVal val="#ppt_x"/>
                                          </p:val>
                                        </p:tav>
                                        <p:tav tm="100000">
                                          <p:val>
                                            <p:strVal val="#ppt_x"/>
                                          </p:val>
                                        </p:tav>
                                      </p:tavLst>
                                    </p:anim>
                                    <p:anim calcmode="lin" valueType="num">
                                      <p:cBhvr>
                                        <p:cTn id="23" dur="1000" fill="hold"/>
                                        <p:tgtEl>
                                          <p:spTgt spid="307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up)">
                                      <p:cBhvr>
                                        <p:cTn id="28" dur="5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up)">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up)">
                                      <p:cBhvr>
                                        <p:cTn id="3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olori per porcellana Rosso Sangue - Vendita online - ELIX ART"/>
          <p:cNvPicPr>
            <a:picLocks noChangeAspect="1" noChangeArrowheads="1"/>
          </p:cNvPicPr>
          <p:nvPr/>
        </p:nvPicPr>
        <p:blipFill rotWithShape="1">
          <a:blip r:embed="rId2">
            <a:extLst>
              <a:ext uri="{28A0092B-C50C-407E-A947-70E740481C1C}">
                <a14:useLocalDpi xmlns:a14="http://schemas.microsoft.com/office/drawing/2010/main" val="0"/>
              </a:ext>
            </a:extLst>
          </a:blip>
          <a:srcRect t="42286" r="571"/>
          <a:stretch/>
        </p:blipFill>
        <p:spPr bwMode="auto">
          <a:xfrm>
            <a:off x="0" y="-77425"/>
            <a:ext cx="12192000" cy="6935425"/>
          </a:xfrm>
          <a:prstGeom prst="rect">
            <a:avLst/>
          </a:prstGeom>
          <a:noFill/>
          <a:extLst>
            <a:ext uri="{909E8E84-426E-40DD-AFC4-6F175D3DCCD1}">
              <a14:hiddenFill xmlns:a14="http://schemas.microsoft.com/office/drawing/2010/main">
                <a:solidFill>
                  <a:srgbClr val="FFFFFF"/>
                </a:solidFill>
              </a14:hiddenFill>
            </a:ext>
          </a:extLst>
        </p:spPr>
      </p:pic>
      <p:sp>
        <p:nvSpPr>
          <p:cNvPr id="2" name="CasellaDiTesto 1"/>
          <p:cNvSpPr txBox="1"/>
          <p:nvPr/>
        </p:nvSpPr>
        <p:spPr>
          <a:xfrm>
            <a:off x="4223657" y="296092"/>
            <a:ext cx="3222172" cy="769441"/>
          </a:xfrm>
          <a:prstGeom prst="rect">
            <a:avLst/>
          </a:prstGeom>
          <a:noFill/>
        </p:spPr>
        <p:txBody>
          <a:bodyPr wrap="square" rtlCol="0">
            <a:spAutoFit/>
          </a:bodyPr>
          <a:lstStyle/>
          <a:p>
            <a:r>
              <a:rPr lang="it-IT" sz="4400" dirty="0">
                <a:solidFill>
                  <a:schemeClr val="bg1"/>
                </a:solidFill>
                <a:latin typeface="Baskerville Old Face" panose="02020602080505020303" pitchFamily="18" charset="0"/>
              </a:rPr>
              <a:t>Our opinion</a:t>
            </a:r>
          </a:p>
        </p:txBody>
      </p:sp>
      <p:sp>
        <p:nvSpPr>
          <p:cNvPr id="3" name="CasellaDiTesto 2"/>
          <p:cNvSpPr txBox="1"/>
          <p:nvPr/>
        </p:nvSpPr>
        <p:spPr>
          <a:xfrm>
            <a:off x="1441269" y="1587652"/>
            <a:ext cx="8786948" cy="2677656"/>
          </a:xfrm>
          <a:prstGeom prst="rect">
            <a:avLst/>
          </a:prstGeom>
          <a:noFill/>
        </p:spPr>
        <p:txBody>
          <a:bodyPr wrap="square" rtlCol="0">
            <a:spAutoFit/>
          </a:bodyPr>
          <a:lstStyle/>
          <a:p>
            <a:r>
              <a:rPr lang="en-US" sz="2400" dirty="0">
                <a:solidFill>
                  <a:schemeClr val="bg1"/>
                </a:solidFill>
                <a:latin typeface="Baskerville Old Face" panose="02020602080505020303" pitchFamily="18" charset="0"/>
              </a:rPr>
              <a:t>We think violence against women is a horrible thing which </a:t>
            </a:r>
            <a:r>
              <a:rPr lang="en-US" sz="2400">
                <a:solidFill>
                  <a:schemeClr val="bg1"/>
                </a:solidFill>
                <a:latin typeface="Baskerville Old Face" panose="02020602080505020303" pitchFamily="18" charset="0"/>
              </a:rPr>
              <a:t>shouldn’t </a:t>
            </a:r>
            <a:r>
              <a:rPr lang="it-IT" sz="2400">
                <a:solidFill>
                  <a:schemeClr val="bg1"/>
                </a:solidFill>
                <a:latin typeface="Baskerville Old Face" panose="02020602080505020303" pitchFamily="18" charset="0"/>
              </a:rPr>
              <a:t>exist.It</a:t>
            </a:r>
            <a:r>
              <a:rPr lang="en-US" sz="2400">
                <a:solidFill>
                  <a:schemeClr val="bg1"/>
                </a:solidFill>
                <a:latin typeface="Baskerville Old Face" panose="02020602080505020303" pitchFamily="18" charset="0"/>
              </a:rPr>
              <a:t>’s </a:t>
            </a:r>
            <a:r>
              <a:rPr lang="en-US" sz="2400" dirty="0">
                <a:solidFill>
                  <a:schemeClr val="bg1"/>
                </a:solidFill>
                <a:latin typeface="Baskerville Old Face" panose="02020602080505020303" pitchFamily="18" charset="0"/>
              </a:rPr>
              <a:t>important to celebrate November 25th, and we should talk much more about this </a:t>
            </a:r>
            <a:r>
              <a:rPr lang="en-US" sz="2400">
                <a:solidFill>
                  <a:schemeClr val="bg1"/>
                </a:solidFill>
                <a:latin typeface="Baskerville Old Face" panose="02020602080505020303" pitchFamily="18" charset="0"/>
              </a:rPr>
              <a:t>and </a:t>
            </a:r>
            <a:r>
              <a:rPr lang="it-IT" sz="2400">
                <a:solidFill>
                  <a:schemeClr val="bg1"/>
                </a:solidFill>
                <a:latin typeface="Baskerville Old Face" panose="02020602080505020303" pitchFamily="18" charset="0"/>
              </a:rPr>
              <a:t>make peopele aware of the problem.</a:t>
            </a:r>
            <a:endParaRPr lang="en-US" sz="2400" dirty="0">
              <a:solidFill>
                <a:schemeClr val="bg1"/>
              </a:solidFill>
              <a:latin typeface="Baskerville Old Face" panose="02020602080505020303" pitchFamily="18" charset="0"/>
            </a:endParaRPr>
          </a:p>
          <a:p>
            <a:r>
              <a:rPr lang="en-US" sz="2400" dirty="0">
                <a:solidFill>
                  <a:schemeClr val="bg1"/>
                </a:solidFill>
                <a:latin typeface="Baskerville Old Face" panose="02020602080505020303" pitchFamily="18" charset="0"/>
              </a:rPr>
              <a:t>Finally pay attention to those men who after some time try to change you, to maneuver you. Beware of violence that makes no noise and leaves no bruises, but still tears. Do not try to save those who cannot love. Save yourself instead.</a:t>
            </a:r>
            <a:endParaRPr lang="it-IT" sz="2400" dirty="0">
              <a:solidFill>
                <a:schemeClr val="bg1"/>
              </a:solidFill>
              <a:latin typeface="Baskerville Old Face" panose="02020602080505020303" pitchFamily="18" charset="0"/>
            </a:endParaRPr>
          </a:p>
        </p:txBody>
      </p:sp>
      <p:sp>
        <p:nvSpPr>
          <p:cNvPr id="4" name="CasellaDiTesto 3"/>
          <p:cNvSpPr txBox="1"/>
          <p:nvPr/>
        </p:nvSpPr>
        <p:spPr>
          <a:xfrm>
            <a:off x="8103326" y="4545874"/>
            <a:ext cx="3043645" cy="2031325"/>
          </a:xfrm>
          <a:prstGeom prst="rect">
            <a:avLst/>
          </a:prstGeom>
          <a:noFill/>
        </p:spPr>
        <p:txBody>
          <a:bodyPr wrap="square" rtlCol="0">
            <a:spAutoFit/>
          </a:bodyPr>
          <a:lstStyle/>
          <a:p>
            <a:r>
              <a:rPr lang="it-IT" dirty="0">
                <a:solidFill>
                  <a:schemeClr val="bg1"/>
                </a:solidFill>
                <a:latin typeface="Baskerville Old Face" panose="02020602080505020303" pitchFamily="18" charset="0"/>
              </a:rPr>
              <a:t>-Ammaturo Matteo Edgardo</a:t>
            </a:r>
          </a:p>
          <a:p>
            <a:r>
              <a:rPr lang="it-IT" dirty="0">
                <a:solidFill>
                  <a:schemeClr val="bg1"/>
                </a:solidFill>
                <a:latin typeface="Baskerville Old Face" panose="02020602080505020303" pitchFamily="18" charset="0"/>
              </a:rPr>
              <a:t>-D’Avanzo Emanuela</a:t>
            </a:r>
          </a:p>
          <a:p>
            <a:r>
              <a:rPr lang="it-IT" dirty="0">
                <a:solidFill>
                  <a:schemeClr val="bg1"/>
                </a:solidFill>
                <a:latin typeface="Baskerville Old Face" panose="02020602080505020303" pitchFamily="18" charset="0"/>
              </a:rPr>
              <a:t>-Fiore Angela</a:t>
            </a:r>
          </a:p>
          <a:p>
            <a:r>
              <a:rPr lang="it-IT" dirty="0">
                <a:solidFill>
                  <a:schemeClr val="bg1"/>
                </a:solidFill>
                <a:latin typeface="Baskerville Old Face" panose="02020602080505020303" pitchFamily="18" charset="0"/>
              </a:rPr>
              <a:t>-Infelice Elisa</a:t>
            </a:r>
          </a:p>
          <a:p>
            <a:r>
              <a:rPr lang="it-IT" dirty="0">
                <a:solidFill>
                  <a:schemeClr val="bg1"/>
                </a:solidFill>
                <a:latin typeface="Baskerville Old Face" panose="02020602080505020303" pitchFamily="18" charset="0"/>
              </a:rPr>
              <a:t>-Miele Angela</a:t>
            </a:r>
          </a:p>
          <a:p>
            <a:r>
              <a:rPr lang="it-IT" dirty="0">
                <a:solidFill>
                  <a:schemeClr val="bg1"/>
                </a:solidFill>
                <a:latin typeface="Baskerville Old Face" panose="02020602080505020303" pitchFamily="18" charset="0"/>
              </a:rPr>
              <a:t>-</a:t>
            </a:r>
            <a:r>
              <a:rPr lang="it-IT">
                <a:solidFill>
                  <a:schemeClr val="bg1"/>
                </a:solidFill>
                <a:latin typeface="Baskerville Old Face" panose="02020602080505020303" pitchFamily="18" charset="0"/>
              </a:rPr>
              <a:t>Siniscalchi Luisa</a:t>
            </a:r>
          </a:p>
          <a:p>
            <a:r>
              <a:rPr lang="it-IT">
                <a:solidFill>
                  <a:schemeClr val="bg1"/>
                </a:solidFill>
                <a:latin typeface="Baskerville Old Face" panose="02020602080505020303" pitchFamily="18" charset="0"/>
              </a:rPr>
              <a:t>IIBL</a:t>
            </a:r>
            <a:endParaRPr lang="it-IT" dirty="0">
              <a:solidFill>
                <a:schemeClr val="bg1"/>
              </a:solidFill>
              <a:latin typeface="Baskerville Old Face" panose="02020602080505020303" pitchFamily="18" charset="0"/>
            </a:endParaRPr>
          </a:p>
        </p:txBody>
      </p:sp>
    </p:spTree>
    <p:extLst>
      <p:ext uri="{BB962C8B-B14F-4D97-AF65-F5344CB8AC3E}">
        <p14:creationId xmlns:p14="http://schemas.microsoft.com/office/powerpoint/2010/main" val="62489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TotalTime>
  <Words>399</Words>
  <Application>Microsoft Office PowerPoint</Application>
  <PresentationFormat>Widescreen</PresentationFormat>
  <Paragraphs>26</Paragraphs>
  <Slides>4</Slides>
  <Notes>0</Notes>
  <HiddenSlides>0</HiddenSlides>
  <MMClips>0</MMClips>
  <ScaleCrop>false</ScaleCrop>
  <HeadingPairs>
    <vt:vector size="4" baseType="variant">
      <vt:variant>
        <vt:lpstr>Tema</vt:lpstr>
      </vt:variant>
      <vt:variant>
        <vt:i4>1</vt:i4>
      </vt:variant>
      <vt:variant>
        <vt:lpstr>Titoli diapositive</vt:lpstr>
      </vt:variant>
      <vt:variant>
        <vt:i4>4</vt:i4>
      </vt:variant>
    </vt:vector>
  </HeadingPairs>
  <TitlesOfParts>
    <vt:vector size="5" baseType="lpstr">
      <vt:lpstr>Tema di Office</vt:lpstr>
      <vt:lpstr>Violence against women</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Violence against women</dc:title>
  <dc:creator>User</dc:creator>
  <cp:lastModifiedBy>393478268719</cp:lastModifiedBy>
  <cp:revision>16</cp:revision>
  <dcterms:created xsi:type="dcterms:W3CDTF">2022-11-23T14:44:21Z</dcterms:created>
  <dcterms:modified xsi:type="dcterms:W3CDTF">2022-11-25T07:17:26Z</dcterms:modified>
</cp:coreProperties>
</file>