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68" r:id="rId15"/>
    <p:sldId id="271" r:id="rId16"/>
    <p:sldId id="269" r:id="rId17"/>
    <p:sldId id="273" r:id="rId18"/>
    <p:sldId id="272" r:id="rId19"/>
  </p:sldIdLst>
  <p:sldSz cx="18288000" cy="10287000"/>
  <p:notesSz cx="6858000" cy="9144000"/>
  <p:embeddedFontLst>
    <p:embeddedFont>
      <p:font typeface="Arial Nova" panose="020B0504020202020204" pitchFamily="34" charset="0"/>
      <p:regular r:id="rId21"/>
      <p:bold r:id="rId22"/>
      <p:italic r:id="rId23"/>
      <p:boldItalic r:id="rId24"/>
    </p:embeddedFont>
    <p:embeddedFont>
      <p:font typeface="Calibri" panose="020F0502020204030204" pitchFamily="34" charset="0"/>
      <p:regular r:id="rId25"/>
      <p:bold r:id="rId26"/>
      <p:italic r:id="rId27"/>
      <p:boldItalic r:id="rId28"/>
    </p:embeddedFont>
    <p:embeddedFont>
      <p:font typeface="Roboto" panose="02000000000000000000" pitchFamily="2" charset="0"/>
      <p:regular r:id="rId29"/>
      <p:bold r:id="rId30"/>
    </p:embeddedFont>
    <p:embeddedFont>
      <p:font typeface="Roboto Bold" panose="02000000000000000000"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EA5752-AA6A-41BC-87C3-BCCE9FE7AE45}" type="datetimeFigureOut">
              <a:rPr lang="it-IT" smtClean="0"/>
              <a:t>04/12/2021</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601D70-CDA3-4CC4-8C74-4761DFDD85A8}" type="slidenum">
              <a:rPr lang="it-IT" smtClean="0"/>
              <a:t>‹N›</a:t>
            </a:fld>
            <a:endParaRPr lang="it-IT"/>
          </a:p>
        </p:txBody>
      </p:sp>
    </p:spTree>
    <p:extLst>
      <p:ext uri="{BB962C8B-B14F-4D97-AF65-F5344CB8AC3E}">
        <p14:creationId xmlns:p14="http://schemas.microsoft.com/office/powerpoint/2010/main" val="2335471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8601D70-CDA3-4CC4-8C74-4761DFDD85A8}" type="slidenum">
              <a:rPr lang="it-IT" smtClean="0"/>
              <a:t>1</a:t>
            </a:fld>
            <a:endParaRPr lang="it-IT"/>
          </a:p>
        </p:txBody>
      </p:sp>
    </p:spTree>
    <p:extLst>
      <p:ext uri="{BB962C8B-B14F-4D97-AF65-F5344CB8AC3E}">
        <p14:creationId xmlns:p14="http://schemas.microsoft.com/office/powerpoint/2010/main" val="1909892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4.wdp"/><Relationship Id="rId7" Type="http://schemas.openxmlformats.org/officeDocument/2006/relationships/hyperlink" Target="mailto:naps24000p@istruzione.it" TargetMode="External"/><Relationship Id="rId2" Type="http://schemas.openxmlformats.org/officeDocument/2006/relationships/image" Target="../media/image13.pn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14.png"/><Relationship Id="rId4" Type="http://schemas.openxmlformats.org/officeDocument/2006/relationships/hyperlink" Target="https://www.liceomedicicciano.edu.it/" TargetMode="External"/><Relationship Id="rId9" Type="http://schemas.microsoft.com/office/2007/relationships/hdphoto" Target="../media/hdphoto6.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179777" y="1047750"/>
            <a:ext cx="8940979" cy="7094125"/>
            <a:chOff x="0" y="0"/>
            <a:chExt cx="7338332" cy="5822522"/>
          </a:xfrm>
        </p:grpSpPr>
        <p:sp>
          <p:nvSpPr>
            <p:cNvPr id="3" name="Freeform 3"/>
            <p:cNvSpPr/>
            <p:nvPr/>
          </p:nvSpPr>
          <p:spPr>
            <a:xfrm>
              <a:off x="0" y="0"/>
              <a:ext cx="7338332" cy="5822522"/>
            </a:xfrm>
            <a:custGeom>
              <a:avLst/>
              <a:gdLst/>
              <a:ahLst/>
              <a:cxnLst/>
              <a:rect l="l" t="t" r="r" b="b"/>
              <a:pathLst>
                <a:path w="7338332" h="5822522">
                  <a:moveTo>
                    <a:pt x="0" y="0"/>
                  </a:moveTo>
                  <a:lnTo>
                    <a:pt x="0" y="5822522"/>
                  </a:lnTo>
                  <a:lnTo>
                    <a:pt x="7338332" y="5822522"/>
                  </a:lnTo>
                  <a:lnTo>
                    <a:pt x="7338332" y="0"/>
                  </a:lnTo>
                  <a:lnTo>
                    <a:pt x="0" y="0"/>
                  </a:lnTo>
                  <a:close/>
                  <a:moveTo>
                    <a:pt x="7277372" y="5761562"/>
                  </a:moveTo>
                  <a:lnTo>
                    <a:pt x="59690" y="5761562"/>
                  </a:lnTo>
                  <a:lnTo>
                    <a:pt x="59690" y="59690"/>
                  </a:lnTo>
                  <a:lnTo>
                    <a:pt x="7277372" y="59690"/>
                  </a:lnTo>
                  <a:lnTo>
                    <a:pt x="7277372" y="5761562"/>
                  </a:lnTo>
                  <a:close/>
                </a:path>
              </a:pathLst>
            </a:custGeom>
            <a:solidFill>
              <a:srgbClr val="251E20"/>
            </a:solidFill>
          </p:spPr>
        </p:sp>
      </p:grpSp>
      <p:sp>
        <p:nvSpPr>
          <p:cNvPr id="4" name="AutoShape 4"/>
          <p:cNvSpPr/>
          <p:nvPr/>
        </p:nvSpPr>
        <p:spPr>
          <a:xfrm>
            <a:off x="1028700" y="-1600200"/>
            <a:ext cx="228600" cy="4419600"/>
          </a:xfrm>
          <a:prstGeom prst="rect">
            <a:avLst/>
          </a:prstGeom>
          <a:solidFill>
            <a:srgbClr val="251E20"/>
          </a:solidFill>
        </p:spPr>
      </p:sp>
      <p:sp>
        <p:nvSpPr>
          <p:cNvPr id="5" name="AutoShape 5"/>
          <p:cNvSpPr/>
          <p:nvPr/>
        </p:nvSpPr>
        <p:spPr>
          <a:xfrm>
            <a:off x="17094969" y="6249761"/>
            <a:ext cx="1574031" cy="1278235"/>
          </a:xfrm>
          <a:prstGeom prst="rect">
            <a:avLst/>
          </a:prstGeom>
          <a:solidFill>
            <a:srgbClr val="251E20"/>
          </a:solidFill>
        </p:spPr>
      </p:sp>
      <p:sp>
        <p:nvSpPr>
          <p:cNvPr id="7" name="AutoShape 7"/>
          <p:cNvSpPr/>
          <p:nvPr/>
        </p:nvSpPr>
        <p:spPr>
          <a:xfrm>
            <a:off x="17712550" y="4187551"/>
            <a:ext cx="41785" cy="760681"/>
          </a:xfrm>
          <a:prstGeom prst="rect">
            <a:avLst/>
          </a:prstGeom>
          <a:solidFill>
            <a:srgbClr val="251E20"/>
          </a:solidFill>
        </p:spPr>
      </p:sp>
      <p:sp>
        <p:nvSpPr>
          <p:cNvPr id="8" name="AutoShape 8"/>
          <p:cNvSpPr/>
          <p:nvPr/>
        </p:nvSpPr>
        <p:spPr>
          <a:xfrm>
            <a:off x="17712550" y="2740928"/>
            <a:ext cx="41785" cy="760681"/>
          </a:xfrm>
          <a:prstGeom prst="rect">
            <a:avLst/>
          </a:prstGeom>
          <a:solidFill>
            <a:srgbClr val="251E20"/>
          </a:solidFill>
        </p:spPr>
      </p:sp>
      <p:pic>
        <p:nvPicPr>
          <p:cNvPr id="9" name="Picture 9"/>
          <p:cNvPicPr>
            <a:picLocks noChangeAspect="1"/>
          </p:cNvPicPr>
          <p:nvPr/>
        </p:nvPicPr>
        <p:blipFill>
          <a:blip r:embed="rId3"/>
          <a:srcRect l="21124" r="49650"/>
          <a:stretch>
            <a:fillRect/>
          </a:stretch>
        </p:blipFill>
        <p:spPr>
          <a:xfrm>
            <a:off x="2118806" y="0"/>
            <a:ext cx="5143500" cy="11736719"/>
          </a:xfrm>
          <a:prstGeom prst="rect">
            <a:avLst/>
          </a:prstGeom>
        </p:spPr>
      </p:pic>
      <p:sp>
        <p:nvSpPr>
          <p:cNvPr id="10" name="TextBox 10"/>
          <p:cNvSpPr txBox="1"/>
          <p:nvPr/>
        </p:nvSpPr>
        <p:spPr>
          <a:xfrm>
            <a:off x="8987446" y="3530680"/>
            <a:ext cx="7079458" cy="2442591"/>
          </a:xfrm>
          <a:prstGeom prst="rect">
            <a:avLst/>
          </a:prstGeom>
        </p:spPr>
        <p:txBody>
          <a:bodyPr lIns="0" tIns="0" rIns="0" bIns="0" rtlCol="0" anchor="t">
            <a:spAutoFit/>
          </a:bodyPr>
          <a:lstStyle/>
          <a:p>
            <a:pPr>
              <a:lnSpc>
                <a:spcPts val="9312"/>
              </a:lnSpc>
            </a:pPr>
            <a:r>
              <a:rPr lang="en-US" sz="9600" spc="-96" dirty="0">
                <a:solidFill>
                  <a:srgbClr val="251E20"/>
                </a:solidFill>
                <a:latin typeface="Roboto Bold"/>
              </a:rPr>
              <a:t>Le </a:t>
            </a:r>
            <a:r>
              <a:rPr lang="en-US" sz="9600" spc="-96" dirty="0" err="1">
                <a:solidFill>
                  <a:srgbClr val="251E20"/>
                </a:solidFill>
                <a:latin typeface="Roboto Bold"/>
              </a:rPr>
              <a:t>Istituzioni</a:t>
            </a:r>
            <a:r>
              <a:rPr lang="en-US" sz="9600" spc="-96" dirty="0">
                <a:solidFill>
                  <a:srgbClr val="251E20"/>
                </a:solidFill>
                <a:latin typeface="Roboto Bold"/>
              </a:rPr>
              <a:t> </a:t>
            </a:r>
            <a:r>
              <a:rPr lang="en-US" sz="9600" spc="-96" dirty="0" err="1">
                <a:solidFill>
                  <a:srgbClr val="251E20"/>
                </a:solidFill>
                <a:latin typeface="Roboto Bold"/>
              </a:rPr>
              <a:t>Europee</a:t>
            </a:r>
            <a:endParaRPr lang="en-US" sz="9600" spc="-96" dirty="0">
              <a:solidFill>
                <a:srgbClr val="251E20"/>
              </a:solidFill>
              <a:latin typeface="Roboto Bold"/>
            </a:endParaRPr>
          </a:p>
        </p:txBody>
      </p:sp>
      <p:sp>
        <p:nvSpPr>
          <p:cNvPr id="11" name="TextBox 11"/>
          <p:cNvSpPr txBox="1"/>
          <p:nvPr/>
        </p:nvSpPr>
        <p:spPr>
          <a:xfrm>
            <a:off x="7985168" y="9232393"/>
            <a:ext cx="9135588" cy="536321"/>
          </a:xfrm>
          <a:prstGeom prst="rect">
            <a:avLst/>
          </a:prstGeom>
        </p:spPr>
        <p:txBody>
          <a:bodyPr lIns="0" tIns="0" rIns="0" bIns="0" rtlCol="0" anchor="t">
            <a:spAutoFit/>
          </a:bodyPr>
          <a:lstStyle/>
          <a:p>
            <a:pPr algn="r">
              <a:lnSpc>
                <a:spcPts val="4312"/>
              </a:lnSpc>
            </a:pPr>
            <a:r>
              <a:rPr lang="en-US" sz="2800" spc="140" dirty="0">
                <a:solidFill>
                  <a:srgbClr val="251E20"/>
                </a:solidFill>
                <a:latin typeface="Roboto"/>
              </a:rPr>
              <a:t>A </a:t>
            </a:r>
            <a:r>
              <a:rPr lang="en-US" sz="2800" spc="140" dirty="0" err="1">
                <a:solidFill>
                  <a:srgbClr val="251E20"/>
                </a:solidFill>
                <a:latin typeface="Roboto"/>
              </a:rPr>
              <a:t>cura</a:t>
            </a:r>
            <a:r>
              <a:rPr lang="en-US" sz="2800" spc="140" dirty="0">
                <a:solidFill>
                  <a:srgbClr val="251E20"/>
                </a:solidFill>
                <a:latin typeface="Roboto"/>
              </a:rPr>
              <a:t> </a:t>
            </a:r>
            <a:r>
              <a:rPr lang="en-US" sz="2800" spc="140" dirty="0" err="1">
                <a:solidFill>
                  <a:srgbClr val="251E20"/>
                </a:solidFill>
                <a:latin typeface="Roboto"/>
              </a:rPr>
              <a:t>degli</a:t>
            </a:r>
            <a:r>
              <a:rPr lang="en-US" sz="2800" spc="140" dirty="0">
                <a:solidFill>
                  <a:srgbClr val="251E20"/>
                </a:solidFill>
                <a:latin typeface="Roboto"/>
              </a:rPr>
              <a:t> </a:t>
            </a:r>
            <a:r>
              <a:rPr lang="en-US" sz="2800" spc="140" dirty="0" err="1">
                <a:solidFill>
                  <a:srgbClr val="251E20"/>
                </a:solidFill>
                <a:latin typeface="Roboto"/>
              </a:rPr>
              <a:t>alunni</a:t>
            </a:r>
            <a:r>
              <a:rPr lang="en-US" sz="2800" spc="140" dirty="0">
                <a:solidFill>
                  <a:srgbClr val="251E20"/>
                </a:solidFill>
                <a:latin typeface="Roboto"/>
              </a:rPr>
              <a:t> </a:t>
            </a:r>
            <a:r>
              <a:rPr lang="en-US" sz="2800" spc="140" dirty="0" err="1">
                <a:solidFill>
                  <a:srgbClr val="251E20"/>
                </a:solidFill>
                <a:latin typeface="Roboto"/>
              </a:rPr>
              <a:t>della</a:t>
            </a:r>
            <a:r>
              <a:rPr lang="en-US" sz="2800" spc="140" dirty="0">
                <a:solidFill>
                  <a:srgbClr val="251E20"/>
                </a:solidFill>
                <a:latin typeface="Roboto"/>
              </a:rPr>
              <a:t> 4Cs </a:t>
            </a:r>
          </a:p>
        </p:txBody>
      </p:sp>
      <p:sp>
        <p:nvSpPr>
          <p:cNvPr id="12"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01</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1+#ppt_w/2"/>
                                          </p:val>
                                        </p:tav>
                                        <p:tav tm="100000">
                                          <p:val>
                                            <p:strVal val="#ppt_x"/>
                                          </p:val>
                                        </p:tav>
                                      </p:tavLst>
                                    </p:anim>
                                    <p:anim calcmode="lin" valueType="num">
                                      <p:cBhvr additive="base">
                                        <p:cTn id="13" dur="1000" fill="hold"/>
                                        <p:tgtEl>
                                          <p:spTgt spid="5"/>
                                        </p:tgtEl>
                                        <p:attrNameLst>
                                          <p:attrName>ppt_y</p:attrName>
                                        </p:attrNameLst>
                                      </p:cBhvr>
                                      <p:tavLst>
                                        <p:tav tm="0">
                                          <p:val>
                                            <p:strVal val="#ppt_y"/>
                                          </p:val>
                                        </p:tav>
                                        <p:tav tm="100000">
                                          <p:val>
                                            <p:strVal val="#ppt_y"/>
                                          </p:val>
                                        </p:tav>
                                      </p:tavLst>
                                    </p:anim>
                                  </p:childTnLst>
                                </p:cTn>
                              </p:par>
                              <p:par>
                                <p:cTn id="14" presetID="2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1000"/>
                                        <p:tgtEl>
                                          <p:spTgt spid="8"/>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heel(1)">
                                      <p:cBhvr>
                                        <p:cTn id="19" dur="1000"/>
                                        <p:tgtEl>
                                          <p:spTgt spid="12"/>
                                        </p:tgtEl>
                                      </p:cBhvr>
                                    </p:animEffect>
                                  </p:childTnLst>
                                </p:cTn>
                              </p:par>
                              <p:par>
                                <p:cTn id="20" presetID="2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1000"/>
                                        <p:tgtEl>
                                          <p:spTgt spid="7"/>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childTnLst>
                                </p:cTn>
                              </p:par>
                            </p:childTnLst>
                          </p:cTn>
                        </p:par>
                        <p:par>
                          <p:cTn id="30" fill="hold">
                            <p:stCondLst>
                              <p:cond delay="2000"/>
                            </p:stCondLst>
                            <p:childTnLst>
                              <p:par>
                                <p:cTn id="31" presetID="42" presetClass="entr" presetSubtype="0" fill="hold"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2000"/>
                                        <p:tgtEl>
                                          <p:spTgt spid="9"/>
                                        </p:tgtEl>
                                      </p:cBhvr>
                                    </p:animEffect>
                                    <p:anim calcmode="lin" valueType="num">
                                      <p:cBhvr>
                                        <p:cTn id="34" dur="2000" fill="hold"/>
                                        <p:tgtEl>
                                          <p:spTgt spid="9"/>
                                        </p:tgtEl>
                                        <p:attrNameLst>
                                          <p:attrName>ppt_x</p:attrName>
                                        </p:attrNameLst>
                                      </p:cBhvr>
                                      <p:tavLst>
                                        <p:tav tm="0">
                                          <p:val>
                                            <p:strVal val="#ppt_x"/>
                                          </p:val>
                                        </p:tav>
                                        <p:tav tm="100000">
                                          <p:val>
                                            <p:strVal val="#ppt_x"/>
                                          </p:val>
                                        </p:tav>
                                      </p:tavLst>
                                    </p:anim>
                                    <p:anim calcmode="lin" valueType="num">
                                      <p:cBhvr>
                                        <p:cTn id="35" dur="2000" fill="hold"/>
                                        <p:tgtEl>
                                          <p:spTgt spid="9"/>
                                        </p:tgtEl>
                                        <p:attrNameLst>
                                          <p:attrName>ppt_y</p:attrName>
                                        </p:attrNameLst>
                                      </p:cBhvr>
                                      <p:tavLst>
                                        <p:tav tm="0">
                                          <p:val>
                                            <p:strVal val="#ppt_y+.1"/>
                                          </p:val>
                                        </p:tav>
                                        <p:tav tm="100000">
                                          <p:val>
                                            <p:strVal val="#ppt_y"/>
                                          </p:val>
                                        </p:tav>
                                      </p:tavLst>
                                    </p:anim>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Effect transition="in" filter="fade">
                                      <p:cBhvr>
                                        <p:cTn id="39"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7712550" y="4187551"/>
            <a:ext cx="41785" cy="760681"/>
          </a:xfrm>
          <a:prstGeom prst="rect">
            <a:avLst/>
          </a:prstGeom>
          <a:solidFill>
            <a:srgbClr val="251E20"/>
          </a:solidFill>
        </p:spPr>
      </p:sp>
      <p:sp>
        <p:nvSpPr>
          <p:cNvPr id="4" name="AutoShape 4"/>
          <p:cNvSpPr/>
          <p:nvPr/>
        </p:nvSpPr>
        <p:spPr>
          <a:xfrm>
            <a:off x="17708616" y="2740928"/>
            <a:ext cx="45719" cy="760681"/>
          </a:xfrm>
          <a:prstGeom prst="rect">
            <a:avLst/>
          </a:prstGeom>
          <a:solidFill>
            <a:srgbClr val="251E20"/>
          </a:solidFill>
        </p:spPr>
      </p:sp>
      <p:sp>
        <p:nvSpPr>
          <p:cNvPr id="5" name="AutoShape 13"/>
          <p:cNvSpPr/>
          <p:nvPr/>
        </p:nvSpPr>
        <p:spPr>
          <a:xfrm rot="5400000">
            <a:off x="304800" y="-495300"/>
            <a:ext cx="228600" cy="4191000"/>
          </a:xfrm>
          <a:prstGeom prst="rect">
            <a:avLst/>
          </a:prstGeom>
          <a:solidFill>
            <a:srgbClr val="251E20"/>
          </a:solidFill>
        </p:spPr>
      </p:sp>
      <p:sp>
        <p:nvSpPr>
          <p:cNvPr id="6" name="TextBox 2"/>
          <p:cNvSpPr txBox="1"/>
          <p:nvPr/>
        </p:nvSpPr>
        <p:spPr>
          <a:xfrm>
            <a:off x="3124200" y="876300"/>
            <a:ext cx="10096082" cy="2026196"/>
          </a:xfrm>
          <a:prstGeom prst="rect">
            <a:avLst/>
          </a:prstGeom>
        </p:spPr>
        <p:txBody>
          <a:bodyPr wrap="square" lIns="0" tIns="0" rIns="0" bIns="0" rtlCol="0" anchor="t">
            <a:spAutoFit/>
          </a:bodyPr>
          <a:lstStyle/>
          <a:p>
            <a:pPr>
              <a:lnSpc>
                <a:spcPts val="7920"/>
              </a:lnSpc>
            </a:pPr>
            <a:r>
              <a:rPr lang="en-US" sz="7200" spc="144" dirty="0">
                <a:solidFill>
                  <a:srgbClr val="251E20"/>
                </a:solidFill>
                <a:latin typeface="Roboto Bold"/>
              </a:rPr>
              <a:t>COMMISSIONE EUROPEA</a:t>
            </a:r>
          </a:p>
        </p:txBody>
      </p:sp>
      <p:pic>
        <p:nvPicPr>
          <p:cNvPr id="7" name="Immagine 6"/>
          <p:cNvPicPr>
            <a:picLocks noChangeAspect="1"/>
          </p:cNvPicPr>
          <p:nvPr/>
        </p:nvPicPr>
        <p:blipFill rotWithShape="1">
          <a:blip r:embed="rId2">
            <a:duotone>
              <a:prstClr val="black"/>
              <a:schemeClr val="tx1">
                <a:lumMod val="95000"/>
                <a:lumOff val="5000"/>
                <a:tint val="45000"/>
                <a:satMod val="400000"/>
              </a:schemeClr>
            </a:duotone>
            <a:extLst>
              <a:ext uri="{28A0092B-C50C-407E-A947-70E740481C1C}">
                <a14:useLocalDpi xmlns:a14="http://schemas.microsoft.com/office/drawing/2010/main" val="0"/>
              </a:ext>
            </a:extLst>
          </a:blip>
          <a:srcRect l="34698" t="344" r="10432" b="-344"/>
          <a:stretch/>
        </p:blipFill>
        <p:spPr>
          <a:xfrm>
            <a:off x="10777848" y="1100790"/>
            <a:ext cx="6481452" cy="7547909"/>
          </a:xfrm>
          <a:prstGeom prst="rect">
            <a:avLst/>
          </a:prstGeom>
        </p:spPr>
      </p:pic>
      <p:sp>
        <p:nvSpPr>
          <p:cNvPr id="8" name="AutoShape 6"/>
          <p:cNvSpPr/>
          <p:nvPr/>
        </p:nvSpPr>
        <p:spPr>
          <a:xfrm>
            <a:off x="17259300" y="6214437"/>
            <a:ext cx="1409700" cy="1278235"/>
          </a:xfrm>
          <a:prstGeom prst="rect">
            <a:avLst/>
          </a:prstGeom>
          <a:solidFill>
            <a:srgbClr val="251E20"/>
          </a:solidFill>
        </p:spPr>
      </p:sp>
      <p:sp>
        <p:nvSpPr>
          <p:cNvPr id="10" name="Rettangolo 9"/>
          <p:cNvSpPr/>
          <p:nvPr/>
        </p:nvSpPr>
        <p:spPr>
          <a:xfrm>
            <a:off x="762000" y="4187551"/>
            <a:ext cx="9144000" cy="4524315"/>
          </a:xfrm>
          <a:prstGeom prst="rect">
            <a:avLst/>
          </a:prstGeom>
        </p:spPr>
        <p:txBody>
          <a:bodyPr>
            <a:spAutoFit/>
          </a:bodyPr>
          <a:lstStyle/>
          <a:p>
            <a:pPr algn="just"/>
            <a:r>
              <a:rPr lang="it-IT" sz="3600" dirty="0">
                <a:solidFill>
                  <a:srgbClr val="251E20"/>
                </a:solidFill>
                <a:latin typeface="Roboto"/>
              </a:rPr>
              <a:t>La Commissione europea rappresenta e tutela, in piena indipendenza, gli interessi generali dell’Unione. Viene nominata ogni cinque anni entro sei mesi dalle elezioni del Parlamento europeo ed è attualmente composta da 27 commissari sotto la direzione di un presidente che assegna le diverse competenze politiche.</a:t>
            </a:r>
          </a:p>
        </p:txBody>
      </p:sp>
      <p:sp>
        <p:nvSpPr>
          <p:cNvPr id="11" name="TextBox 9"/>
          <p:cNvSpPr txBox="1"/>
          <p:nvPr/>
        </p:nvSpPr>
        <p:spPr>
          <a:xfrm>
            <a:off x="14022990" y="9029700"/>
            <a:ext cx="3228690"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
        <p:nvSpPr>
          <p:cNvPr id="12"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10</a:t>
            </a:r>
          </a:p>
        </p:txBody>
      </p:sp>
    </p:spTree>
    <p:extLst>
      <p:ext uri="{BB962C8B-B14F-4D97-AF65-F5344CB8AC3E}">
        <p14:creationId xmlns:p14="http://schemas.microsoft.com/office/powerpoint/2010/main" val="760675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1000"/>
                                        <p:tgtEl>
                                          <p:spTgt spid="4"/>
                                        </p:tgtEl>
                                      </p:cBhvr>
                                    </p:animEffect>
                                  </p:childTnLst>
                                </p:cTn>
                              </p:par>
                              <p:par>
                                <p:cTn id="12" presetID="2" presetClass="entr" presetSubtype="8"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1700" fill="hold"/>
                                        <p:tgtEl>
                                          <p:spTgt spid="6"/>
                                        </p:tgtEl>
                                        <p:attrNameLst>
                                          <p:attrName>ppt_x</p:attrName>
                                        </p:attrNameLst>
                                      </p:cBhvr>
                                      <p:tavLst>
                                        <p:tav tm="0">
                                          <p:val>
                                            <p:strVal val="0-#ppt_w/2"/>
                                          </p:val>
                                        </p:tav>
                                        <p:tav tm="100000">
                                          <p:val>
                                            <p:strVal val="#ppt_x"/>
                                          </p:val>
                                        </p:tav>
                                      </p:tavLst>
                                    </p:anim>
                                    <p:anim calcmode="lin" valueType="num">
                                      <p:cBhvr additive="base">
                                        <p:cTn id="15" dur="1700" fill="hold"/>
                                        <p:tgtEl>
                                          <p:spTgt spid="6"/>
                                        </p:tgtEl>
                                        <p:attrNameLst>
                                          <p:attrName>ppt_y</p:attrName>
                                        </p:attrNameLst>
                                      </p:cBhvr>
                                      <p:tavLst>
                                        <p:tav tm="0">
                                          <p:val>
                                            <p:strVal val="#ppt_y"/>
                                          </p:val>
                                        </p:tav>
                                        <p:tav tm="100000">
                                          <p:val>
                                            <p:strVal val="#ppt_y"/>
                                          </p:val>
                                        </p:tav>
                                      </p:tavLst>
                                    </p:anim>
                                  </p:childTnLst>
                                </p:cTn>
                              </p:par>
                              <p:par>
                                <p:cTn id="16" presetID="22" presetClass="entr" presetSubtype="4"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11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100"/>
                                        <p:tgtEl>
                                          <p:spTgt spid="11"/>
                                        </p:tgtEl>
                                      </p:cBhvr>
                                    </p:animEffect>
                                  </p:childTnLst>
                                </p:cTn>
                              </p:par>
                              <p:par>
                                <p:cTn id="22" presetID="2" presetClass="entr" presetSubtype="2"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1100" fill="hold"/>
                                        <p:tgtEl>
                                          <p:spTgt spid="8"/>
                                        </p:tgtEl>
                                        <p:attrNameLst>
                                          <p:attrName>ppt_x</p:attrName>
                                        </p:attrNameLst>
                                      </p:cBhvr>
                                      <p:tavLst>
                                        <p:tav tm="0">
                                          <p:val>
                                            <p:strVal val="1+#ppt_w/2"/>
                                          </p:val>
                                        </p:tav>
                                        <p:tav tm="100000">
                                          <p:val>
                                            <p:strVal val="#ppt_x"/>
                                          </p:val>
                                        </p:tav>
                                      </p:tavLst>
                                    </p:anim>
                                    <p:anim calcmode="lin" valueType="num">
                                      <p:cBhvr additive="base">
                                        <p:cTn id="25" dur="1100" fill="hold"/>
                                        <p:tgtEl>
                                          <p:spTgt spid="8"/>
                                        </p:tgtEl>
                                        <p:attrNameLst>
                                          <p:attrName>ppt_y</p:attrName>
                                        </p:attrNameLst>
                                      </p:cBhvr>
                                      <p:tavLst>
                                        <p:tav tm="0">
                                          <p:val>
                                            <p:strVal val="#ppt_y"/>
                                          </p:val>
                                        </p:tav>
                                        <p:tav tm="100000">
                                          <p:val>
                                            <p:strVal val="#ppt_y"/>
                                          </p:val>
                                        </p:tav>
                                      </p:tavLst>
                                    </p:anim>
                                  </p:childTnLst>
                                </p:cTn>
                              </p:par>
                              <p:par>
                                <p:cTn id="26" presetID="21" presetClass="entr" presetSubtype="1" fill="hold" nodeType="with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wheel(1)">
                                      <p:cBhvr>
                                        <p:cTn id="28" dur="1100"/>
                                        <p:tgtEl>
                                          <p:spTgt spid="12">
                                            <p:txEl>
                                              <p:pRg st="0" end="0"/>
                                            </p:txEl>
                                          </p:spTgt>
                                        </p:tgtEl>
                                      </p:cBhvr>
                                    </p:animEffect>
                                  </p:childTnLst>
                                </p:cTn>
                              </p:par>
                            </p:childTnLst>
                          </p:cTn>
                        </p:par>
                        <p:par>
                          <p:cTn id="29" fill="hold">
                            <p:stCondLst>
                              <p:cond delay="1700"/>
                            </p:stCondLst>
                            <p:childTnLst>
                              <p:par>
                                <p:cTn id="30" presetID="47" presetClass="entr" presetSubtype="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600"/>
                                        <p:tgtEl>
                                          <p:spTgt spid="7"/>
                                        </p:tgtEl>
                                      </p:cBhvr>
                                    </p:animEffect>
                                    <p:anim calcmode="lin" valueType="num">
                                      <p:cBhvr>
                                        <p:cTn id="33" dur="1600" fill="hold"/>
                                        <p:tgtEl>
                                          <p:spTgt spid="7"/>
                                        </p:tgtEl>
                                        <p:attrNameLst>
                                          <p:attrName>ppt_x</p:attrName>
                                        </p:attrNameLst>
                                      </p:cBhvr>
                                      <p:tavLst>
                                        <p:tav tm="0">
                                          <p:val>
                                            <p:strVal val="#ppt_x"/>
                                          </p:val>
                                        </p:tav>
                                        <p:tav tm="100000">
                                          <p:val>
                                            <p:strVal val="#ppt_x"/>
                                          </p:val>
                                        </p:tav>
                                      </p:tavLst>
                                    </p:anim>
                                    <p:anim calcmode="lin" valueType="num">
                                      <p:cBhvr>
                                        <p:cTn id="34" dur="1600" fill="hold"/>
                                        <p:tgtEl>
                                          <p:spTgt spid="7"/>
                                        </p:tgtEl>
                                        <p:attrNameLst>
                                          <p:attrName>ppt_y</p:attrName>
                                        </p:attrNameLst>
                                      </p:cBhvr>
                                      <p:tavLst>
                                        <p:tav tm="0">
                                          <p:val>
                                            <p:strVal val="#ppt_y-.1"/>
                                          </p:val>
                                        </p:tav>
                                        <p:tav tm="100000">
                                          <p:val>
                                            <p:strVal val="#ppt_y"/>
                                          </p:val>
                                        </p:tav>
                                      </p:tavLst>
                                    </p:anim>
                                  </p:childTnLst>
                                </p:cTn>
                              </p:par>
                            </p:childTnLst>
                          </p:cTn>
                        </p:par>
                        <p:par>
                          <p:cTn id="35" fill="hold">
                            <p:stCondLst>
                              <p:cond delay="3300"/>
                            </p:stCondLst>
                            <p:childTnLst>
                              <p:par>
                                <p:cTn id="36" presetID="10" presetClass="entr" presetSubtype="0" fill="hold" nodeType="afterEffect">
                                  <p:stCondLst>
                                    <p:cond delay="0"/>
                                  </p:stCondLst>
                                  <p:childTnLst>
                                    <p:set>
                                      <p:cBhvr>
                                        <p:cTn id="37" dur="1" fill="hold">
                                          <p:stCondLst>
                                            <p:cond delay="0"/>
                                          </p:stCondLst>
                                        </p:cTn>
                                        <p:tgtEl>
                                          <p:spTgt spid="10">
                                            <p:txEl>
                                              <p:pRg st="0" end="0"/>
                                            </p:txEl>
                                          </p:spTgt>
                                        </p:tgtEl>
                                        <p:attrNameLst>
                                          <p:attrName>style.visibility</p:attrName>
                                        </p:attrNameLst>
                                      </p:cBhvr>
                                      <p:to>
                                        <p:strVal val="visible"/>
                                      </p:to>
                                    </p:set>
                                    <p:animEffect transition="in" filter="fade">
                                      <p:cBhvr>
                                        <p:cTn id="38" dur="14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7712550" y="4187551"/>
            <a:ext cx="41785" cy="760681"/>
          </a:xfrm>
          <a:prstGeom prst="rect">
            <a:avLst/>
          </a:prstGeom>
          <a:solidFill>
            <a:srgbClr val="251E20"/>
          </a:solidFill>
        </p:spPr>
      </p:sp>
      <p:sp>
        <p:nvSpPr>
          <p:cNvPr id="3" name="AutoShape 4"/>
          <p:cNvSpPr/>
          <p:nvPr/>
        </p:nvSpPr>
        <p:spPr>
          <a:xfrm>
            <a:off x="17708616" y="2740928"/>
            <a:ext cx="45719" cy="760681"/>
          </a:xfrm>
          <a:prstGeom prst="rect">
            <a:avLst/>
          </a:prstGeom>
          <a:solidFill>
            <a:srgbClr val="251E20"/>
          </a:solidFill>
        </p:spPr>
      </p:sp>
      <p:sp>
        <p:nvSpPr>
          <p:cNvPr id="4" name="TextBox 2"/>
          <p:cNvSpPr txBox="1"/>
          <p:nvPr/>
        </p:nvSpPr>
        <p:spPr>
          <a:xfrm>
            <a:off x="655320" y="796691"/>
            <a:ext cx="11201400" cy="1013098"/>
          </a:xfrm>
          <a:prstGeom prst="rect">
            <a:avLst/>
          </a:prstGeom>
        </p:spPr>
        <p:txBody>
          <a:bodyPr wrap="square" lIns="0" tIns="0" rIns="0" bIns="0" rtlCol="0" anchor="t">
            <a:spAutoFit/>
          </a:bodyPr>
          <a:lstStyle/>
          <a:p>
            <a:pPr>
              <a:lnSpc>
                <a:spcPts val="7920"/>
              </a:lnSpc>
            </a:pPr>
            <a:r>
              <a:rPr lang="en-US" sz="7200" spc="144" dirty="0">
                <a:solidFill>
                  <a:srgbClr val="251E20"/>
                </a:solidFill>
                <a:latin typeface="Roboto Bold"/>
              </a:rPr>
              <a:t>COMMISSIONE EUROPEA</a:t>
            </a:r>
          </a:p>
        </p:txBody>
      </p:sp>
      <p:sp>
        <p:nvSpPr>
          <p:cNvPr id="5" name="Rettangolo 4"/>
          <p:cNvSpPr/>
          <p:nvPr/>
        </p:nvSpPr>
        <p:spPr>
          <a:xfrm>
            <a:off x="624840" y="2112931"/>
            <a:ext cx="10515600" cy="584775"/>
          </a:xfrm>
          <a:prstGeom prst="rect">
            <a:avLst/>
          </a:prstGeom>
        </p:spPr>
        <p:txBody>
          <a:bodyPr wrap="square">
            <a:spAutoFit/>
          </a:bodyPr>
          <a:lstStyle/>
          <a:p>
            <a:r>
              <a:rPr lang="it-IT" sz="3200" b="1" cap="all" dirty="0">
                <a:solidFill>
                  <a:srgbClr val="251E20"/>
                </a:solidFill>
                <a:latin typeface="Arial" panose="020B0604020202020204" pitchFamily="34" charset="0"/>
                <a:cs typeface="Arial" panose="020B0604020202020204" pitchFamily="34" charset="0"/>
              </a:rPr>
              <a:t>QUALI SONO LE SUE FUNZIONI?</a:t>
            </a:r>
            <a:endParaRPr lang="it-IT" sz="3200" cap="all" dirty="0">
              <a:latin typeface="Arial" panose="020B0604020202020204" pitchFamily="34" charset="0"/>
              <a:cs typeface="Arial" panose="020B0604020202020204" pitchFamily="34" charset="0"/>
            </a:endParaRPr>
          </a:p>
        </p:txBody>
      </p:sp>
      <p:sp>
        <p:nvSpPr>
          <p:cNvPr id="6" name="Rettangolo 5"/>
          <p:cNvSpPr/>
          <p:nvPr/>
        </p:nvSpPr>
        <p:spPr>
          <a:xfrm>
            <a:off x="701305" y="4174506"/>
            <a:ext cx="5181335" cy="4832092"/>
          </a:xfrm>
          <a:prstGeom prst="rect">
            <a:avLst/>
          </a:prstGeom>
        </p:spPr>
        <p:txBody>
          <a:bodyPr wrap="square">
            <a:spAutoFit/>
          </a:bodyPr>
          <a:lstStyle/>
          <a:p>
            <a:pPr marL="457200" indent="-457200">
              <a:buFont typeface="Arial" panose="020B0604020202020204" pitchFamily="34" charset="0"/>
              <a:buChar char="•"/>
            </a:pPr>
            <a:r>
              <a:rPr lang="it-IT" sz="2800" cap="all" dirty="0">
                <a:solidFill>
                  <a:srgbClr val="251E20"/>
                </a:solidFill>
              </a:rPr>
              <a:t>É l'organo esecutivo, ha sede a Bruxelles ed è composta da un membro per ogni stato preposto dai governi.</a:t>
            </a:r>
          </a:p>
          <a:p>
            <a:pPr marL="457200" indent="-457200">
              <a:buFont typeface="Arial" panose="020B0604020202020204" pitchFamily="34" charset="0"/>
              <a:buChar char="•"/>
            </a:pPr>
            <a:endParaRPr lang="it-IT" sz="2800" cap="all" dirty="0">
              <a:solidFill>
                <a:srgbClr val="251E20"/>
              </a:solidFill>
            </a:endParaRPr>
          </a:p>
          <a:p>
            <a:pPr marL="457200" indent="-457200">
              <a:buFont typeface="Arial" panose="020B0604020202020204" pitchFamily="34" charset="0"/>
              <a:buChar char="•"/>
            </a:pPr>
            <a:r>
              <a:rPr lang="it-IT" sz="2800" cap="all" dirty="0">
                <a:solidFill>
                  <a:srgbClr val="251E20"/>
                </a:solidFill>
              </a:rPr>
              <a:t> a maggioranza qualificata propone al Parlamento un candidato come presidente della commissione europea.</a:t>
            </a:r>
          </a:p>
        </p:txBody>
      </p:sp>
      <p:sp>
        <p:nvSpPr>
          <p:cNvPr id="7" name="Rettangolo 6"/>
          <p:cNvSpPr/>
          <p:nvPr/>
        </p:nvSpPr>
        <p:spPr>
          <a:xfrm>
            <a:off x="5934864" y="4178615"/>
            <a:ext cx="5364215" cy="5262979"/>
          </a:xfrm>
          <a:prstGeom prst="rect">
            <a:avLst/>
          </a:prstGeom>
        </p:spPr>
        <p:txBody>
          <a:bodyPr wrap="square">
            <a:spAutoFit/>
          </a:bodyPr>
          <a:lstStyle/>
          <a:p>
            <a:pPr marL="457200" indent="-457200">
              <a:buFont typeface="Arial" panose="020B0604020202020204" pitchFamily="34" charset="0"/>
              <a:buChar char="•"/>
            </a:pPr>
            <a:r>
              <a:rPr lang="it-IT" sz="2800" cap="all" dirty="0">
                <a:solidFill>
                  <a:srgbClr val="251E20"/>
                </a:solidFill>
              </a:rPr>
              <a:t>insieme al Presidente elegge gli altri membri della Commissione.</a:t>
            </a:r>
          </a:p>
          <a:p>
            <a:pPr marL="457200" indent="-457200">
              <a:buFont typeface="Arial" panose="020B0604020202020204" pitchFamily="34" charset="0"/>
              <a:buChar char="•"/>
            </a:pPr>
            <a:endParaRPr lang="it-IT" sz="2800" cap="all" dirty="0">
              <a:solidFill>
                <a:srgbClr val="251E20"/>
              </a:solidFill>
            </a:endParaRPr>
          </a:p>
          <a:p>
            <a:pPr marL="457200" indent="-457200">
              <a:buFont typeface="Arial" panose="020B0604020202020204" pitchFamily="34" charset="0"/>
              <a:buChar char="•"/>
            </a:pPr>
            <a:r>
              <a:rPr lang="it-IT" sz="2800" cap="all" dirty="0">
                <a:solidFill>
                  <a:srgbClr val="251E20"/>
                </a:solidFill>
              </a:rPr>
              <a:t>La commissione resta in carica per 5 anni.</a:t>
            </a:r>
          </a:p>
          <a:p>
            <a:pPr marL="457200" indent="-457200">
              <a:buFont typeface="Arial" panose="020B0604020202020204" pitchFamily="34" charset="0"/>
              <a:buChar char="•"/>
            </a:pPr>
            <a:endParaRPr lang="it-IT" sz="2800" cap="all" dirty="0">
              <a:solidFill>
                <a:srgbClr val="251E20"/>
              </a:solidFill>
            </a:endParaRPr>
          </a:p>
          <a:p>
            <a:pPr marL="457200" indent="-457200">
              <a:buFont typeface="Arial" panose="020B0604020202020204" pitchFamily="34" charset="0"/>
              <a:buChar char="•"/>
            </a:pPr>
            <a:r>
              <a:rPr lang="it-IT" sz="2800" cap="all" dirty="0">
                <a:solidFill>
                  <a:srgbClr val="251E20"/>
                </a:solidFill>
              </a:rPr>
              <a:t>responsabile della gestione ed esecuzione delle politiche dell’unione e delle relazioni commerciali internazionali.</a:t>
            </a:r>
          </a:p>
        </p:txBody>
      </p:sp>
      <p:sp>
        <p:nvSpPr>
          <p:cNvPr id="8" name="Rettangolo 7"/>
          <p:cNvSpPr/>
          <p:nvPr/>
        </p:nvSpPr>
        <p:spPr>
          <a:xfrm>
            <a:off x="11797400" y="4187551"/>
            <a:ext cx="5105400" cy="4832092"/>
          </a:xfrm>
          <a:prstGeom prst="rect">
            <a:avLst/>
          </a:prstGeom>
        </p:spPr>
        <p:txBody>
          <a:bodyPr wrap="square">
            <a:spAutoFit/>
          </a:bodyPr>
          <a:lstStyle/>
          <a:p>
            <a:pPr marL="457200" indent="-457200">
              <a:buFont typeface="Arial" panose="020B0604020202020204" pitchFamily="34" charset="0"/>
              <a:buChar char="•"/>
            </a:pPr>
            <a:r>
              <a:rPr lang="it-IT" sz="2800" cap="all" dirty="0">
                <a:solidFill>
                  <a:srgbClr val="251E20"/>
                </a:solidFill>
              </a:rPr>
              <a:t>ha potere di iniziativa legislativa.</a:t>
            </a:r>
          </a:p>
          <a:p>
            <a:pPr marL="457200" indent="-457200">
              <a:buFont typeface="Arial" panose="020B0604020202020204" pitchFamily="34" charset="0"/>
              <a:buChar char="•"/>
            </a:pPr>
            <a:endParaRPr lang="it-IT" sz="2800" cap="all" dirty="0">
              <a:solidFill>
                <a:srgbClr val="251E20"/>
              </a:solidFill>
            </a:endParaRPr>
          </a:p>
          <a:p>
            <a:pPr marL="457200" indent="-457200">
              <a:buFont typeface="Arial" panose="020B0604020202020204" pitchFamily="34" charset="0"/>
              <a:buChar char="•"/>
            </a:pPr>
            <a:r>
              <a:rPr lang="it-IT" sz="2800" cap="all" dirty="0">
                <a:solidFill>
                  <a:srgbClr val="251E20"/>
                </a:solidFill>
              </a:rPr>
              <a:t>È custode dei trattati e vigila sulla corretta applicazione della legislazione comunitaria.</a:t>
            </a:r>
          </a:p>
          <a:p>
            <a:pPr marL="457200" indent="-457200">
              <a:buFont typeface="Arial" panose="020B0604020202020204" pitchFamily="34" charset="0"/>
              <a:buChar char="•"/>
            </a:pPr>
            <a:endParaRPr lang="it-IT" sz="2800" cap="all" dirty="0">
              <a:solidFill>
                <a:srgbClr val="251E20"/>
              </a:solidFill>
            </a:endParaRPr>
          </a:p>
          <a:p>
            <a:pPr marL="457200" indent="-457200">
              <a:buFont typeface="Arial" panose="020B0604020202020204" pitchFamily="34" charset="0"/>
              <a:buChar char="•"/>
            </a:pPr>
            <a:r>
              <a:rPr lang="it-IT" sz="2800" cap="all" dirty="0">
                <a:solidFill>
                  <a:srgbClr val="251E20"/>
                </a:solidFill>
              </a:rPr>
              <a:t>Prende provvedimenti se la legge non viene applicata. </a:t>
            </a:r>
          </a:p>
        </p:txBody>
      </p:sp>
      <p:sp>
        <p:nvSpPr>
          <p:cNvPr id="9" name="AutoShape 13"/>
          <p:cNvSpPr/>
          <p:nvPr/>
        </p:nvSpPr>
        <p:spPr>
          <a:xfrm>
            <a:off x="17533417" y="8191500"/>
            <a:ext cx="228600" cy="4191000"/>
          </a:xfrm>
          <a:prstGeom prst="rect">
            <a:avLst/>
          </a:prstGeom>
          <a:solidFill>
            <a:srgbClr val="251E20"/>
          </a:solidFill>
        </p:spPr>
      </p:sp>
      <p:sp>
        <p:nvSpPr>
          <p:cNvPr id="10" name="TextBox 9"/>
          <p:cNvSpPr txBox="1"/>
          <p:nvPr/>
        </p:nvSpPr>
        <p:spPr>
          <a:xfrm>
            <a:off x="14019079" y="9562195"/>
            <a:ext cx="3228690"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
        <p:nvSpPr>
          <p:cNvPr id="11"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11</a:t>
            </a:r>
          </a:p>
        </p:txBody>
      </p:sp>
    </p:spTree>
    <p:extLst>
      <p:ext uri="{BB962C8B-B14F-4D97-AF65-F5344CB8AC3E}">
        <p14:creationId xmlns:p14="http://schemas.microsoft.com/office/powerpoint/2010/main" val="78316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1000"/>
                                        <p:tgtEl>
                                          <p:spTgt spid="2"/>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1000"/>
                                        <p:tgtEl>
                                          <p:spTgt spid="3"/>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heel(1)">
                                      <p:cBhvr>
                                        <p:cTn id="18" dur="1100"/>
                                        <p:tgtEl>
                                          <p:spTgt spid="11"/>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childTnLst>
                                </p:cTn>
                              </p:par>
                            </p:childTnLst>
                          </p:cTn>
                        </p:par>
                        <p:par>
                          <p:cTn id="22" fill="hold">
                            <p:stCondLst>
                              <p:cond delay="1100"/>
                            </p:stCondLst>
                            <p:childTnLst>
                              <p:par>
                                <p:cTn id="23" presetID="6" presetClass="entr" presetSubtype="16"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circle(in)">
                                      <p:cBhvr>
                                        <p:cTn id="25" dur="1900"/>
                                        <p:tgtEl>
                                          <p:spTgt spid="4"/>
                                        </p:tgtEl>
                                      </p:cBhvr>
                                    </p:animEffect>
                                  </p:childTnLst>
                                </p:cTn>
                              </p:par>
                            </p:childTnLst>
                          </p:cTn>
                        </p:par>
                        <p:par>
                          <p:cTn id="26" fill="hold">
                            <p:stCondLst>
                              <p:cond delay="3000"/>
                            </p:stCondLst>
                            <p:childTnLst>
                              <p:par>
                                <p:cTn id="27" presetID="6" presetClass="entr" presetSubtype="16"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circle(in)">
                                      <p:cBhvr>
                                        <p:cTn id="29" dur="1900"/>
                                        <p:tgtEl>
                                          <p:spTgt spid="5"/>
                                        </p:tgtEl>
                                      </p:cBhvr>
                                    </p:animEffect>
                                  </p:childTnLst>
                                </p:cTn>
                              </p:par>
                            </p:childTnLst>
                          </p:cTn>
                        </p:par>
                        <p:par>
                          <p:cTn id="30" fill="hold">
                            <p:stCondLst>
                              <p:cond delay="4900"/>
                            </p:stCondLst>
                            <p:childTnLst>
                              <p:par>
                                <p:cTn id="31" presetID="10" presetClass="entr" presetSubtype="0" fill="hold" grpId="0" nodeType="after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Effect transition="in" filter="fade">
                                      <p:cBhvr>
                                        <p:cTn id="33" dur="1000"/>
                                        <p:tgtEl>
                                          <p:spTgt spid="6">
                                            <p:txEl>
                                              <p:pRg st="0" end="0"/>
                                            </p:txEl>
                                          </p:spTgt>
                                        </p:tgtEl>
                                      </p:cBhvr>
                                    </p:animEffect>
                                  </p:childTnLst>
                                </p:cTn>
                              </p:par>
                            </p:childTnLst>
                          </p:cTn>
                        </p:par>
                        <p:par>
                          <p:cTn id="34" fill="hold">
                            <p:stCondLst>
                              <p:cond delay="5900"/>
                            </p:stCondLst>
                            <p:childTnLst>
                              <p:par>
                                <p:cTn id="35" presetID="10" presetClass="entr" presetSubtype="0" fill="hold" grpId="0" nodeType="after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fade">
                                      <p:cBhvr>
                                        <p:cTn id="37" dur="1000"/>
                                        <p:tgtEl>
                                          <p:spTgt spid="6">
                                            <p:txEl>
                                              <p:pRg st="2" end="2"/>
                                            </p:txEl>
                                          </p:spTgt>
                                        </p:tgtEl>
                                      </p:cBhvr>
                                    </p:animEffect>
                                  </p:childTnLst>
                                </p:cTn>
                              </p:par>
                            </p:childTnLst>
                          </p:cTn>
                        </p:par>
                        <p:par>
                          <p:cTn id="38" fill="hold">
                            <p:stCondLst>
                              <p:cond delay="6900"/>
                            </p:stCondLst>
                            <p:childTnLst>
                              <p:par>
                                <p:cTn id="39" presetID="10" presetClass="entr" presetSubtype="0" fill="hold" grpId="0" nodeType="after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Effect transition="in" filter="fade">
                                      <p:cBhvr>
                                        <p:cTn id="41" dur="1000"/>
                                        <p:tgtEl>
                                          <p:spTgt spid="7">
                                            <p:txEl>
                                              <p:pRg st="0" end="0"/>
                                            </p:txEl>
                                          </p:spTgt>
                                        </p:tgtEl>
                                      </p:cBhvr>
                                    </p:animEffect>
                                  </p:childTnLst>
                                </p:cTn>
                              </p:par>
                            </p:childTnLst>
                          </p:cTn>
                        </p:par>
                        <p:par>
                          <p:cTn id="42" fill="hold">
                            <p:stCondLst>
                              <p:cond delay="7900"/>
                            </p:stCondLst>
                            <p:childTnLst>
                              <p:par>
                                <p:cTn id="43" presetID="10" presetClass="entr" presetSubtype="0" fill="hold" grpId="0" nodeType="afterEffect">
                                  <p:stCondLst>
                                    <p:cond delay="0"/>
                                  </p:stCondLst>
                                  <p:childTnLst>
                                    <p:set>
                                      <p:cBhvr>
                                        <p:cTn id="44" dur="1" fill="hold">
                                          <p:stCondLst>
                                            <p:cond delay="0"/>
                                          </p:stCondLst>
                                        </p:cTn>
                                        <p:tgtEl>
                                          <p:spTgt spid="7">
                                            <p:txEl>
                                              <p:pRg st="2" end="2"/>
                                            </p:txEl>
                                          </p:spTgt>
                                        </p:tgtEl>
                                        <p:attrNameLst>
                                          <p:attrName>style.visibility</p:attrName>
                                        </p:attrNameLst>
                                      </p:cBhvr>
                                      <p:to>
                                        <p:strVal val="visible"/>
                                      </p:to>
                                    </p:set>
                                    <p:animEffect transition="in" filter="fade">
                                      <p:cBhvr>
                                        <p:cTn id="45" dur="1000"/>
                                        <p:tgtEl>
                                          <p:spTgt spid="7">
                                            <p:txEl>
                                              <p:pRg st="2" end="2"/>
                                            </p:txEl>
                                          </p:spTgt>
                                        </p:tgtEl>
                                      </p:cBhvr>
                                    </p:animEffect>
                                  </p:childTnLst>
                                </p:cTn>
                              </p:par>
                            </p:childTnLst>
                          </p:cTn>
                        </p:par>
                        <p:par>
                          <p:cTn id="46" fill="hold">
                            <p:stCondLst>
                              <p:cond delay="8900"/>
                            </p:stCondLst>
                            <p:childTnLst>
                              <p:par>
                                <p:cTn id="47" presetID="10" presetClass="entr" presetSubtype="0" fill="hold" grpId="0" nodeType="afterEffect">
                                  <p:stCondLst>
                                    <p:cond delay="0"/>
                                  </p:stCondLst>
                                  <p:childTnLst>
                                    <p:set>
                                      <p:cBhvr>
                                        <p:cTn id="48" dur="1" fill="hold">
                                          <p:stCondLst>
                                            <p:cond delay="0"/>
                                          </p:stCondLst>
                                        </p:cTn>
                                        <p:tgtEl>
                                          <p:spTgt spid="7">
                                            <p:txEl>
                                              <p:pRg st="4" end="4"/>
                                            </p:txEl>
                                          </p:spTgt>
                                        </p:tgtEl>
                                        <p:attrNameLst>
                                          <p:attrName>style.visibility</p:attrName>
                                        </p:attrNameLst>
                                      </p:cBhvr>
                                      <p:to>
                                        <p:strVal val="visible"/>
                                      </p:to>
                                    </p:set>
                                    <p:animEffect transition="in" filter="fade">
                                      <p:cBhvr>
                                        <p:cTn id="49" dur="1000"/>
                                        <p:tgtEl>
                                          <p:spTgt spid="7">
                                            <p:txEl>
                                              <p:pRg st="4" end="4"/>
                                            </p:txEl>
                                          </p:spTgt>
                                        </p:tgtEl>
                                      </p:cBhvr>
                                    </p:animEffect>
                                  </p:childTnLst>
                                </p:cTn>
                              </p:par>
                            </p:childTnLst>
                          </p:cTn>
                        </p:par>
                        <p:par>
                          <p:cTn id="50" fill="hold">
                            <p:stCondLst>
                              <p:cond delay="9900"/>
                            </p:stCondLst>
                            <p:childTnLst>
                              <p:par>
                                <p:cTn id="51" presetID="10" presetClass="entr" presetSubtype="0" fill="hold" grpId="0" nodeType="afterEffect">
                                  <p:stCondLst>
                                    <p:cond delay="0"/>
                                  </p:stCondLst>
                                  <p:childTnLst>
                                    <p:set>
                                      <p:cBhvr>
                                        <p:cTn id="52" dur="1" fill="hold">
                                          <p:stCondLst>
                                            <p:cond delay="0"/>
                                          </p:stCondLst>
                                        </p:cTn>
                                        <p:tgtEl>
                                          <p:spTgt spid="8">
                                            <p:txEl>
                                              <p:pRg st="0" end="0"/>
                                            </p:txEl>
                                          </p:spTgt>
                                        </p:tgtEl>
                                        <p:attrNameLst>
                                          <p:attrName>style.visibility</p:attrName>
                                        </p:attrNameLst>
                                      </p:cBhvr>
                                      <p:to>
                                        <p:strVal val="visible"/>
                                      </p:to>
                                    </p:set>
                                    <p:animEffect transition="in" filter="fade">
                                      <p:cBhvr>
                                        <p:cTn id="53" dur="1000"/>
                                        <p:tgtEl>
                                          <p:spTgt spid="8">
                                            <p:txEl>
                                              <p:pRg st="0" end="0"/>
                                            </p:txEl>
                                          </p:spTgt>
                                        </p:tgtEl>
                                      </p:cBhvr>
                                    </p:animEffect>
                                  </p:childTnLst>
                                </p:cTn>
                              </p:par>
                            </p:childTnLst>
                          </p:cTn>
                        </p:par>
                        <p:par>
                          <p:cTn id="54" fill="hold">
                            <p:stCondLst>
                              <p:cond delay="10900"/>
                            </p:stCondLst>
                            <p:childTnLst>
                              <p:par>
                                <p:cTn id="55" presetID="10" presetClass="entr" presetSubtype="0" fill="hold" grpId="0" nodeType="afterEffect">
                                  <p:stCondLst>
                                    <p:cond delay="0"/>
                                  </p:stCondLst>
                                  <p:childTnLst>
                                    <p:set>
                                      <p:cBhvr>
                                        <p:cTn id="56" dur="1" fill="hold">
                                          <p:stCondLst>
                                            <p:cond delay="0"/>
                                          </p:stCondLst>
                                        </p:cTn>
                                        <p:tgtEl>
                                          <p:spTgt spid="8">
                                            <p:txEl>
                                              <p:pRg st="2" end="2"/>
                                            </p:txEl>
                                          </p:spTgt>
                                        </p:tgtEl>
                                        <p:attrNameLst>
                                          <p:attrName>style.visibility</p:attrName>
                                        </p:attrNameLst>
                                      </p:cBhvr>
                                      <p:to>
                                        <p:strVal val="visible"/>
                                      </p:to>
                                    </p:set>
                                    <p:animEffect transition="in" filter="fade">
                                      <p:cBhvr>
                                        <p:cTn id="57" dur="1000"/>
                                        <p:tgtEl>
                                          <p:spTgt spid="8">
                                            <p:txEl>
                                              <p:pRg st="2" end="2"/>
                                            </p:txEl>
                                          </p:spTgt>
                                        </p:tgtEl>
                                      </p:cBhvr>
                                    </p:animEffect>
                                  </p:childTnLst>
                                </p:cTn>
                              </p:par>
                            </p:childTnLst>
                          </p:cTn>
                        </p:par>
                        <p:par>
                          <p:cTn id="58" fill="hold">
                            <p:stCondLst>
                              <p:cond delay="11900"/>
                            </p:stCondLst>
                            <p:childTnLst>
                              <p:par>
                                <p:cTn id="59" presetID="10" presetClass="entr" presetSubtype="0" fill="hold" grpId="0" nodeType="afterEffect">
                                  <p:stCondLst>
                                    <p:cond delay="0"/>
                                  </p:stCondLst>
                                  <p:childTnLst>
                                    <p:set>
                                      <p:cBhvr>
                                        <p:cTn id="60" dur="1" fill="hold">
                                          <p:stCondLst>
                                            <p:cond delay="0"/>
                                          </p:stCondLst>
                                        </p:cTn>
                                        <p:tgtEl>
                                          <p:spTgt spid="8">
                                            <p:txEl>
                                              <p:pRg st="4" end="4"/>
                                            </p:txEl>
                                          </p:spTgt>
                                        </p:tgtEl>
                                        <p:attrNameLst>
                                          <p:attrName>style.visibility</p:attrName>
                                        </p:attrNameLst>
                                      </p:cBhvr>
                                      <p:to>
                                        <p:strVal val="visible"/>
                                      </p:to>
                                    </p:set>
                                    <p:animEffect transition="in" filter="fade">
                                      <p:cBhvr>
                                        <p:cTn id="61" dur="10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build="p" bldLvl="2"/>
      <p:bldP spid="7" grpId="0" build="p" bldLvl="2"/>
      <p:bldP spid="8" grpId="0" build="p" bldLvl="3"/>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7702438" y="4229100"/>
            <a:ext cx="41785" cy="760681"/>
          </a:xfrm>
          <a:prstGeom prst="rect">
            <a:avLst/>
          </a:prstGeom>
          <a:solidFill>
            <a:srgbClr val="251E20"/>
          </a:solidFill>
        </p:spPr>
      </p:sp>
      <p:sp>
        <p:nvSpPr>
          <p:cNvPr id="3" name="AutoShape 4"/>
          <p:cNvSpPr/>
          <p:nvPr/>
        </p:nvSpPr>
        <p:spPr>
          <a:xfrm>
            <a:off x="17708616" y="2740928"/>
            <a:ext cx="45719" cy="760681"/>
          </a:xfrm>
          <a:prstGeom prst="rect">
            <a:avLst/>
          </a:prstGeom>
          <a:solidFill>
            <a:srgbClr val="251E20"/>
          </a:solidFill>
        </p:spPr>
      </p:sp>
      <p:sp>
        <p:nvSpPr>
          <p:cNvPr id="4" name="TextBox 2"/>
          <p:cNvSpPr txBox="1"/>
          <p:nvPr/>
        </p:nvSpPr>
        <p:spPr>
          <a:xfrm>
            <a:off x="6324600" y="952500"/>
            <a:ext cx="10096082" cy="1013098"/>
          </a:xfrm>
          <a:prstGeom prst="rect">
            <a:avLst/>
          </a:prstGeom>
        </p:spPr>
        <p:txBody>
          <a:bodyPr wrap="square" lIns="0" tIns="0" rIns="0" bIns="0" rtlCol="0" anchor="t">
            <a:spAutoFit/>
          </a:bodyPr>
          <a:lstStyle/>
          <a:p>
            <a:pPr>
              <a:lnSpc>
                <a:spcPts val="7920"/>
              </a:lnSpc>
            </a:pPr>
            <a:r>
              <a:rPr lang="en-US" sz="7200" spc="144" dirty="0">
                <a:solidFill>
                  <a:srgbClr val="251E20"/>
                </a:solidFill>
                <a:latin typeface="Roboto Bold"/>
              </a:rPr>
              <a:t>CONSIGLIO EUROPEO</a:t>
            </a:r>
          </a:p>
        </p:txBody>
      </p:sp>
      <p:grpSp>
        <p:nvGrpSpPr>
          <p:cNvPr id="5" name="Group 2"/>
          <p:cNvGrpSpPr/>
          <p:nvPr/>
        </p:nvGrpSpPr>
        <p:grpSpPr>
          <a:xfrm>
            <a:off x="5227320" y="3121268"/>
            <a:ext cx="11536680" cy="5527432"/>
            <a:chOff x="0" y="0"/>
            <a:chExt cx="7338332" cy="5822522"/>
          </a:xfrm>
        </p:grpSpPr>
        <p:sp>
          <p:nvSpPr>
            <p:cNvPr id="6" name="Freeform 3"/>
            <p:cNvSpPr/>
            <p:nvPr/>
          </p:nvSpPr>
          <p:spPr>
            <a:xfrm>
              <a:off x="0" y="0"/>
              <a:ext cx="7338332" cy="5822522"/>
            </a:xfrm>
            <a:custGeom>
              <a:avLst/>
              <a:gdLst/>
              <a:ahLst/>
              <a:cxnLst/>
              <a:rect l="l" t="t" r="r" b="b"/>
              <a:pathLst>
                <a:path w="7338332" h="5822522">
                  <a:moveTo>
                    <a:pt x="0" y="0"/>
                  </a:moveTo>
                  <a:lnTo>
                    <a:pt x="0" y="5822522"/>
                  </a:lnTo>
                  <a:lnTo>
                    <a:pt x="7338332" y="5822522"/>
                  </a:lnTo>
                  <a:lnTo>
                    <a:pt x="7338332" y="0"/>
                  </a:lnTo>
                  <a:lnTo>
                    <a:pt x="0" y="0"/>
                  </a:lnTo>
                  <a:close/>
                  <a:moveTo>
                    <a:pt x="7277372" y="5761562"/>
                  </a:moveTo>
                  <a:lnTo>
                    <a:pt x="59690" y="5761562"/>
                  </a:lnTo>
                  <a:lnTo>
                    <a:pt x="59690" y="59690"/>
                  </a:lnTo>
                  <a:lnTo>
                    <a:pt x="7277372" y="59690"/>
                  </a:lnTo>
                  <a:lnTo>
                    <a:pt x="7277372" y="5761562"/>
                  </a:lnTo>
                  <a:close/>
                </a:path>
              </a:pathLst>
            </a:custGeom>
            <a:solidFill>
              <a:srgbClr val="251E20"/>
            </a:solidFill>
          </p:spPr>
        </p:sp>
      </p:grpSp>
      <p:sp>
        <p:nvSpPr>
          <p:cNvPr id="7" name="AutoShape 13"/>
          <p:cNvSpPr/>
          <p:nvPr/>
        </p:nvSpPr>
        <p:spPr>
          <a:xfrm>
            <a:off x="17533417" y="8191500"/>
            <a:ext cx="228600" cy="4191000"/>
          </a:xfrm>
          <a:prstGeom prst="rect">
            <a:avLst/>
          </a:prstGeom>
          <a:solidFill>
            <a:srgbClr val="251E20"/>
          </a:solidFill>
        </p:spPr>
      </p:sp>
      <p:pic>
        <p:nvPicPr>
          <p:cNvPr id="8" name="Immagine 7"/>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722" t="892" r="43267" b="-892"/>
          <a:stretch/>
        </p:blipFill>
        <p:spPr>
          <a:xfrm>
            <a:off x="668687" y="5307051"/>
            <a:ext cx="3633788" cy="4987569"/>
          </a:xfrm>
          <a:prstGeom prst="rect">
            <a:avLst/>
          </a:prstGeom>
        </p:spPr>
      </p:pic>
      <p:pic>
        <p:nvPicPr>
          <p:cNvPr id="9" name="Immagine 8"/>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26937" r="27272"/>
          <a:stretch/>
        </p:blipFill>
        <p:spPr>
          <a:xfrm>
            <a:off x="691547" y="1"/>
            <a:ext cx="3610928" cy="5143500"/>
          </a:xfrm>
          <a:prstGeom prst="rect">
            <a:avLst/>
          </a:prstGeom>
        </p:spPr>
      </p:pic>
      <p:sp>
        <p:nvSpPr>
          <p:cNvPr id="10" name="Rettangolo 9"/>
          <p:cNvSpPr/>
          <p:nvPr/>
        </p:nvSpPr>
        <p:spPr>
          <a:xfrm>
            <a:off x="5817504" y="4000500"/>
            <a:ext cx="10200884" cy="3754874"/>
          </a:xfrm>
          <a:prstGeom prst="rect">
            <a:avLst/>
          </a:prstGeom>
        </p:spPr>
        <p:txBody>
          <a:bodyPr wrap="square">
            <a:spAutoFit/>
          </a:bodyPr>
          <a:lstStyle/>
          <a:p>
            <a:pPr algn="just"/>
            <a:r>
              <a:rPr lang="it-IT" sz="3400" dirty="0">
                <a:solidFill>
                  <a:srgbClr val="251E20"/>
                </a:solidFill>
                <a:latin typeface="Roboto"/>
              </a:rPr>
              <a:t>Il Consiglio </a:t>
            </a:r>
            <a:r>
              <a:rPr lang="it-IT" sz="3400" b="1" dirty="0">
                <a:solidFill>
                  <a:srgbClr val="251E20"/>
                </a:solidFill>
                <a:latin typeface="Roboto"/>
              </a:rPr>
              <a:t>europeo definisce le priorità e gli orientamenti politici generali dell'UE.</a:t>
            </a:r>
            <a:r>
              <a:rPr lang="it-IT" sz="3400" dirty="0">
                <a:solidFill>
                  <a:srgbClr val="251E20"/>
                </a:solidFill>
                <a:latin typeface="Roboto"/>
              </a:rPr>
              <a:t> Non fa parte dei legislatori dell'UE e pertanto non negozia né adotta leggi dell'UE. Stabilisce invece l'agenda politica dell'Unione, generalmente adottando nelle sue riunioni "conclusioni" che individuano le questioni problematiche e le azioni da intraprendere.</a:t>
            </a:r>
          </a:p>
        </p:txBody>
      </p:sp>
      <p:sp>
        <p:nvSpPr>
          <p:cNvPr id="11" name="TextBox 9"/>
          <p:cNvSpPr txBox="1"/>
          <p:nvPr/>
        </p:nvSpPr>
        <p:spPr>
          <a:xfrm>
            <a:off x="13920019" y="9578194"/>
            <a:ext cx="3228690"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
        <p:nvSpPr>
          <p:cNvPr id="12"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12</a:t>
            </a:r>
          </a:p>
        </p:txBody>
      </p:sp>
    </p:spTree>
    <p:extLst>
      <p:ext uri="{BB962C8B-B14F-4D97-AF65-F5344CB8AC3E}">
        <p14:creationId xmlns:p14="http://schemas.microsoft.com/office/powerpoint/2010/main" val="2052253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1000"/>
                                        <p:tgtEl>
                                          <p:spTgt spid="3"/>
                                        </p:tgtEl>
                                      </p:cBhvr>
                                    </p:animEffect>
                                  </p:childTnLst>
                                </p:cTn>
                              </p:par>
                              <p:par>
                                <p:cTn id="16" presetID="22" presetClass="entr" presetSubtype="4"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1000"/>
                                        <p:tgtEl>
                                          <p:spTgt spid="2"/>
                                        </p:tgtEl>
                                      </p:cBhvr>
                                    </p:animEffect>
                                  </p:childTnLst>
                                </p:cTn>
                              </p:par>
                              <p:par>
                                <p:cTn id="19" presetID="21" presetClass="entr" presetSubtype="1" fill="hold" nodeType="with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wheel(1)">
                                      <p:cBhvr>
                                        <p:cTn id="21" dur="1000"/>
                                        <p:tgtEl>
                                          <p:spTgt spid="12">
                                            <p:txEl>
                                              <p:pRg st="0" end="0"/>
                                            </p:txEl>
                                          </p:spTgt>
                                        </p:tgtEl>
                                      </p:cBhvr>
                                    </p:animEffect>
                                  </p:childTnLst>
                                </p:cTn>
                              </p:par>
                            </p:childTnLst>
                          </p:cTn>
                        </p:par>
                        <p:par>
                          <p:cTn id="22" fill="hold">
                            <p:stCondLst>
                              <p:cond delay="1000"/>
                            </p:stCondLst>
                            <p:childTnLst>
                              <p:par>
                                <p:cTn id="23" presetID="47" presetClass="entr" presetSubtype="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100"/>
                                        <p:tgtEl>
                                          <p:spTgt spid="9"/>
                                        </p:tgtEl>
                                      </p:cBhvr>
                                    </p:animEffect>
                                  </p:childTnLst>
                                </p:cTn>
                              </p:par>
                              <p:par>
                                <p:cTn id="32" presetID="10"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100"/>
                                        <p:tgtEl>
                                          <p:spTgt spid="8"/>
                                        </p:tgtEl>
                                      </p:cBhvr>
                                    </p:animEffect>
                                  </p:childTnLst>
                                </p:cTn>
                              </p:par>
                            </p:childTnLst>
                          </p:cTn>
                        </p:par>
                        <p:par>
                          <p:cTn id="35" fill="hold">
                            <p:stCondLst>
                              <p:cond delay="3100"/>
                            </p:stCondLst>
                            <p:childTnLst>
                              <p:par>
                                <p:cTn id="36" presetID="10" presetClass="entr" presetSubtype="0" fill="hold" nodeType="after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1000"/>
                                        <p:tgtEl>
                                          <p:spTgt spid="5"/>
                                        </p:tgtEl>
                                      </p:cBhvr>
                                    </p:animEffect>
                                  </p:childTnLst>
                                </p:cTn>
                              </p:par>
                            </p:childTnLst>
                          </p:cTn>
                        </p:par>
                        <p:par>
                          <p:cTn id="39" fill="hold">
                            <p:stCondLst>
                              <p:cond delay="4100"/>
                            </p:stCondLst>
                            <p:childTnLst>
                              <p:par>
                                <p:cTn id="40" presetID="22" presetClass="entr" presetSubtype="1"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up)">
                                      <p:cBhvr>
                                        <p:cTn id="4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p:cNvSpPr/>
          <p:nvPr/>
        </p:nvSpPr>
        <p:spPr>
          <a:xfrm>
            <a:off x="17708616" y="2740928"/>
            <a:ext cx="45719" cy="760681"/>
          </a:xfrm>
          <a:prstGeom prst="rect">
            <a:avLst/>
          </a:prstGeom>
          <a:solidFill>
            <a:srgbClr val="251E20"/>
          </a:solidFill>
        </p:spPr>
      </p:sp>
      <p:sp>
        <p:nvSpPr>
          <p:cNvPr id="3" name="Freeform 3"/>
          <p:cNvSpPr/>
          <p:nvPr/>
        </p:nvSpPr>
        <p:spPr>
          <a:xfrm>
            <a:off x="6324600" y="723901"/>
            <a:ext cx="10134600" cy="8867714"/>
          </a:xfrm>
          <a:custGeom>
            <a:avLst/>
            <a:gdLst/>
            <a:ahLst/>
            <a:cxnLst/>
            <a:rect l="l" t="t" r="r" b="b"/>
            <a:pathLst>
              <a:path w="7338332" h="5822522">
                <a:moveTo>
                  <a:pt x="0" y="0"/>
                </a:moveTo>
                <a:lnTo>
                  <a:pt x="0" y="5822522"/>
                </a:lnTo>
                <a:lnTo>
                  <a:pt x="7338332" y="5822522"/>
                </a:lnTo>
                <a:lnTo>
                  <a:pt x="7338332" y="0"/>
                </a:lnTo>
                <a:lnTo>
                  <a:pt x="0" y="0"/>
                </a:lnTo>
                <a:close/>
                <a:moveTo>
                  <a:pt x="7277372" y="5761562"/>
                </a:moveTo>
                <a:lnTo>
                  <a:pt x="59690" y="5761562"/>
                </a:lnTo>
                <a:lnTo>
                  <a:pt x="59690" y="59690"/>
                </a:lnTo>
                <a:lnTo>
                  <a:pt x="7277372" y="59690"/>
                </a:lnTo>
                <a:lnTo>
                  <a:pt x="7277372" y="5761562"/>
                </a:lnTo>
                <a:close/>
              </a:path>
            </a:pathLst>
          </a:custGeom>
          <a:solidFill>
            <a:srgbClr val="251E20"/>
          </a:solidFill>
        </p:spPr>
      </p:sp>
      <p:sp>
        <p:nvSpPr>
          <p:cNvPr id="4" name="AutoShape 3"/>
          <p:cNvSpPr/>
          <p:nvPr/>
        </p:nvSpPr>
        <p:spPr>
          <a:xfrm>
            <a:off x="1028700" y="-1069731"/>
            <a:ext cx="228600" cy="4191000"/>
          </a:xfrm>
          <a:prstGeom prst="rect">
            <a:avLst/>
          </a:prstGeom>
          <a:solidFill>
            <a:srgbClr val="251E20"/>
          </a:solidFill>
        </p:spPr>
      </p:sp>
      <p:sp>
        <p:nvSpPr>
          <p:cNvPr id="5" name="AutoShape 6"/>
          <p:cNvSpPr/>
          <p:nvPr/>
        </p:nvSpPr>
        <p:spPr>
          <a:xfrm>
            <a:off x="0" y="8203892"/>
            <a:ext cx="1409700" cy="1278235"/>
          </a:xfrm>
          <a:prstGeom prst="rect">
            <a:avLst/>
          </a:prstGeom>
          <a:solidFill>
            <a:srgbClr val="251E20"/>
          </a:solidFill>
        </p:spPr>
      </p:sp>
      <p:sp>
        <p:nvSpPr>
          <p:cNvPr id="6" name="AutoShape 2"/>
          <p:cNvSpPr/>
          <p:nvPr/>
        </p:nvSpPr>
        <p:spPr>
          <a:xfrm>
            <a:off x="17712550" y="4187551"/>
            <a:ext cx="41785" cy="760681"/>
          </a:xfrm>
          <a:prstGeom prst="rect">
            <a:avLst/>
          </a:prstGeom>
          <a:solidFill>
            <a:srgbClr val="251E20"/>
          </a:solidFill>
        </p:spPr>
      </p:sp>
      <p:sp>
        <p:nvSpPr>
          <p:cNvPr id="7" name="TextBox 9"/>
          <p:cNvSpPr txBox="1"/>
          <p:nvPr/>
        </p:nvSpPr>
        <p:spPr>
          <a:xfrm rot="5400000">
            <a:off x="16139989" y="7775291"/>
            <a:ext cx="3228690"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
        <p:nvSpPr>
          <p:cNvPr id="8" name="Rettangolo 7"/>
          <p:cNvSpPr/>
          <p:nvPr/>
        </p:nvSpPr>
        <p:spPr>
          <a:xfrm rot="16200000">
            <a:off x="482123" y="3555713"/>
            <a:ext cx="10515600" cy="584775"/>
          </a:xfrm>
          <a:prstGeom prst="rect">
            <a:avLst/>
          </a:prstGeom>
        </p:spPr>
        <p:txBody>
          <a:bodyPr wrap="square">
            <a:spAutoFit/>
          </a:bodyPr>
          <a:lstStyle/>
          <a:p>
            <a:r>
              <a:rPr lang="it-IT" sz="3200" b="1" cap="all" dirty="0">
                <a:solidFill>
                  <a:srgbClr val="251E20"/>
                </a:solidFill>
                <a:latin typeface="Arial" panose="020B0604020202020204" pitchFamily="34" charset="0"/>
                <a:cs typeface="Arial" panose="020B0604020202020204" pitchFamily="34" charset="0"/>
              </a:rPr>
              <a:t>I COMPITI DEL CONSIGLIO EUROPEO</a:t>
            </a:r>
            <a:endParaRPr lang="it-IT" sz="3200" cap="all" dirty="0">
              <a:latin typeface="Arial" panose="020B0604020202020204" pitchFamily="34" charset="0"/>
              <a:cs typeface="Arial" panose="020B0604020202020204" pitchFamily="34" charset="0"/>
            </a:endParaRPr>
          </a:p>
        </p:txBody>
      </p:sp>
      <p:sp>
        <p:nvSpPr>
          <p:cNvPr id="9" name="Rettangolo 8"/>
          <p:cNvSpPr/>
          <p:nvPr/>
        </p:nvSpPr>
        <p:spPr>
          <a:xfrm>
            <a:off x="6743700" y="1172051"/>
            <a:ext cx="9296400" cy="7971413"/>
          </a:xfrm>
          <a:prstGeom prst="rect">
            <a:avLst/>
          </a:prstGeom>
        </p:spPr>
        <p:txBody>
          <a:bodyPr wrap="square">
            <a:spAutoFit/>
          </a:bodyPr>
          <a:lstStyle/>
          <a:p>
            <a:pPr algn="just"/>
            <a:r>
              <a:rPr lang="it-IT" sz="3200" dirty="0">
                <a:solidFill>
                  <a:srgbClr val="251E20"/>
                </a:solidFill>
                <a:latin typeface="Roboto"/>
              </a:rPr>
              <a:t>Fu istituito nel 1975 e istituzionalizzato nel 1986 con l’atto unico. Esso influenza le istituzioni anche se non può adottare atti vincolanti, le sue decisioni infatti sono tradotte dal consiglio dei ministri.</a:t>
            </a:r>
          </a:p>
          <a:p>
            <a:pPr algn="just"/>
            <a:endParaRPr lang="it-IT" sz="3200" dirty="0">
              <a:solidFill>
                <a:srgbClr val="251E20"/>
              </a:solidFill>
              <a:latin typeface="Roboto"/>
            </a:endParaRPr>
          </a:p>
          <a:p>
            <a:pPr algn="just"/>
            <a:r>
              <a:rPr lang="it-IT" sz="3200" dirty="0">
                <a:solidFill>
                  <a:srgbClr val="251E20"/>
                </a:solidFill>
                <a:latin typeface="Roboto"/>
              </a:rPr>
              <a:t>É composto da:</a:t>
            </a:r>
          </a:p>
          <a:p>
            <a:pPr marL="457200" indent="-457200" algn="just">
              <a:buFont typeface="Arial" panose="020B0604020202020204" pitchFamily="34" charset="0"/>
              <a:buChar char="•"/>
            </a:pPr>
            <a:r>
              <a:rPr lang="it-IT" sz="3200" dirty="0">
                <a:solidFill>
                  <a:srgbClr val="251E20"/>
                </a:solidFill>
                <a:latin typeface="Roboto"/>
              </a:rPr>
              <a:t>capi di stato o di governo degli stati membri</a:t>
            </a:r>
          </a:p>
          <a:p>
            <a:pPr marL="457200" indent="-457200" algn="just">
              <a:buFont typeface="Arial" panose="020B0604020202020204" pitchFamily="34" charset="0"/>
              <a:buChar char="•"/>
            </a:pPr>
            <a:r>
              <a:rPr lang="it-IT" sz="3200" dirty="0">
                <a:solidFill>
                  <a:srgbClr val="251E20"/>
                </a:solidFill>
                <a:latin typeface="Roboto"/>
              </a:rPr>
              <a:t>Presidente</a:t>
            </a:r>
          </a:p>
          <a:p>
            <a:pPr marL="457200" indent="-457200" algn="just">
              <a:buFont typeface="Arial" panose="020B0604020202020204" pitchFamily="34" charset="0"/>
              <a:buChar char="•"/>
            </a:pPr>
            <a:r>
              <a:rPr lang="it-IT" sz="3200" dirty="0">
                <a:solidFill>
                  <a:srgbClr val="251E20"/>
                </a:solidFill>
                <a:latin typeface="Roboto"/>
              </a:rPr>
              <a:t>presidente della commissione </a:t>
            </a:r>
          </a:p>
          <a:p>
            <a:pPr algn="just"/>
            <a:endParaRPr lang="it-IT" sz="3200" dirty="0">
              <a:solidFill>
                <a:srgbClr val="251E20"/>
              </a:solidFill>
              <a:latin typeface="Roboto"/>
            </a:endParaRPr>
          </a:p>
          <a:p>
            <a:pPr algn="just"/>
            <a:r>
              <a:rPr lang="it-IT" sz="3200" dirty="0">
                <a:solidFill>
                  <a:srgbClr val="251E20"/>
                </a:solidFill>
                <a:latin typeface="Roboto"/>
              </a:rPr>
              <a:t>Il presidente del consiglio europeo viene eletto a maggioranza qualificata, resta in carica 30 mesi e può essere rieletto una sola </a:t>
            </a:r>
            <a:r>
              <a:rPr lang="it-IT" sz="3200" dirty="0" err="1">
                <a:solidFill>
                  <a:srgbClr val="251E20"/>
                </a:solidFill>
                <a:latin typeface="Roboto"/>
              </a:rPr>
              <a:t>voltaI</a:t>
            </a:r>
            <a:r>
              <a:rPr lang="it-IT" sz="3200" dirty="0">
                <a:solidFill>
                  <a:srgbClr val="251E20"/>
                </a:solidFill>
                <a:latin typeface="Roboto"/>
              </a:rPr>
              <a:t> compiti del presidente sono definire linee politiche, stabilite priorità, orientare scelte e dare impulso allo sviluppo dell’unione</a:t>
            </a:r>
          </a:p>
        </p:txBody>
      </p:sp>
      <p:sp>
        <p:nvSpPr>
          <p:cNvPr id="10"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13</a:t>
            </a:r>
          </a:p>
        </p:txBody>
      </p:sp>
    </p:spTree>
    <p:extLst>
      <p:ext uri="{BB962C8B-B14F-4D97-AF65-F5344CB8AC3E}">
        <p14:creationId xmlns:p14="http://schemas.microsoft.com/office/powerpoint/2010/main" val="1479355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0-#ppt_w/2"/>
                                          </p:val>
                                        </p:tav>
                                        <p:tav tm="100000">
                                          <p:val>
                                            <p:strVal val="#ppt_x"/>
                                          </p:val>
                                        </p:tav>
                                      </p:tavLst>
                                    </p:anim>
                                    <p:anim calcmode="lin" valueType="num">
                                      <p:cBhvr additive="base">
                                        <p:cTn id="13" dur="1000" fill="hold"/>
                                        <p:tgtEl>
                                          <p:spTgt spid="5"/>
                                        </p:tgtEl>
                                        <p:attrNameLst>
                                          <p:attrName>ppt_y</p:attrName>
                                        </p:attrNameLst>
                                      </p:cBhvr>
                                      <p:tavLst>
                                        <p:tav tm="0">
                                          <p:val>
                                            <p:strVal val="#ppt_y"/>
                                          </p:val>
                                        </p:tav>
                                        <p:tav tm="100000">
                                          <p:val>
                                            <p:strVal val="#ppt_y"/>
                                          </p:val>
                                        </p:tav>
                                      </p:tavLst>
                                    </p:anim>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1000"/>
                                        <p:tgtEl>
                                          <p:spTgt spid="7"/>
                                        </p:tgtEl>
                                      </p:cBhvr>
                                    </p:animEffect>
                                  </p:childTnLst>
                                </p:cTn>
                              </p:par>
                              <p:par>
                                <p:cTn id="17" presetID="2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1000"/>
                                        <p:tgtEl>
                                          <p:spTgt spid="6"/>
                                        </p:tgtEl>
                                      </p:cBhvr>
                                    </p:animEffect>
                                  </p:childTnLst>
                                </p:cTn>
                              </p:par>
                              <p:par>
                                <p:cTn id="20" presetID="22" presetClass="entr" presetSubtype="4"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1000"/>
                                        <p:tgtEl>
                                          <p:spTgt spid="2"/>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heel(1)">
                                      <p:cBhvr>
                                        <p:cTn id="25" dur="1000"/>
                                        <p:tgtEl>
                                          <p:spTgt spid="10"/>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800"/>
                                        <p:tgtEl>
                                          <p:spTgt spid="3"/>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1600"/>
                                        <p:tgtEl>
                                          <p:spTgt spid="8"/>
                                        </p:tgtEl>
                                      </p:cBhvr>
                                    </p:animEffect>
                                  </p:childTnLst>
                                </p:cTn>
                              </p:par>
                            </p:childTnLst>
                          </p:cTn>
                        </p:par>
                        <p:par>
                          <p:cTn id="33" fill="hold">
                            <p:stCondLst>
                              <p:cond delay="2800"/>
                            </p:stCondLst>
                            <p:childTnLst>
                              <p:par>
                                <p:cTn id="34" presetID="10" presetClass="entr" presetSubtype="0"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3"/>
          <p:cNvSpPr/>
          <p:nvPr/>
        </p:nvSpPr>
        <p:spPr>
          <a:xfrm>
            <a:off x="17533417" y="8191500"/>
            <a:ext cx="228600" cy="4191000"/>
          </a:xfrm>
          <a:prstGeom prst="rect">
            <a:avLst/>
          </a:prstGeom>
          <a:solidFill>
            <a:srgbClr val="251E20"/>
          </a:solidFill>
        </p:spPr>
      </p:sp>
      <p:sp>
        <p:nvSpPr>
          <p:cNvPr id="3" name="AutoShape 4"/>
          <p:cNvSpPr/>
          <p:nvPr/>
        </p:nvSpPr>
        <p:spPr>
          <a:xfrm>
            <a:off x="17708616" y="2740928"/>
            <a:ext cx="45719" cy="760681"/>
          </a:xfrm>
          <a:prstGeom prst="rect">
            <a:avLst/>
          </a:prstGeom>
          <a:solidFill>
            <a:srgbClr val="251E20"/>
          </a:solidFill>
        </p:spPr>
      </p:sp>
      <p:sp>
        <p:nvSpPr>
          <p:cNvPr id="5" name="AutoShape 2"/>
          <p:cNvSpPr/>
          <p:nvPr/>
        </p:nvSpPr>
        <p:spPr>
          <a:xfrm>
            <a:off x="17712550" y="4187551"/>
            <a:ext cx="41785" cy="760681"/>
          </a:xfrm>
          <a:prstGeom prst="rect">
            <a:avLst/>
          </a:prstGeom>
          <a:solidFill>
            <a:srgbClr val="251E20"/>
          </a:solidFill>
        </p:spPr>
      </p:sp>
      <p:sp>
        <p:nvSpPr>
          <p:cNvPr id="6" name="AutoShape 9"/>
          <p:cNvSpPr/>
          <p:nvPr/>
        </p:nvSpPr>
        <p:spPr>
          <a:xfrm>
            <a:off x="-533400" y="1257300"/>
            <a:ext cx="1409700" cy="1278235"/>
          </a:xfrm>
          <a:prstGeom prst="rect">
            <a:avLst/>
          </a:prstGeom>
          <a:solidFill>
            <a:srgbClr val="251E20"/>
          </a:solidFill>
        </p:spPr>
      </p:sp>
      <p:sp>
        <p:nvSpPr>
          <p:cNvPr id="7" name="TextBox 2"/>
          <p:cNvSpPr txBox="1"/>
          <p:nvPr/>
        </p:nvSpPr>
        <p:spPr>
          <a:xfrm>
            <a:off x="6713220" y="1257300"/>
            <a:ext cx="10096082" cy="1013098"/>
          </a:xfrm>
          <a:prstGeom prst="rect">
            <a:avLst/>
          </a:prstGeom>
        </p:spPr>
        <p:txBody>
          <a:bodyPr wrap="square" lIns="0" tIns="0" rIns="0" bIns="0" rtlCol="0" anchor="t">
            <a:spAutoFit/>
          </a:bodyPr>
          <a:lstStyle/>
          <a:p>
            <a:pPr>
              <a:lnSpc>
                <a:spcPts val="7920"/>
              </a:lnSpc>
            </a:pPr>
            <a:r>
              <a:rPr lang="en-US" sz="7200" spc="144" dirty="0">
                <a:solidFill>
                  <a:srgbClr val="251E20"/>
                </a:solidFill>
                <a:latin typeface="Roboto Bold"/>
              </a:rPr>
              <a:t>CORTE DI GIUSTIZIA</a:t>
            </a:r>
          </a:p>
        </p:txBody>
      </p:sp>
      <p:sp>
        <p:nvSpPr>
          <p:cNvPr id="8" name="Rettangolo 7"/>
          <p:cNvSpPr/>
          <p:nvPr/>
        </p:nvSpPr>
        <p:spPr>
          <a:xfrm>
            <a:off x="6705600" y="2933700"/>
            <a:ext cx="8534400" cy="5509200"/>
          </a:xfrm>
          <a:prstGeom prst="rect">
            <a:avLst/>
          </a:prstGeom>
        </p:spPr>
        <p:txBody>
          <a:bodyPr wrap="square">
            <a:spAutoFit/>
          </a:bodyPr>
          <a:lstStyle/>
          <a:p>
            <a:pPr algn="just"/>
            <a:r>
              <a:rPr lang="it-IT" sz="3200" dirty="0">
                <a:solidFill>
                  <a:srgbClr val="251E20"/>
                </a:solidFill>
                <a:latin typeface="Roboto"/>
              </a:rPr>
              <a:t>l 18 aprile 1951, al momento della firma del trattato di Parigi istitutivo della Comunità europea del carbone e dell’acciaio (CECA), i sei Stati membri fondatori (Belgio, Germania, Francia, Italia, Lussemburgo e Paesi Bassi) decisero di creare un organo giurisdizionale incaricato di garantire il rispetto del diritto comunitario, di farlo applicare uniformemente da tutti gli Stati membri e di risolvere le controversie provocate dalla sua applicazione: la Corte di giustizia della CECA.</a:t>
            </a:r>
          </a:p>
        </p:txBody>
      </p:sp>
      <p:pic>
        <p:nvPicPr>
          <p:cNvPr id="10" name="Immagine 9"/>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1302306" y="1763849"/>
            <a:ext cx="4923948" cy="5625827"/>
          </a:xfrm>
          <a:prstGeom prst="rect">
            <a:avLst/>
          </a:prstGeom>
        </p:spPr>
      </p:pic>
      <p:sp>
        <p:nvSpPr>
          <p:cNvPr id="11" name="TextBox 9"/>
          <p:cNvSpPr txBox="1"/>
          <p:nvPr/>
        </p:nvSpPr>
        <p:spPr>
          <a:xfrm>
            <a:off x="13868400" y="9410700"/>
            <a:ext cx="3228690"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
        <p:nvSpPr>
          <p:cNvPr id="12"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14</a:t>
            </a:r>
          </a:p>
        </p:txBody>
      </p:sp>
    </p:spTree>
    <p:extLst>
      <p:ext uri="{BB962C8B-B14F-4D97-AF65-F5344CB8AC3E}">
        <p14:creationId xmlns:p14="http://schemas.microsoft.com/office/powerpoint/2010/main" val="2890884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childTnLst>
                                </p:cTn>
                              </p:par>
                              <p:par>
                                <p:cTn id="17" presetID="22" presetClass="entr" presetSubtype="4"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1000"/>
                                        <p:tgtEl>
                                          <p:spTgt spid="3"/>
                                        </p:tgtEl>
                                      </p:cBhvr>
                                    </p:animEffect>
                                  </p:childTnLst>
                                </p:cTn>
                              </p:par>
                              <p:par>
                                <p:cTn id="20" presetID="22" presetClass="entr" presetSubtype="4"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1000"/>
                                        <p:tgtEl>
                                          <p:spTgt spid="5"/>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heel(1)">
                                      <p:cBhvr>
                                        <p:cTn id="25" dur="1000"/>
                                        <p:tgtEl>
                                          <p:spTgt spid="12"/>
                                        </p:tgtEl>
                                      </p:cBhvr>
                                    </p:animEffect>
                                  </p:childTnLst>
                                </p:cTn>
                              </p:par>
                            </p:childTnLst>
                          </p:cTn>
                        </p:par>
                        <p:par>
                          <p:cTn id="26" fill="hold">
                            <p:stCondLst>
                              <p:cond delay="1000"/>
                            </p:stCondLst>
                            <p:childTnLst>
                              <p:par>
                                <p:cTn id="27" presetID="42"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10"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300"/>
                                        <p:tgtEl>
                                          <p:spTgt spid="8"/>
                                        </p:tgtEl>
                                      </p:cBhvr>
                                    </p:animEffect>
                                  </p:childTnLst>
                                </p:cTn>
                              </p:par>
                              <p:par>
                                <p:cTn id="35" presetID="10"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3700"/>
                                        <p:tgtEl>
                                          <p:spTgt spid="10"/>
                                        </p:tgtEl>
                                      </p:cBhvr>
                                    </p:animEffect>
                                  </p:childTnLst>
                                </p:cTn>
                              </p:par>
                              <p:par>
                                <p:cTn id="38" presetID="42" presetClass="entr" presetSubtype="0" fill="hold" nodeType="withEffect">
                                  <p:stCondLst>
                                    <p:cond delay="0"/>
                                  </p:stCondLst>
                                  <p:childTnLst>
                                    <p:set>
                                      <p:cBhvr>
                                        <p:cTn id="39" dur="1" fill="hold">
                                          <p:stCondLst>
                                            <p:cond delay="0"/>
                                          </p:stCondLst>
                                        </p:cTn>
                                        <p:tgtEl>
                                          <p:spTgt spid="8">
                                            <p:txEl>
                                              <p:pRg st="0" end="0"/>
                                            </p:txEl>
                                          </p:spTgt>
                                        </p:tgtEl>
                                        <p:attrNameLst>
                                          <p:attrName>style.visibility</p:attrName>
                                        </p:attrNameLst>
                                      </p:cBhvr>
                                      <p:to>
                                        <p:strVal val="visible"/>
                                      </p:to>
                                    </p:set>
                                    <p:animEffect transition="in" filter="fade">
                                      <p:cBhvr>
                                        <p:cTn id="40" dur="1800"/>
                                        <p:tgtEl>
                                          <p:spTgt spid="8">
                                            <p:txEl>
                                              <p:pRg st="0" end="0"/>
                                            </p:txEl>
                                          </p:spTgt>
                                        </p:tgtEl>
                                      </p:cBhvr>
                                    </p:animEffect>
                                    <p:anim calcmode="lin" valueType="num">
                                      <p:cBhvr>
                                        <p:cTn id="41" dur="18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2" dur="18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p:nvPr/>
        </p:nvSpPr>
        <p:spPr>
          <a:xfrm>
            <a:off x="1028700" y="-1069731"/>
            <a:ext cx="228600" cy="4191000"/>
          </a:xfrm>
          <a:prstGeom prst="rect">
            <a:avLst/>
          </a:prstGeom>
          <a:solidFill>
            <a:srgbClr val="251E20"/>
          </a:solidFill>
        </p:spPr>
      </p:sp>
      <p:sp>
        <p:nvSpPr>
          <p:cNvPr id="3" name="AutoShape 4"/>
          <p:cNvSpPr/>
          <p:nvPr/>
        </p:nvSpPr>
        <p:spPr>
          <a:xfrm>
            <a:off x="17708616" y="2740928"/>
            <a:ext cx="45719" cy="760681"/>
          </a:xfrm>
          <a:prstGeom prst="rect">
            <a:avLst/>
          </a:prstGeom>
          <a:solidFill>
            <a:srgbClr val="251E20"/>
          </a:solidFill>
        </p:spPr>
      </p:sp>
      <p:sp>
        <p:nvSpPr>
          <p:cNvPr id="4" name="AutoShape 2"/>
          <p:cNvSpPr/>
          <p:nvPr/>
        </p:nvSpPr>
        <p:spPr>
          <a:xfrm>
            <a:off x="17712550" y="4187551"/>
            <a:ext cx="41785" cy="760681"/>
          </a:xfrm>
          <a:prstGeom prst="rect">
            <a:avLst/>
          </a:prstGeom>
          <a:solidFill>
            <a:srgbClr val="251E20"/>
          </a:solidFill>
        </p:spPr>
      </p:sp>
      <p:sp>
        <p:nvSpPr>
          <p:cNvPr id="6" name="Rettangolo 5"/>
          <p:cNvSpPr/>
          <p:nvPr/>
        </p:nvSpPr>
        <p:spPr>
          <a:xfrm>
            <a:off x="1794971" y="8519843"/>
            <a:ext cx="4933526" cy="646331"/>
          </a:xfrm>
          <a:prstGeom prst="rect">
            <a:avLst/>
          </a:prstGeom>
        </p:spPr>
        <p:txBody>
          <a:bodyPr wrap="square">
            <a:spAutoFit/>
          </a:bodyPr>
          <a:lstStyle/>
          <a:p>
            <a:r>
              <a:rPr lang="it-IT" sz="3600" b="1" cap="all" dirty="0">
                <a:solidFill>
                  <a:srgbClr val="251E20"/>
                </a:solidFill>
              </a:rPr>
              <a:t>corte di giustizia</a:t>
            </a:r>
          </a:p>
        </p:txBody>
      </p:sp>
      <p:pic>
        <p:nvPicPr>
          <p:cNvPr id="7" name="Immagine 6"/>
          <p:cNvPicPr>
            <a:picLocks noChangeAspect="1"/>
          </p:cNvPicPr>
          <p:nvPr/>
        </p:nvPicPr>
        <p:blipFill rotWithShape="1">
          <a:blip r:embed="rId2">
            <a:duotone>
              <a:prstClr val="black"/>
              <a:schemeClr val="tx1">
                <a:tint val="45000"/>
                <a:satMod val="400000"/>
              </a:schemeClr>
            </a:duotone>
            <a:extLst>
              <a:ext uri="{28A0092B-C50C-407E-A947-70E740481C1C}">
                <a14:useLocalDpi xmlns:a14="http://schemas.microsoft.com/office/drawing/2010/main" val="0"/>
              </a:ext>
            </a:extLst>
          </a:blip>
          <a:srcRect l="48220" r="18812"/>
          <a:stretch/>
        </p:blipFill>
        <p:spPr>
          <a:xfrm>
            <a:off x="6244568" y="-38100"/>
            <a:ext cx="5387303" cy="10329216"/>
          </a:xfrm>
          <a:prstGeom prst="rect">
            <a:avLst/>
          </a:prstGeom>
        </p:spPr>
      </p:pic>
      <p:pic>
        <p:nvPicPr>
          <p:cNvPr id="8" name="Immagine 7"/>
          <p:cNvPicPr>
            <a:picLocks/>
          </p:cNvPicPr>
          <p:nvPr/>
        </p:nvPicPr>
        <p:blipFill rotWithShape="1">
          <a:blip r:embed="rId3">
            <a:duotone>
              <a:prstClr val="black"/>
              <a:schemeClr val="tx1">
                <a:lumMod val="95000"/>
                <a:lumOff val="5000"/>
                <a:tint val="45000"/>
                <a:satMod val="400000"/>
              </a:schemeClr>
            </a:duotone>
            <a:extLst>
              <a:ext uri="{28A0092B-C50C-407E-A947-70E740481C1C}">
                <a14:useLocalDpi xmlns:a14="http://schemas.microsoft.com/office/drawing/2010/main" val="0"/>
              </a:ext>
            </a:extLst>
          </a:blip>
          <a:srcRect l="27902" r="29031"/>
          <a:stretch/>
        </p:blipFill>
        <p:spPr>
          <a:xfrm>
            <a:off x="11715765" y="-42216"/>
            <a:ext cx="5220000" cy="4932000"/>
          </a:xfrm>
          <a:prstGeom prst="rect">
            <a:avLst/>
          </a:prstGeom>
        </p:spPr>
      </p:pic>
      <p:pic>
        <p:nvPicPr>
          <p:cNvPr id="9" name="Immagine 8"/>
          <p:cNvPicPr>
            <a:picLocks noChangeAspect="1"/>
          </p:cNvPicPr>
          <p:nvPr/>
        </p:nvPicPr>
        <p:blipFill rotWithShape="1">
          <a:blip r:embed="rId4">
            <a:duotone>
              <a:prstClr val="black"/>
              <a:schemeClr val="tx1">
                <a:tint val="45000"/>
                <a:satMod val="400000"/>
              </a:schemeClr>
            </a:duotone>
            <a:extLst>
              <a:ext uri="{28A0092B-C50C-407E-A947-70E740481C1C}">
                <a14:useLocalDpi xmlns:a14="http://schemas.microsoft.com/office/drawing/2010/main" val="0"/>
              </a:ext>
            </a:extLst>
          </a:blip>
          <a:srcRect l="13065" r="12247"/>
          <a:stretch/>
        </p:blipFill>
        <p:spPr>
          <a:xfrm>
            <a:off x="11715765" y="4963472"/>
            <a:ext cx="5220000" cy="5391150"/>
          </a:xfrm>
          <a:prstGeom prst="rect">
            <a:avLst/>
          </a:prstGeom>
        </p:spPr>
      </p:pic>
      <p:sp>
        <p:nvSpPr>
          <p:cNvPr id="10" name="AutoShape 6"/>
          <p:cNvSpPr/>
          <p:nvPr/>
        </p:nvSpPr>
        <p:spPr>
          <a:xfrm>
            <a:off x="16935764" y="8203890"/>
            <a:ext cx="2001895" cy="1278235"/>
          </a:xfrm>
          <a:prstGeom prst="rect">
            <a:avLst/>
          </a:prstGeom>
          <a:solidFill>
            <a:srgbClr val="251E20"/>
          </a:solidFill>
        </p:spPr>
      </p:sp>
      <p:sp>
        <p:nvSpPr>
          <p:cNvPr id="11"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15</a:t>
            </a:r>
          </a:p>
        </p:txBody>
      </p:sp>
    </p:spTree>
    <p:extLst>
      <p:ext uri="{BB962C8B-B14F-4D97-AF65-F5344CB8AC3E}">
        <p14:creationId xmlns:p14="http://schemas.microsoft.com/office/powerpoint/2010/main" val="349144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1+#ppt_w/2"/>
                                          </p:val>
                                        </p:tav>
                                        <p:tav tm="100000">
                                          <p:val>
                                            <p:strVal val="#ppt_x"/>
                                          </p:val>
                                        </p:tav>
                                      </p:tavLst>
                                    </p:anim>
                                    <p:anim calcmode="lin" valueType="num">
                                      <p:cBhvr additive="base">
                                        <p:cTn id="13" dur="1000" fill="hold"/>
                                        <p:tgtEl>
                                          <p:spTgt spid="10"/>
                                        </p:tgtEl>
                                        <p:attrNameLst>
                                          <p:attrName>ppt_y</p:attrName>
                                        </p:attrNameLst>
                                      </p:cBhvr>
                                      <p:tavLst>
                                        <p:tav tm="0">
                                          <p:val>
                                            <p:strVal val="#ppt_y"/>
                                          </p:val>
                                        </p:tav>
                                        <p:tav tm="100000">
                                          <p:val>
                                            <p:strVal val="#ppt_y"/>
                                          </p:val>
                                        </p:tav>
                                      </p:tavLst>
                                    </p:anim>
                                  </p:childTnLst>
                                </p:cTn>
                              </p:par>
                              <p:par>
                                <p:cTn id="14" presetID="22"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000"/>
                                        <p:tgtEl>
                                          <p:spTgt spid="4"/>
                                        </p:tgtEl>
                                      </p:cBhvr>
                                    </p:animEffect>
                                  </p:childTnLst>
                                </p:cTn>
                              </p:par>
                              <p:par>
                                <p:cTn id="17" presetID="22" presetClass="entr" presetSubtype="4"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1000"/>
                                        <p:tgtEl>
                                          <p:spTgt spid="3"/>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heel(1)">
                                      <p:cBhvr>
                                        <p:cTn id="22" dur="1000"/>
                                        <p:tgtEl>
                                          <p:spTgt spid="11"/>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3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3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3000"/>
                                        <p:tgtEl>
                                          <p:spTgt spid="9"/>
                                        </p:tgtEl>
                                      </p:cBhvr>
                                    </p:animEffect>
                                  </p:childTnLst>
                                </p:cTn>
                              </p:par>
                            </p:childTnLst>
                          </p:cTn>
                        </p:par>
                        <p:par>
                          <p:cTn id="37" fill="hold">
                            <p:stCondLst>
                              <p:cond delay="3000"/>
                            </p:stCondLst>
                            <p:childTnLst>
                              <p:par>
                                <p:cTn id="38" presetID="2" presetClass="entr" presetSubtype="8"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additive="base">
                                        <p:cTn id="40" dur="1000" fill="hold"/>
                                        <p:tgtEl>
                                          <p:spTgt spid="6"/>
                                        </p:tgtEl>
                                        <p:attrNameLst>
                                          <p:attrName>ppt_x</p:attrName>
                                        </p:attrNameLst>
                                      </p:cBhvr>
                                      <p:tavLst>
                                        <p:tav tm="0">
                                          <p:val>
                                            <p:strVal val="0-#ppt_w/2"/>
                                          </p:val>
                                        </p:tav>
                                        <p:tav tm="100000">
                                          <p:val>
                                            <p:strVal val="#ppt_x"/>
                                          </p:val>
                                        </p:tav>
                                      </p:tavLst>
                                    </p:anim>
                                    <p:anim calcmode="lin" valueType="num">
                                      <p:cBhvr additive="base">
                                        <p:cTn id="41"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9"/>
          <p:cNvSpPr/>
          <p:nvPr/>
        </p:nvSpPr>
        <p:spPr>
          <a:xfrm>
            <a:off x="-381000" y="1080000"/>
            <a:ext cx="1409700" cy="1278235"/>
          </a:xfrm>
          <a:prstGeom prst="rect">
            <a:avLst/>
          </a:prstGeom>
          <a:solidFill>
            <a:srgbClr val="251E20"/>
          </a:solidFill>
        </p:spPr>
      </p:sp>
      <p:sp>
        <p:nvSpPr>
          <p:cNvPr id="2" name="AutoShape 13"/>
          <p:cNvSpPr/>
          <p:nvPr/>
        </p:nvSpPr>
        <p:spPr>
          <a:xfrm>
            <a:off x="17533417" y="8191500"/>
            <a:ext cx="228600" cy="4191000"/>
          </a:xfrm>
          <a:prstGeom prst="rect">
            <a:avLst/>
          </a:prstGeom>
          <a:solidFill>
            <a:srgbClr val="251E20"/>
          </a:solidFill>
        </p:spPr>
      </p:sp>
      <p:sp>
        <p:nvSpPr>
          <p:cNvPr id="3" name="AutoShape 4"/>
          <p:cNvSpPr/>
          <p:nvPr/>
        </p:nvSpPr>
        <p:spPr>
          <a:xfrm>
            <a:off x="17708616" y="2740928"/>
            <a:ext cx="45719" cy="760681"/>
          </a:xfrm>
          <a:prstGeom prst="rect">
            <a:avLst/>
          </a:prstGeom>
          <a:solidFill>
            <a:srgbClr val="251E20"/>
          </a:solidFill>
        </p:spPr>
      </p:sp>
      <p:sp>
        <p:nvSpPr>
          <p:cNvPr id="4" name="AutoShape 2"/>
          <p:cNvSpPr/>
          <p:nvPr/>
        </p:nvSpPr>
        <p:spPr>
          <a:xfrm>
            <a:off x="17712550" y="4187551"/>
            <a:ext cx="41785" cy="760681"/>
          </a:xfrm>
          <a:prstGeom prst="rect">
            <a:avLst/>
          </a:prstGeom>
          <a:solidFill>
            <a:srgbClr val="251E20"/>
          </a:solidFill>
        </p:spPr>
      </p:sp>
      <p:sp>
        <p:nvSpPr>
          <p:cNvPr id="7" name="TextBox 2"/>
          <p:cNvSpPr txBox="1"/>
          <p:nvPr/>
        </p:nvSpPr>
        <p:spPr>
          <a:xfrm>
            <a:off x="1676400" y="1212568"/>
            <a:ext cx="15666099" cy="1013098"/>
          </a:xfrm>
          <a:prstGeom prst="rect">
            <a:avLst/>
          </a:prstGeom>
        </p:spPr>
        <p:txBody>
          <a:bodyPr wrap="square" lIns="0" tIns="0" rIns="0" bIns="0" rtlCol="0" anchor="t">
            <a:spAutoFit/>
          </a:bodyPr>
          <a:lstStyle/>
          <a:p>
            <a:pPr>
              <a:lnSpc>
                <a:spcPts val="7920"/>
              </a:lnSpc>
            </a:pPr>
            <a:r>
              <a:rPr lang="en-US" sz="6600" spc="144" dirty="0">
                <a:solidFill>
                  <a:srgbClr val="251E20"/>
                </a:solidFill>
                <a:latin typeface="Roboto Bold"/>
              </a:rPr>
              <a:t>CARATTERISTICHE E FUNZIONI</a:t>
            </a:r>
          </a:p>
        </p:txBody>
      </p:sp>
      <p:sp>
        <p:nvSpPr>
          <p:cNvPr id="8" name="Rettangolo 7"/>
          <p:cNvSpPr/>
          <p:nvPr/>
        </p:nvSpPr>
        <p:spPr>
          <a:xfrm>
            <a:off x="1676400" y="4955706"/>
            <a:ext cx="4075346" cy="523220"/>
          </a:xfrm>
          <a:prstGeom prst="rect">
            <a:avLst/>
          </a:prstGeom>
        </p:spPr>
        <p:txBody>
          <a:bodyPr wrap="none">
            <a:spAutoFit/>
          </a:bodyPr>
          <a:lstStyle/>
          <a:p>
            <a:r>
              <a:rPr lang="it-IT" sz="2800" cap="all" dirty="0">
                <a:solidFill>
                  <a:srgbClr val="251E20"/>
                </a:solidFill>
              </a:rPr>
              <a:t>Ha sede a Lussemburgo</a:t>
            </a:r>
          </a:p>
        </p:txBody>
      </p:sp>
      <p:sp>
        <p:nvSpPr>
          <p:cNvPr id="9" name="Rettangolo 8"/>
          <p:cNvSpPr/>
          <p:nvPr/>
        </p:nvSpPr>
        <p:spPr>
          <a:xfrm>
            <a:off x="1676400" y="7437256"/>
            <a:ext cx="6248400" cy="1815882"/>
          </a:xfrm>
          <a:prstGeom prst="rect">
            <a:avLst/>
          </a:prstGeom>
        </p:spPr>
        <p:txBody>
          <a:bodyPr wrap="square">
            <a:spAutoFit/>
          </a:bodyPr>
          <a:lstStyle/>
          <a:p>
            <a:r>
              <a:rPr lang="it-IT" sz="2800" cap="all" dirty="0">
                <a:solidFill>
                  <a:srgbClr val="251E20"/>
                </a:solidFill>
              </a:rPr>
              <a:t>É composta da un giudice per ogni stato membro che resta in carica per sei anni con la possibilità di essere rieletto</a:t>
            </a:r>
            <a:r>
              <a:rPr lang="it-IT" dirty="0"/>
              <a:t>.</a:t>
            </a:r>
          </a:p>
        </p:txBody>
      </p:sp>
      <p:sp>
        <p:nvSpPr>
          <p:cNvPr id="10" name="Rettangolo 9"/>
          <p:cNvSpPr/>
          <p:nvPr/>
        </p:nvSpPr>
        <p:spPr>
          <a:xfrm>
            <a:off x="9867350" y="4948232"/>
            <a:ext cx="6553199" cy="1384995"/>
          </a:xfrm>
          <a:prstGeom prst="rect">
            <a:avLst/>
          </a:prstGeom>
        </p:spPr>
        <p:txBody>
          <a:bodyPr wrap="square">
            <a:spAutoFit/>
          </a:bodyPr>
          <a:lstStyle/>
          <a:p>
            <a:r>
              <a:rPr lang="it-IT" sz="2800" cap="all" dirty="0">
                <a:solidFill>
                  <a:srgbClr val="251E20"/>
                </a:solidFill>
              </a:rPr>
              <a:t>Le presentazioni sono strumenti di comunicazione che possono essere usati come conferenze.</a:t>
            </a:r>
          </a:p>
        </p:txBody>
      </p:sp>
      <p:sp>
        <p:nvSpPr>
          <p:cNvPr id="11" name="Rettangolo 10"/>
          <p:cNvSpPr/>
          <p:nvPr/>
        </p:nvSpPr>
        <p:spPr>
          <a:xfrm>
            <a:off x="9867350" y="7437256"/>
            <a:ext cx="5302353" cy="1384995"/>
          </a:xfrm>
          <a:prstGeom prst="rect">
            <a:avLst/>
          </a:prstGeom>
        </p:spPr>
        <p:txBody>
          <a:bodyPr wrap="square">
            <a:spAutoFit/>
          </a:bodyPr>
          <a:lstStyle/>
          <a:p>
            <a:r>
              <a:rPr lang="it-IT" sz="2800" cap="all" dirty="0">
                <a:solidFill>
                  <a:srgbClr val="251E20"/>
                </a:solidFill>
              </a:rPr>
              <a:t>Assicura il rispetto del diritto nell’interpretazione e nell’applicazione dei trattati</a:t>
            </a:r>
            <a:r>
              <a:rPr lang="it-IT" dirty="0"/>
              <a:t>. </a:t>
            </a:r>
          </a:p>
        </p:txBody>
      </p:sp>
      <p:sp>
        <p:nvSpPr>
          <p:cNvPr id="12" name="TextBox 9"/>
          <p:cNvSpPr txBox="1"/>
          <p:nvPr/>
        </p:nvSpPr>
        <p:spPr>
          <a:xfrm>
            <a:off x="14113809" y="9464093"/>
            <a:ext cx="3228690"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
        <p:nvSpPr>
          <p:cNvPr id="13"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16</a:t>
            </a:r>
          </a:p>
        </p:txBody>
      </p:sp>
    </p:spTree>
    <p:extLst>
      <p:ext uri="{BB962C8B-B14F-4D97-AF65-F5344CB8AC3E}">
        <p14:creationId xmlns:p14="http://schemas.microsoft.com/office/powerpoint/2010/main" val="1776221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1000"/>
                                        <p:tgtEl>
                                          <p:spTgt spid="12">
                                            <p:txEl>
                                              <p:pRg st="0" end="0"/>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1000"/>
                                        <p:tgtEl>
                                          <p:spTgt spid="4"/>
                                        </p:tgtEl>
                                      </p:cBhvr>
                                    </p:animEffect>
                                  </p:childTnLst>
                                </p:cTn>
                              </p:par>
                              <p:par>
                                <p:cTn id="20" presetID="22" presetClass="entr" presetSubtype="4"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1000"/>
                                        <p:tgtEl>
                                          <p:spTgt spid="3"/>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1000"/>
                                        <p:tgtEl>
                                          <p:spTgt spid="13"/>
                                        </p:tgtEl>
                                      </p:cBhvr>
                                    </p:animEffect>
                                  </p:childTnLst>
                                </p:cTn>
                              </p:par>
                              <p:par>
                                <p:cTn id="26" presetID="2" presetClass="entr" presetSubtype="8"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2000" fill="hold"/>
                                        <p:tgtEl>
                                          <p:spTgt spid="7"/>
                                        </p:tgtEl>
                                        <p:attrNameLst>
                                          <p:attrName>ppt_x</p:attrName>
                                        </p:attrNameLst>
                                      </p:cBhvr>
                                      <p:tavLst>
                                        <p:tav tm="0">
                                          <p:val>
                                            <p:strVal val="0-#ppt_w/2"/>
                                          </p:val>
                                        </p:tav>
                                        <p:tav tm="100000">
                                          <p:val>
                                            <p:strVal val="#ppt_x"/>
                                          </p:val>
                                        </p:tav>
                                      </p:tavLst>
                                    </p:anim>
                                    <p:anim calcmode="lin" valueType="num">
                                      <p:cBhvr additive="base">
                                        <p:cTn id="29" dur="2000" fill="hold"/>
                                        <p:tgtEl>
                                          <p:spTgt spid="7"/>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10"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700"/>
                                        <p:tgtEl>
                                          <p:spTgt spid="8"/>
                                        </p:tgtEl>
                                      </p:cBhvr>
                                    </p:animEffect>
                                  </p:childTnLst>
                                </p:cTn>
                              </p:par>
                            </p:childTnLst>
                          </p:cTn>
                        </p:par>
                        <p:par>
                          <p:cTn id="34" fill="hold">
                            <p:stCondLst>
                              <p:cond delay="3700"/>
                            </p:stCondLst>
                            <p:childTnLst>
                              <p:par>
                                <p:cTn id="35" presetID="10" presetClass="entr" presetSubtype="0"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700"/>
                                        <p:tgtEl>
                                          <p:spTgt spid="9"/>
                                        </p:tgtEl>
                                      </p:cBhvr>
                                    </p:animEffect>
                                  </p:childTnLst>
                                </p:cTn>
                              </p:par>
                            </p:childTnLst>
                          </p:cTn>
                        </p:par>
                        <p:par>
                          <p:cTn id="38" fill="hold">
                            <p:stCondLst>
                              <p:cond delay="5400"/>
                            </p:stCondLst>
                            <p:childTnLst>
                              <p:par>
                                <p:cTn id="39" presetID="10" presetClass="entr" presetSubtype="0" fill="hold" nodeType="after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animEffect transition="in" filter="fade">
                                      <p:cBhvr>
                                        <p:cTn id="41" dur="1700"/>
                                        <p:tgtEl>
                                          <p:spTgt spid="10">
                                            <p:txEl>
                                              <p:pRg st="0" end="0"/>
                                            </p:txEl>
                                          </p:spTgt>
                                        </p:tgtEl>
                                      </p:cBhvr>
                                    </p:animEffect>
                                  </p:childTnLst>
                                </p:cTn>
                              </p:par>
                            </p:childTnLst>
                          </p:cTn>
                        </p:par>
                        <p:par>
                          <p:cTn id="42" fill="hold">
                            <p:stCondLst>
                              <p:cond delay="7100"/>
                            </p:stCondLst>
                            <p:childTnLst>
                              <p:par>
                                <p:cTn id="43" presetID="10" presetClass="entr" presetSubtype="0" fill="hold" nodeType="afterEffect">
                                  <p:stCondLst>
                                    <p:cond delay="0"/>
                                  </p:stCondLst>
                                  <p:childTnLst>
                                    <p:set>
                                      <p:cBhvr>
                                        <p:cTn id="44" dur="1" fill="hold">
                                          <p:stCondLst>
                                            <p:cond delay="0"/>
                                          </p:stCondLst>
                                        </p:cTn>
                                        <p:tgtEl>
                                          <p:spTgt spid="11">
                                            <p:txEl>
                                              <p:pRg st="0" end="0"/>
                                            </p:txEl>
                                          </p:spTgt>
                                        </p:tgtEl>
                                        <p:attrNameLst>
                                          <p:attrName>style.visibility</p:attrName>
                                        </p:attrNameLst>
                                      </p:cBhvr>
                                      <p:to>
                                        <p:strVal val="visible"/>
                                      </p:to>
                                    </p:set>
                                    <p:animEffect transition="in" filter="fade">
                                      <p:cBhvr>
                                        <p:cTn id="45" dur="17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p:cNvSpPr/>
          <p:nvPr/>
        </p:nvSpPr>
        <p:spPr>
          <a:xfrm>
            <a:off x="17708616" y="2740928"/>
            <a:ext cx="45719" cy="760681"/>
          </a:xfrm>
          <a:prstGeom prst="rect">
            <a:avLst/>
          </a:prstGeom>
          <a:solidFill>
            <a:srgbClr val="251E20"/>
          </a:solidFill>
        </p:spPr>
      </p:sp>
      <p:sp>
        <p:nvSpPr>
          <p:cNvPr id="3" name="AutoShape 2"/>
          <p:cNvSpPr/>
          <p:nvPr/>
        </p:nvSpPr>
        <p:spPr>
          <a:xfrm>
            <a:off x="17712550" y="4187551"/>
            <a:ext cx="41785" cy="760681"/>
          </a:xfrm>
          <a:prstGeom prst="rect">
            <a:avLst/>
          </a:prstGeom>
          <a:solidFill>
            <a:srgbClr val="251E20"/>
          </a:solidFill>
        </p:spPr>
      </p:sp>
      <p:sp>
        <p:nvSpPr>
          <p:cNvPr id="7" name="Rettangolo 6"/>
          <p:cNvSpPr/>
          <p:nvPr/>
        </p:nvSpPr>
        <p:spPr>
          <a:xfrm>
            <a:off x="3289161" y="1047750"/>
            <a:ext cx="9144000" cy="7387728"/>
          </a:xfrm>
          <a:prstGeom prst="rect">
            <a:avLst/>
          </a:prstGeom>
        </p:spPr>
        <p:txBody>
          <a:bodyPr>
            <a:spAutoFit/>
          </a:bodyPr>
          <a:lstStyle/>
          <a:p>
            <a:pPr>
              <a:lnSpc>
                <a:spcPct val="150000"/>
              </a:lnSpc>
            </a:pPr>
            <a:r>
              <a:rPr lang="it-IT" sz="3200" b="1" cap="all" dirty="0">
                <a:solidFill>
                  <a:srgbClr val="251E20"/>
                </a:solidFill>
                <a:latin typeface="+mj-lt"/>
                <a:ea typeface="Verdana" panose="020B0604030504040204" pitchFamily="34" charset="0"/>
              </a:rPr>
              <a:t>ATTANASIO GIADA</a:t>
            </a:r>
          </a:p>
          <a:p>
            <a:pPr>
              <a:lnSpc>
                <a:spcPct val="150000"/>
              </a:lnSpc>
            </a:pPr>
            <a:r>
              <a:rPr lang="it-IT" sz="3200" b="1" cap="all" dirty="0">
                <a:solidFill>
                  <a:srgbClr val="251E20"/>
                </a:solidFill>
                <a:latin typeface="+mj-lt"/>
                <a:ea typeface="Verdana" panose="020B0604030504040204" pitchFamily="34" charset="0"/>
              </a:rPr>
              <a:t>CECERE GIOVANNI</a:t>
            </a:r>
          </a:p>
          <a:p>
            <a:pPr>
              <a:lnSpc>
                <a:spcPct val="150000"/>
              </a:lnSpc>
            </a:pPr>
            <a:r>
              <a:rPr lang="it-IT" sz="3200" b="1" cap="all" dirty="0">
                <a:solidFill>
                  <a:srgbClr val="251E20"/>
                </a:solidFill>
                <a:latin typeface="+mj-lt"/>
                <a:ea typeface="Verdana" panose="020B0604030504040204" pitchFamily="34" charset="0"/>
              </a:rPr>
              <a:t>DE MARTINO GIUSEPPE</a:t>
            </a:r>
          </a:p>
          <a:p>
            <a:pPr>
              <a:lnSpc>
                <a:spcPct val="150000"/>
              </a:lnSpc>
            </a:pPr>
            <a:r>
              <a:rPr lang="it-IT" sz="3200" b="1" cap="all" dirty="0">
                <a:solidFill>
                  <a:srgbClr val="251E20"/>
                </a:solidFill>
                <a:latin typeface="+mj-lt"/>
                <a:ea typeface="Verdana" panose="020B0604030504040204" pitchFamily="34" charset="0"/>
              </a:rPr>
              <a:t>DE RISI ESTER</a:t>
            </a:r>
          </a:p>
          <a:p>
            <a:pPr>
              <a:lnSpc>
                <a:spcPct val="150000"/>
              </a:lnSpc>
            </a:pPr>
            <a:r>
              <a:rPr lang="it-IT" sz="3200" b="1" cap="all" dirty="0">
                <a:solidFill>
                  <a:srgbClr val="251E20"/>
                </a:solidFill>
                <a:latin typeface="+mj-lt"/>
                <a:ea typeface="Verdana" panose="020B0604030504040204" pitchFamily="34" charset="0"/>
              </a:rPr>
              <a:t>MARRONE </a:t>
            </a:r>
            <a:r>
              <a:rPr lang="it-IT" sz="3200" b="1" cap="all" dirty="0" err="1">
                <a:solidFill>
                  <a:srgbClr val="251E20"/>
                </a:solidFill>
                <a:latin typeface="+mj-lt"/>
                <a:ea typeface="Verdana" panose="020B0604030504040204" pitchFamily="34" charset="0"/>
              </a:rPr>
              <a:t>MARILù</a:t>
            </a:r>
            <a:endParaRPr lang="it-IT" sz="3200" b="1" cap="all" dirty="0">
              <a:solidFill>
                <a:srgbClr val="251E20"/>
              </a:solidFill>
              <a:latin typeface="+mj-lt"/>
              <a:ea typeface="Verdana" panose="020B0604030504040204" pitchFamily="34" charset="0"/>
            </a:endParaRPr>
          </a:p>
          <a:p>
            <a:pPr>
              <a:lnSpc>
                <a:spcPct val="150000"/>
              </a:lnSpc>
            </a:pPr>
            <a:r>
              <a:rPr lang="it-IT" sz="3200" b="1" cap="all" dirty="0">
                <a:solidFill>
                  <a:srgbClr val="251E20"/>
                </a:solidFill>
                <a:latin typeface="+mj-lt"/>
                <a:ea typeface="Verdana" panose="020B0604030504040204" pitchFamily="34" charset="0"/>
              </a:rPr>
              <a:t>MIELE GIUSY</a:t>
            </a:r>
          </a:p>
          <a:p>
            <a:pPr>
              <a:lnSpc>
                <a:spcPct val="150000"/>
              </a:lnSpc>
            </a:pPr>
            <a:r>
              <a:rPr lang="it-IT" sz="3200" b="1" cap="all" dirty="0">
                <a:solidFill>
                  <a:srgbClr val="251E20"/>
                </a:solidFill>
                <a:latin typeface="+mj-lt"/>
                <a:ea typeface="Verdana" panose="020B0604030504040204" pitchFamily="34" charset="0"/>
              </a:rPr>
              <a:t>MONTUORI GIOVANNI</a:t>
            </a:r>
          </a:p>
          <a:p>
            <a:pPr>
              <a:lnSpc>
                <a:spcPct val="150000"/>
              </a:lnSpc>
            </a:pPr>
            <a:r>
              <a:rPr lang="it-IT" sz="3200" b="1" cap="all" dirty="0">
                <a:solidFill>
                  <a:srgbClr val="251E20"/>
                </a:solidFill>
                <a:latin typeface="+mj-lt"/>
                <a:ea typeface="Verdana" panose="020B0604030504040204" pitchFamily="34" charset="0"/>
              </a:rPr>
              <a:t>NAPOLITANO CATERINA</a:t>
            </a:r>
          </a:p>
          <a:p>
            <a:pPr>
              <a:lnSpc>
                <a:spcPct val="150000"/>
              </a:lnSpc>
            </a:pPr>
            <a:r>
              <a:rPr lang="it-IT" sz="3200" b="1" cap="all" dirty="0">
                <a:solidFill>
                  <a:srgbClr val="251E20"/>
                </a:solidFill>
                <a:latin typeface="+mj-lt"/>
                <a:ea typeface="Verdana" panose="020B0604030504040204" pitchFamily="34" charset="0"/>
              </a:rPr>
              <a:t>ROMANO LUISA</a:t>
            </a:r>
          </a:p>
          <a:p>
            <a:pPr>
              <a:lnSpc>
                <a:spcPct val="150000"/>
              </a:lnSpc>
            </a:pPr>
            <a:r>
              <a:rPr lang="it-IT" sz="3200" b="1" cap="all" dirty="0">
                <a:solidFill>
                  <a:srgbClr val="251E20"/>
                </a:solidFill>
                <a:latin typeface="+mj-lt"/>
                <a:ea typeface="Verdana" panose="020B0604030504040204" pitchFamily="34" charset="0"/>
              </a:rPr>
              <a:t>RUSSO NOEMI</a:t>
            </a:r>
          </a:p>
        </p:txBody>
      </p:sp>
      <p:sp>
        <p:nvSpPr>
          <p:cNvPr id="8" name="Freeform 3"/>
          <p:cNvSpPr/>
          <p:nvPr/>
        </p:nvSpPr>
        <p:spPr>
          <a:xfrm>
            <a:off x="9919141" y="1047750"/>
            <a:ext cx="7124700" cy="7128510"/>
          </a:xfrm>
          <a:custGeom>
            <a:avLst/>
            <a:gdLst/>
            <a:ahLst/>
            <a:cxnLst/>
            <a:rect l="l" t="t" r="r" b="b"/>
            <a:pathLst>
              <a:path w="7338332" h="5822522">
                <a:moveTo>
                  <a:pt x="0" y="0"/>
                </a:moveTo>
                <a:lnTo>
                  <a:pt x="0" y="5822522"/>
                </a:lnTo>
                <a:lnTo>
                  <a:pt x="7338332" y="5822522"/>
                </a:lnTo>
                <a:lnTo>
                  <a:pt x="7338332" y="0"/>
                </a:lnTo>
                <a:lnTo>
                  <a:pt x="0" y="0"/>
                </a:lnTo>
                <a:close/>
                <a:moveTo>
                  <a:pt x="7277372" y="5761562"/>
                </a:moveTo>
                <a:lnTo>
                  <a:pt x="59690" y="5761562"/>
                </a:lnTo>
                <a:lnTo>
                  <a:pt x="59690" y="59690"/>
                </a:lnTo>
                <a:lnTo>
                  <a:pt x="7277372" y="59690"/>
                </a:lnTo>
                <a:lnTo>
                  <a:pt x="7277372" y="5761562"/>
                </a:lnTo>
                <a:close/>
              </a:path>
            </a:pathLst>
          </a:custGeom>
          <a:solidFill>
            <a:srgbClr val="251E20"/>
          </a:solidFill>
        </p:spPr>
      </p:sp>
      <p:sp>
        <p:nvSpPr>
          <p:cNvPr id="9" name="AutoShape 6"/>
          <p:cNvSpPr/>
          <p:nvPr/>
        </p:nvSpPr>
        <p:spPr>
          <a:xfrm>
            <a:off x="17043841" y="6214437"/>
            <a:ext cx="1625159" cy="1278235"/>
          </a:xfrm>
          <a:prstGeom prst="rect">
            <a:avLst/>
          </a:prstGeom>
          <a:solidFill>
            <a:srgbClr val="251E20"/>
          </a:solidFill>
        </p:spPr>
      </p:sp>
      <p:sp>
        <p:nvSpPr>
          <p:cNvPr id="10" name="TextBox 9"/>
          <p:cNvSpPr txBox="1"/>
          <p:nvPr/>
        </p:nvSpPr>
        <p:spPr>
          <a:xfrm>
            <a:off x="14015370" y="9182100"/>
            <a:ext cx="3228690"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
        <p:nvSpPr>
          <p:cNvPr id="11" name="Rettangolo 10"/>
          <p:cNvSpPr/>
          <p:nvPr/>
        </p:nvSpPr>
        <p:spPr>
          <a:xfrm>
            <a:off x="10852591" y="2325273"/>
            <a:ext cx="5257800" cy="2689775"/>
          </a:xfrm>
          <a:prstGeom prst="rect">
            <a:avLst/>
          </a:prstGeom>
        </p:spPr>
        <p:txBody>
          <a:bodyPr wrap="square">
            <a:spAutoFit/>
          </a:bodyPr>
          <a:lstStyle/>
          <a:p>
            <a:pPr algn="ctr">
              <a:lnSpc>
                <a:spcPct val="150000"/>
              </a:lnSpc>
            </a:pPr>
            <a:r>
              <a:rPr lang="it-IT" sz="6000" b="1" cap="all" dirty="0">
                <a:solidFill>
                  <a:srgbClr val="251E20"/>
                </a:solidFill>
                <a:latin typeface="Arial Nova" panose="020B0504020202020204" pitchFamily="34" charset="0"/>
              </a:rPr>
              <a:t>GRAZIE </a:t>
            </a:r>
          </a:p>
          <a:p>
            <a:pPr algn="ctr">
              <a:lnSpc>
                <a:spcPct val="150000"/>
              </a:lnSpc>
            </a:pPr>
            <a:r>
              <a:rPr lang="it-IT" sz="6000" b="1" cap="all" dirty="0">
                <a:solidFill>
                  <a:srgbClr val="251E20"/>
                </a:solidFill>
                <a:latin typeface="Arial Nova" panose="020B0504020202020204" pitchFamily="34" charset="0"/>
              </a:rPr>
              <a:t>PER</a:t>
            </a:r>
          </a:p>
        </p:txBody>
      </p:sp>
      <p:sp>
        <p:nvSpPr>
          <p:cNvPr id="15" name="Rettangolo 14"/>
          <p:cNvSpPr/>
          <p:nvPr/>
        </p:nvSpPr>
        <p:spPr>
          <a:xfrm>
            <a:off x="-80299" y="0"/>
            <a:ext cx="3086100" cy="10287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sp>
        <p:nvSpPr>
          <p:cNvPr id="16"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18</a:t>
            </a:r>
          </a:p>
        </p:txBody>
      </p:sp>
      <p:sp>
        <p:nvSpPr>
          <p:cNvPr id="5" name="CasellaDiTesto 4"/>
          <p:cNvSpPr txBox="1"/>
          <p:nvPr/>
        </p:nvSpPr>
        <p:spPr>
          <a:xfrm>
            <a:off x="10615379" y="5415379"/>
            <a:ext cx="7312795" cy="1015663"/>
          </a:xfrm>
          <a:prstGeom prst="rect">
            <a:avLst/>
          </a:prstGeom>
          <a:noFill/>
        </p:spPr>
        <p:txBody>
          <a:bodyPr wrap="square" rtlCol="0">
            <a:spAutoFit/>
          </a:bodyPr>
          <a:lstStyle/>
          <a:p>
            <a:r>
              <a:rPr lang="it-IT" sz="6000" b="1" cap="all" dirty="0">
                <a:solidFill>
                  <a:srgbClr val="251E20"/>
                </a:solidFill>
                <a:latin typeface="Arial Nova" panose="020B0504020202020204" pitchFamily="34" charset="0"/>
              </a:rPr>
              <a:t>L’ ATTENZIONE</a:t>
            </a:r>
          </a:p>
        </p:txBody>
      </p:sp>
    </p:spTree>
    <p:extLst>
      <p:ext uri="{BB962C8B-B14F-4D97-AF65-F5344CB8AC3E}">
        <p14:creationId xmlns:p14="http://schemas.microsoft.com/office/powerpoint/2010/main" val="2943971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childTnLst>
                                </p:cTn>
                              </p:par>
                              <p:par>
                                <p:cTn id="12" presetID="22" presetClass="entr" presetSubtype="4"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1000"/>
                                        <p:tgtEl>
                                          <p:spTgt spid="3"/>
                                        </p:tgtEl>
                                      </p:cBhvr>
                                    </p:animEffect>
                                  </p:childTnLst>
                                </p:cTn>
                              </p:par>
                              <p:par>
                                <p:cTn id="15" presetID="22" presetClass="entr" presetSubtype="4"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1000"/>
                                        <p:tgtEl>
                                          <p:spTgt spid="2"/>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heel(1)">
                                      <p:cBhvr>
                                        <p:cTn id="20" dur="1000"/>
                                        <p:tgtEl>
                                          <p:spTgt spid="16"/>
                                        </p:tgtEl>
                                      </p:cBhvr>
                                    </p:animEffect>
                                  </p:childTnLst>
                                </p:cTn>
                              </p:par>
                            </p:childTnLst>
                          </p:cTn>
                        </p:par>
                        <p:par>
                          <p:cTn id="21" fill="hold">
                            <p:stCondLst>
                              <p:cond delay="1000"/>
                            </p:stCondLst>
                            <p:childTnLst>
                              <p:par>
                                <p:cTn id="22" presetID="42"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400"/>
                                        <p:tgtEl>
                                          <p:spTgt spid="8"/>
                                        </p:tgtEl>
                                      </p:cBhvr>
                                    </p:animEffect>
                                    <p:anim calcmode="lin" valueType="num">
                                      <p:cBhvr>
                                        <p:cTn id="25" dur="1400" fill="hold"/>
                                        <p:tgtEl>
                                          <p:spTgt spid="8"/>
                                        </p:tgtEl>
                                        <p:attrNameLst>
                                          <p:attrName>ppt_x</p:attrName>
                                        </p:attrNameLst>
                                      </p:cBhvr>
                                      <p:tavLst>
                                        <p:tav tm="0">
                                          <p:val>
                                            <p:strVal val="#ppt_x"/>
                                          </p:val>
                                        </p:tav>
                                        <p:tav tm="100000">
                                          <p:val>
                                            <p:strVal val="#ppt_x"/>
                                          </p:val>
                                        </p:tav>
                                      </p:tavLst>
                                    </p:anim>
                                    <p:anim calcmode="lin" valueType="num">
                                      <p:cBhvr>
                                        <p:cTn id="26" dur="14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2400"/>
                            </p:stCondLst>
                            <p:childTnLst>
                              <p:par>
                                <p:cTn id="28" presetID="10" presetClass="entr" presetSubtype="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500"/>
                                        <p:tgtEl>
                                          <p:spTgt spid="1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600"/>
                                        <p:tgtEl>
                                          <p:spTgt spid="5"/>
                                        </p:tgtEl>
                                      </p:cBhvr>
                                    </p:animEffect>
                                  </p:childTnLst>
                                </p:cTn>
                              </p:par>
                            </p:childTnLst>
                          </p:cTn>
                        </p:par>
                        <p:par>
                          <p:cTn id="34" fill="hold">
                            <p:stCondLst>
                              <p:cond delay="4000"/>
                            </p:stCondLst>
                            <p:childTnLst>
                              <p:par>
                                <p:cTn id="35" presetID="22" presetClass="entr" presetSubtype="1"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up)">
                                      <p:cBhvr>
                                        <p:cTn id="37" dur="2000"/>
                                        <p:tgtEl>
                                          <p:spTgt spid="15"/>
                                        </p:tgtEl>
                                      </p:cBhvr>
                                    </p:animEffect>
                                  </p:childTnLst>
                                </p:cTn>
                              </p:par>
                            </p:childTnLst>
                          </p:cTn>
                        </p:par>
                        <p:par>
                          <p:cTn id="38" fill="hold">
                            <p:stCondLst>
                              <p:cond delay="6000"/>
                            </p:stCondLst>
                            <p:childTnLst>
                              <p:par>
                                <p:cTn id="39" presetID="10" presetClass="entr" presetSubtype="0" fill="hold" grpId="0" nodeType="after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Effect transition="in" filter="fade">
                                      <p:cBhvr>
                                        <p:cTn id="41" dur="1000"/>
                                        <p:tgtEl>
                                          <p:spTgt spid="7">
                                            <p:txEl>
                                              <p:pRg st="0" end="0"/>
                                            </p:txEl>
                                          </p:spTgt>
                                        </p:tgtEl>
                                      </p:cBhvr>
                                    </p:animEffect>
                                  </p:childTnLst>
                                </p:cTn>
                              </p:par>
                            </p:childTnLst>
                          </p:cTn>
                        </p:par>
                        <p:par>
                          <p:cTn id="42" fill="hold">
                            <p:stCondLst>
                              <p:cond delay="7000"/>
                            </p:stCondLst>
                            <p:childTnLst>
                              <p:par>
                                <p:cTn id="43" presetID="10" presetClass="entr" presetSubtype="0" fill="hold" grpId="0" nodeType="afterEffect">
                                  <p:stCondLst>
                                    <p:cond delay="0"/>
                                  </p:stCondLst>
                                  <p:childTnLst>
                                    <p:set>
                                      <p:cBhvr>
                                        <p:cTn id="44" dur="1" fill="hold">
                                          <p:stCondLst>
                                            <p:cond delay="0"/>
                                          </p:stCondLst>
                                        </p:cTn>
                                        <p:tgtEl>
                                          <p:spTgt spid="7">
                                            <p:txEl>
                                              <p:pRg st="1" end="1"/>
                                            </p:txEl>
                                          </p:spTgt>
                                        </p:tgtEl>
                                        <p:attrNameLst>
                                          <p:attrName>style.visibility</p:attrName>
                                        </p:attrNameLst>
                                      </p:cBhvr>
                                      <p:to>
                                        <p:strVal val="visible"/>
                                      </p:to>
                                    </p:set>
                                    <p:animEffect transition="in" filter="fade">
                                      <p:cBhvr>
                                        <p:cTn id="45" dur="1000"/>
                                        <p:tgtEl>
                                          <p:spTgt spid="7">
                                            <p:txEl>
                                              <p:pRg st="1" end="1"/>
                                            </p:txEl>
                                          </p:spTgt>
                                        </p:tgtEl>
                                      </p:cBhvr>
                                    </p:animEffect>
                                  </p:childTnLst>
                                </p:cTn>
                              </p:par>
                            </p:childTnLst>
                          </p:cTn>
                        </p:par>
                        <p:par>
                          <p:cTn id="46" fill="hold">
                            <p:stCondLst>
                              <p:cond delay="8000"/>
                            </p:stCondLst>
                            <p:childTnLst>
                              <p:par>
                                <p:cTn id="47" presetID="10" presetClass="entr" presetSubtype="0" fill="hold" grpId="0" nodeType="afterEffect">
                                  <p:stCondLst>
                                    <p:cond delay="0"/>
                                  </p:stCondLst>
                                  <p:childTnLst>
                                    <p:set>
                                      <p:cBhvr>
                                        <p:cTn id="48" dur="1" fill="hold">
                                          <p:stCondLst>
                                            <p:cond delay="0"/>
                                          </p:stCondLst>
                                        </p:cTn>
                                        <p:tgtEl>
                                          <p:spTgt spid="7">
                                            <p:txEl>
                                              <p:pRg st="2" end="2"/>
                                            </p:txEl>
                                          </p:spTgt>
                                        </p:tgtEl>
                                        <p:attrNameLst>
                                          <p:attrName>style.visibility</p:attrName>
                                        </p:attrNameLst>
                                      </p:cBhvr>
                                      <p:to>
                                        <p:strVal val="visible"/>
                                      </p:to>
                                    </p:set>
                                    <p:animEffect transition="in" filter="fade">
                                      <p:cBhvr>
                                        <p:cTn id="49" dur="1000"/>
                                        <p:tgtEl>
                                          <p:spTgt spid="7">
                                            <p:txEl>
                                              <p:pRg st="2" end="2"/>
                                            </p:txEl>
                                          </p:spTgt>
                                        </p:tgtEl>
                                      </p:cBhvr>
                                    </p:animEffect>
                                  </p:childTnLst>
                                </p:cTn>
                              </p:par>
                            </p:childTnLst>
                          </p:cTn>
                        </p:par>
                        <p:par>
                          <p:cTn id="50" fill="hold">
                            <p:stCondLst>
                              <p:cond delay="9000"/>
                            </p:stCondLst>
                            <p:childTnLst>
                              <p:par>
                                <p:cTn id="51" presetID="10" presetClass="entr" presetSubtype="0" fill="hold" grpId="0" nodeType="afterEffect">
                                  <p:stCondLst>
                                    <p:cond delay="0"/>
                                  </p:stCondLst>
                                  <p:childTnLst>
                                    <p:set>
                                      <p:cBhvr>
                                        <p:cTn id="52" dur="1" fill="hold">
                                          <p:stCondLst>
                                            <p:cond delay="0"/>
                                          </p:stCondLst>
                                        </p:cTn>
                                        <p:tgtEl>
                                          <p:spTgt spid="7">
                                            <p:txEl>
                                              <p:pRg st="3" end="3"/>
                                            </p:txEl>
                                          </p:spTgt>
                                        </p:tgtEl>
                                        <p:attrNameLst>
                                          <p:attrName>style.visibility</p:attrName>
                                        </p:attrNameLst>
                                      </p:cBhvr>
                                      <p:to>
                                        <p:strVal val="visible"/>
                                      </p:to>
                                    </p:set>
                                    <p:animEffect transition="in" filter="fade">
                                      <p:cBhvr>
                                        <p:cTn id="53" dur="1000"/>
                                        <p:tgtEl>
                                          <p:spTgt spid="7">
                                            <p:txEl>
                                              <p:pRg st="3" end="3"/>
                                            </p:txEl>
                                          </p:spTgt>
                                        </p:tgtEl>
                                      </p:cBhvr>
                                    </p:animEffect>
                                  </p:childTnLst>
                                </p:cTn>
                              </p:par>
                            </p:childTnLst>
                          </p:cTn>
                        </p:par>
                        <p:par>
                          <p:cTn id="54" fill="hold">
                            <p:stCondLst>
                              <p:cond delay="10000"/>
                            </p:stCondLst>
                            <p:childTnLst>
                              <p:par>
                                <p:cTn id="55" presetID="10" presetClass="entr" presetSubtype="0" fill="hold" grpId="0" nodeType="afterEffect">
                                  <p:stCondLst>
                                    <p:cond delay="0"/>
                                  </p:stCondLst>
                                  <p:childTnLst>
                                    <p:set>
                                      <p:cBhvr>
                                        <p:cTn id="56" dur="1" fill="hold">
                                          <p:stCondLst>
                                            <p:cond delay="0"/>
                                          </p:stCondLst>
                                        </p:cTn>
                                        <p:tgtEl>
                                          <p:spTgt spid="7">
                                            <p:txEl>
                                              <p:pRg st="4" end="4"/>
                                            </p:txEl>
                                          </p:spTgt>
                                        </p:tgtEl>
                                        <p:attrNameLst>
                                          <p:attrName>style.visibility</p:attrName>
                                        </p:attrNameLst>
                                      </p:cBhvr>
                                      <p:to>
                                        <p:strVal val="visible"/>
                                      </p:to>
                                    </p:set>
                                    <p:animEffect transition="in" filter="fade">
                                      <p:cBhvr>
                                        <p:cTn id="57" dur="1000"/>
                                        <p:tgtEl>
                                          <p:spTgt spid="7">
                                            <p:txEl>
                                              <p:pRg st="4" end="4"/>
                                            </p:txEl>
                                          </p:spTgt>
                                        </p:tgtEl>
                                      </p:cBhvr>
                                    </p:animEffect>
                                  </p:childTnLst>
                                </p:cTn>
                              </p:par>
                            </p:childTnLst>
                          </p:cTn>
                        </p:par>
                        <p:par>
                          <p:cTn id="58" fill="hold">
                            <p:stCondLst>
                              <p:cond delay="11000"/>
                            </p:stCondLst>
                            <p:childTnLst>
                              <p:par>
                                <p:cTn id="59" presetID="10" presetClass="entr" presetSubtype="0" fill="hold" grpId="0" nodeType="afterEffect">
                                  <p:stCondLst>
                                    <p:cond delay="0"/>
                                  </p:stCondLst>
                                  <p:childTnLst>
                                    <p:set>
                                      <p:cBhvr>
                                        <p:cTn id="60" dur="1" fill="hold">
                                          <p:stCondLst>
                                            <p:cond delay="0"/>
                                          </p:stCondLst>
                                        </p:cTn>
                                        <p:tgtEl>
                                          <p:spTgt spid="7">
                                            <p:txEl>
                                              <p:pRg st="5" end="5"/>
                                            </p:txEl>
                                          </p:spTgt>
                                        </p:tgtEl>
                                        <p:attrNameLst>
                                          <p:attrName>style.visibility</p:attrName>
                                        </p:attrNameLst>
                                      </p:cBhvr>
                                      <p:to>
                                        <p:strVal val="visible"/>
                                      </p:to>
                                    </p:set>
                                    <p:animEffect transition="in" filter="fade">
                                      <p:cBhvr>
                                        <p:cTn id="61" dur="1000"/>
                                        <p:tgtEl>
                                          <p:spTgt spid="7">
                                            <p:txEl>
                                              <p:pRg st="5" end="5"/>
                                            </p:txEl>
                                          </p:spTgt>
                                        </p:tgtEl>
                                      </p:cBhvr>
                                    </p:animEffect>
                                  </p:childTnLst>
                                </p:cTn>
                              </p:par>
                            </p:childTnLst>
                          </p:cTn>
                        </p:par>
                        <p:par>
                          <p:cTn id="62" fill="hold">
                            <p:stCondLst>
                              <p:cond delay="12000"/>
                            </p:stCondLst>
                            <p:childTnLst>
                              <p:par>
                                <p:cTn id="63" presetID="10" presetClass="entr" presetSubtype="0" fill="hold" grpId="0" nodeType="afterEffect">
                                  <p:stCondLst>
                                    <p:cond delay="0"/>
                                  </p:stCondLst>
                                  <p:childTnLst>
                                    <p:set>
                                      <p:cBhvr>
                                        <p:cTn id="64" dur="1" fill="hold">
                                          <p:stCondLst>
                                            <p:cond delay="0"/>
                                          </p:stCondLst>
                                        </p:cTn>
                                        <p:tgtEl>
                                          <p:spTgt spid="7">
                                            <p:txEl>
                                              <p:pRg st="6" end="6"/>
                                            </p:txEl>
                                          </p:spTgt>
                                        </p:tgtEl>
                                        <p:attrNameLst>
                                          <p:attrName>style.visibility</p:attrName>
                                        </p:attrNameLst>
                                      </p:cBhvr>
                                      <p:to>
                                        <p:strVal val="visible"/>
                                      </p:to>
                                    </p:set>
                                    <p:animEffect transition="in" filter="fade">
                                      <p:cBhvr>
                                        <p:cTn id="65" dur="1000"/>
                                        <p:tgtEl>
                                          <p:spTgt spid="7">
                                            <p:txEl>
                                              <p:pRg st="6" end="6"/>
                                            </p:txEl>
                                          </p:spTgt>
                                        </p:tgtEl>
                                      </p:cBhvr>
                                    </p:animEffect>
                                  </p:childTnLst>
                                </p:cTn>
                              </p:par>
                            </p:childTnLst>
                          </p:cTn>
                        </p:par>
                        <p:par>
                          <p:cTn id="66" fill="hold">
                            <p:stCondLst>
                              <p:cond delay="13000"/>
                            </p:stCondLst>
                            <p:childTnLst>
                              <p:par>
                                <p:cTn id="67" presetID="10" presetClass="entr" presetSubtype="0" fill="hold" grpId="0" nodeType="afterEffect">
                                  <p:stCondLst>
                                    <p:cond delay="0"/>
                                  </p:stCondLst>
                                  <p:childTnLst>
                                    <p:set>
                                      <p:cBhvr>
                                        <p:cTn id="68" dur="1" fill="hold">
                                          <p:stCondLst>
                                            <p:cond delay="0"/>
                                          </p:stCondLst>
                                        </p:cTn>
                                        <p:tgtEl>
                                          <p:spTgt spid="7">
                                            <p:txEl>
                                              <p:pRg st="7" end="7"/>
                                            </p:txEl>
                                          </p:spTgt>
                                        </p:tgtEl>
                                        <p:attrNameLst>
                                          <p:attrName>style.visibility</p:attrName>
                                        </p:attrNameLst>
                                      </p:cBhvr>
                                      <p:to>
                                        <p:strVal val="visible"/>
                                      </p:to>
                                    </p:set>
                                    <p:animEffect transition="in" filter="fade">
                                      <p:cBhvr>
                                        <p:cTn id="69" dur="1000"/>
                                        <p:tgtEl>
                                          <p:spTgt spid="7">
                                            <p:txEl>
                                              <p:pRg st="7" end="7"/>
                                            </p:txEl>
                                          </p:spTgt>
                                        </p:tgtEl>
                                      </p:cBhvr>
                                    </p:animEffect>
                                  </p:childTnLst>
                                </p:cTn>
                              </p:par>
                            </p:childTnLst>
                          </p:cTn>
                        </p:par>
                        <p:par>
                          <p:cTn id="70" fill="hold">
                            <p:stCondLst>
                              <p:cond delay="14000"/>
                            </p:stCondLst>
                            <p:childTnLst>
                              <p:par>
                                <p:cTn id="71" presetID="10" presetClass="entr" presetSubtype="0" fill="hold" grpId="0" nodeType="afterEffect">
                                  <p:stCondLst>
                                    <p:cond delay="0"/>
                                  </p:stCondLst>
                                  <p:childTnLst>
                                    <p:set>
                                      <p:cBhvr>
                                        <p:cTn id="72" dur="1" fill="hold">
                                          <p:stCondLst>
                                            <p:cond delay="0"/>
                                          </p:stCondLst>
                                        </p:cTn>
                                        <p:tgtEl>
                                          <p:spTgt spid="7">
                                            <p:txEl>
                                              <p:pRg st="8" end="8"/>
                                            </p:txEl>
                                          </p:spTgt>
                                        </p:tgtEl>
                                        <p:attrNameLst>
                                          <p:attrName>style.visibility</p:attrName>
                                        </p:attrNameLst>
                                      </p:cBhvr>
                                      <p:to>
                                        <p:strVal val="visible"/>
                                      </p:to>
                                    </p:set>
                                    <p:animEffect transition="in" filter="fade">
                                      <p:cBhvr>
                                        <p:cTn id="73" dur="1000"/>
                                        <p:tgtEl>
                                          <p:spTgt spid="7">
                                            <p:txEl>
                                              <p:pRg st="8" end="8"/>
                                            </p:txEl>
                                          </p:spTgt>
                                        </p:tgtEl>
                                      </p:cBhvr>
                                    </p:animEffect>
                                  </p:childTnLst>
                                </p:cTn>
                              </p:par>
                            </p:childTnLst>
                          </p:cTn>
                        </p:par>
                        <p:par>
                          <p:cTn id="74" fill="hold">
                            <p:stCondLst>
                              <p:cond delay="15000"/>
                            </p:stCondLst>
                            <p:childTnLst>
                              <p:par>
                                <p:cTn id="75" presetID="10" presetClass="entr" presetSubtype="0" fill="hold" grpId="0" nodeType="afterEffect">
                                  <p:stCondLst>
                                    <p:cond delay="0"/>
                                  </p:stCondLst>
                                  <p:childTnLst>
                                    <p:set>
                                      <p:cBhvr>
                                        <p:cTn id="76" dur="1" fill="hold">
                                          <p:stCondLst>
                                            <p:cond delay="0"/>
                                          </p:stCondLst>
                                        </p:cTn>
                                        <p:tgtEl>
                                          <p:spTgt spid="7">
                                            <p:txEl>
                                              <p:pRg st="9" end="9"/>
                                            </p:txEl>
                                          </p:spTgt>
                                        </p:tgtEl>
                                        <p:attrNameLst>
                                          <p:attrName>style.visibility</p:attrName>
                                        </p:attrNameLst>
                                      </p:cBhvr>
                                      <p:to>
                                        <p:strVal val="visible"/>
                                      </p:to>
                                    </p:set>
                                    <p:animEffect transition="in" filter="fade">
                                      <p:cBhvr>
                                        <p:cTn id="77" dur="10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5"/>
      <p:bldP spid="10" grpId="0"/>
      <p:bldP spid="11" grpId="0"/>
      <p:bldP spid="15" grpId="0" animBg="1"/>
      <p:bldP spid="16"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p:cNvSpPr/>
          <p:nvPr/>
        </p:nvSpPr>
        <p:spPr>
          <a:xfrm>
            <a:off x="17708616" y="2740928"/>
            <a:ext cx="45719" cy="760681"/>
          </a:xfrm>
          <a:prstGeom prst="rect">
            <a:avLst/>
          </a:prstGeom>
          <a:solidFill>
            <a:srgbClr val="251E20"/>
          </a:solidFill>
        </p:spPr>
      </p:sp>
      <p:sp>
        <p:nvSpPr>
          <p:cNvPr id="3" name="AutoShape 2"/>
          <p:cNvSpPr/>
          <p:nvPr/>
        </p:nvSpPr>
        <p:spPr>
          <a:xfrm>
            <a:off x="17712550" y="4187551"/>
            <a:ext cx="41785" cy="760681"/>
          </a:xfrm>
          <a:prstGeom prst="rect">
            <a:avLst/>
          </a:prstGeom>
          <a:solidFill>
            <a:srgbClr val="251E20"/>
          </a:solidFill>
        </p:spPr>
      </p:sp>
      <p:sp>
        <p:nvSpPr>
          <p:cNvPr id="4" name="AutoShape 13"/>
          <p:cNvSpPr/>
          <p:nvPr/>
        </p:nvSpPr>
        <p:spPr>
          <a:xfrm>
            <a:off x="17533417" y="8191500"/>
            <a:ext cx="228600" cy="4191000"/>
          </a:xfrm>
          <a:prstGeom prst="rect">
            <a:avLst/>
          </a:prstGeom>
          <a:solidFill>
            <a:srgbClr val="251E20"/>
          </a:solidFill>
        </p:spPr>
      </p:sp>
      <p:sp>
        <p:nvSpPr>
          <p:cNvPr id="5" name="AutoShape 3"/>
          <p:cNvSpPr/>
          <p:nvPr/>
        </p:nvSpPr>
        <p:spPr>
          <a:xfrm>
            <a:off x="1028700" y="-1069731"/>
            <a:ext cx="228600" cy="4191000"/>
          </a:xfrm>
          <a:prstGeom prst="rect">
            <a:avLst/>
          </a:prstGeom>
          <a:solidFill>
            <a:srgbClr val="251E20"/>
          </a:solidFill>
        </p:spPr>
      </p:sp>
      <p:sp>
        <p:nvSpPr>
          <p:cNvPr id="7" name="TextBox 12"/>
          <p:cNvSpPr txBox="1"/>
          <p:nvPr/>
        </p:nvSpPr>
        <p:spPr>
          <a:xfrm>
            <a:off x="17390839" y="1033389"/>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17</a:t>
            </a:r>
          </a:p>
        </p:txBody>
      </p:sp>
      <p:pic>
        <p:nvPicPr>
          <p:cNvPr id="13" name="Immagine 12"/>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15625" y1="7143" x2="5804" y2="22321"/>
                        <a14:foregroundMark x1="6696" y1="26339" x2="6696" y2="41964"/>
                        <a14:foregroundMark x1="4018" y1="54911" x2="11161" y2="86161"/>
                        <a14:foregroundMark x1="16071" y1="88839" x2="52679" y2="95536"/>
                        <a14:foregroundMark x1="62500" y1="93304" x2="85268" y2="93304"/>
                        <a14:foregroundMark x1="87946" y1="86607" x2="93750" y2="62054"/>
                        <a14:foregroundMark x1="94643" y1="53125" x2="92411" y2="16071"/>
                        <a14:foregroundMark x1="88839" y1="12500" x2="53125" y2="4911"/>
                        <a14:foregroundMark x1="45089" y1="28125" x2="56696" y2="28125"/>
                        <a14:foregroundMark x1="63839" y1="34821" x2="70982" y2="60268"/>
                        <a14:foregroundMark x1="65179" y1="66518" x2="35268" y2="65625"/>
                        <a14:foregroundMark x1="74107" y1="24554" x2="79911" y2="25893"/>
                        <a14:backgroundMark x1="12946" y1="18304" x2="14286" y2="79911"/>
                        <a14:backgroundMark x1="37500" y1="89286" x2="75893" y2="86161"/>
                      </a14:backgroundRemoval>
                    </a14:imgEffect>
                  </a14:imgLayer>
                </a14:imgProps>
              </a:ext>
              <a:ext uri="{28A0092B-C50C-407E-A947-70E740481C1C}">
                <a14:useLocalDpi xmlns:a14="http://schemas.microsoft.com/office/drawing/2010/main" val="0"/>
              </a:ext>
            </a:extLst>
          </a:blip>
          <a:stretch>
            <a:fillRect/>
          </a:stretch>
        </p:blipFill>
        <p:spPr>
          <a:xfrm>
            <a:off x="7696200" y="4554925"/>
            <a:ext cx="2569775" cy="2569775"/>
          </a:xfrm>
          <a:prstGeom prst="rect">
            <a:avLst/>
          </a:prstGeom>
        </p:spPr>
      </p:pic>
      <p:pic>
        <p:nvPicPr>
          <p:cNvPr id="15" name="Immagine 14">
            <a:hlinkClick r:id="rId4"/>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backgroundMark x1="60000" y1="40000" x2="60889" y2="40000"/>
                      </a14:backgroundRemoval>
                    </a14:imgEffect>
                  </a14:imgLayer>
                </a14:imgProps>
              </a:ext>
              <a:ext uri="{28A0092B-C50C-407E-A947-70E740481C1C}">
                <a14:useLocalDpi xmlns:a14="http://schemas.microsoft.com/office/drawing/2010/main" val="0"/>
              </a:ext>
            </a:extLst>
          </a:blip>
          <a:stretch>
            <a:fillRect/>
          </a:stretch>
        </p:blipFill>
        <p:spPr>
          <a:xfrm>
            <a:off x="12451164" y="4462855"/>
            <a:ext cx="2661845" cy="2661845"/>
          </a:xfrm>
          <a:prstGeom prst="rect">
            <a:avLst/>
          </a:prstGeom>
        </p:spPr>
      </p:pic>
      <p:sp>
        <p:nvSpPr>
          <p:cNvPr id="17" name="Rettangolo arrotondato 16"/>
          <p:cNvSpPr/>
          <p:nvPr/>
        </p:nvSpPr>
        <p:spPr>
          <a:xfrm>
            <a:off x="2426021" y="4137240"/>
            <a:ext cx="3429000" cy="3353373"/>
          </a:xfrm>
          <a:prstGeom prst="roundRect">
            <a:avLst/>
          </a:prstGeom>
          <a:noFill/>
          <a:ln w="76200"/>
        </p:spPr>
        <p:style>
          <a:lnRef idx="2">
            <a:schemeClr val="dk1"/>
          </a:lnRef>
          <a:fillRef idx="1">
            <a:schemeClr val="lt1"/>
          </a:fillRef>
          <a:effectRef idx="0">
            <a:schemeClr val="dk1"/>
          </a:effectRef>
          <a:fontRef idx="minor">
            <a:schemeClr val="dk1"/>
          </a:fontRef>
        </p:style>
        <p:txBody>
          <a:bodyPr rtlCol="0" anchor="ctr"/>
          <a:lstStyle/>
          <a:p>
            <a:pPr algn="ctr"/>
            <a:endParaRPr lang="it-IT"/>
          </a:p>
        </p:txBody>
      </p:sp>
      <p:sp>
        <p:nvSpPr>
          <p:cNvPr id="18" name="Rettangolo arrotondato 17"/>
          <p:cNvSpPr/>
          <p:nvPr/>
        </p:nvSpPr>
        <p:spPr>
          <a:xfrm>
            <a:off x="12081784" y="4056062"/>
            <a:ext cx="3445577" cy="3409043"/>
          </a:xfrm>
          <a:prstGeom prst="roundRect">
            <a:avLst/>
          </a:prstGeom>
          <a:noFill/>
          <a:ln w="76200"/>
        </p:spPr>
        <p:style>
          <a:lnRef idx="2">
            <a:schemeClr val="dk1"/>
          </a:lnRef>
          <a:fillRef idx="1">
            <a:schemeClr val="lt1"/>
          </a:fillRef>
          <a:effectRef idx="0">
            <a:schemeClr val="dk1"/>
          </a:effectRef>
          <a:fontRef idx="minor">
            <a:schemeClr val="dk1"/>
          </a:fontRef>
        </p:style>
        <p:txBody>
          <a:bodyPr rtlCol="0" anchor="ctr"/>
          <a:lstStyle/>
          <a:p>
            <a:pPr algn="ctr"/>
            <a:endParaRPr lang="it-IT"/>
          </a:p>
        </p:txBody>
      </p:sp>
      <p:sp>
        <p:nvSpPr>
          <p:cNvPr id="19" name="Rettangolo arrotondato 18"/>
          <p:cNvSpPr/>
          <p:nvPr/>
        </p:nvSpPr>
        <p:spPr>
          <a:xfrm>
            <a:off x="7245614" y="4117181"/>
            <a:ext cx="3445577" cy="3352800"/>
          </a:xfrm>
          <a:prstGeom prst="roundRect">
            <a:avLst/>
          </a:prstGeom>
          <a:noFill/>
          <a:ln w="76200"/>
        </p:spPr>
        <p:style>
          <a:lnRef idx="2">
            <a:schemeClr val="dk1"/>
          </a:lnRef>
          <a:fillRef idx="1">
            <a:schemeClr val="lt1"/>
          </a:fillRef>
          <a:effectRef idx="0">
            <a:schemeClr val="dk1"/>
          </a:effectRef>
          <a:fontRef idx="minor">
            <a:schemeClr val="dk1"/>
          </a:fontRef>
        </p:style>
        <p:txBody>
          <a:bodyPr rtlCol="0" anchor="ctr"/>
          <a:lstStyle/>
          <a:p>
            <a:pPr algn="ctr"/>
            <a:endParaRPr lang="it-IT"/>
          </a:p>
        </p:txBody>
      </p:sp>
      <p:sp>
        <p:nvSpPr>
          <p:cNvPr id="20" name="TextBox 2"/>
          <p:cNvSpPr txBox="1"/>
          <p:nvPr/>
        </p:nvSpPr>
        <p:spPr>
          <a:xfrm>
            <a:off x="1676400" y="1212568"/>
            <a:ext cx="15666099" cy="1013098"/>
          </a:xfrm>
          <a:prstGeom prst="rect">
            <a:avLst/>
          </a:prstGeom>
        </p:spPr>
        <p:txBody>
          <a:bodyPr wrap="square" lIns="0" tIns="0" rIns="0" bIns="0" rtlCol="0" anchor="t">
            <a:spAutoFit/>
          </a:bodyPr>
          <a:lstStyle/>
          <a:p>
            <a:pPr>
              <a:lnSpc>
                <a:spcPts val="7920"/>
              </a:lnSpc>
            </a:pPr>
            <a:r>
              <a:rPr lang="en-US" sz="6600" spc="144" dirty="0">
                <a:solidFill>
                  <a:srgbClr val="251E20"/>
                </a:solidFill>
                <a:latin typeface="Roboto Bold"/>
              </a:rPr>
              <a:t>CONTATTI</a:t>
            </a:r>
          </a:p>
        </p:txBody>
      </p:sp>
      <p:sp>
        <p:nvSpPr>
          <p:cNvPr id="21" name="Rettangolo 20"/>
          <p:cNvSpPr/>
          <p:nvPr/>
        </p:nvSpPr>
        <p:spPr>
          <a:xfrm>
            <a:off x="3335052" y="7948099"/>
            <a:ext cx="2117915" cy="584775"/>
          </a:xfrm>
          <a:prstGeom prst="rect">
            <a:avLst/>
          </a:prstGeom>
        </p:spPr>
        <p:txBody>
          <a:bodyPr wrap="square">
            <a:spAutoFit/>
          </a:bodyPr>
          <a:lstStyle/>
          <a:p>
            <a:r>
              <a:rPr lang="it-IT" sz="3200" b="1" cap="all" dirty="0">
                <a:solidFill>
                  <a:srgbClr val="251E20"/>
                </a:solidFill>
                <a:latin typeface="Arial" panose="020B0604020202020204" pitchFamily="34" charset="0"/>
                <a:cs typeface="Arial" panose="020B0604020202020204" pitchFamily="34" charset="0"/>
              </a:rPr>
              <a:t>E-MAIL</a:t>
            </a:r>
            <a:endParaRPr lang="it-IT" sz="3200" cap="all" dirty="0">
              <a:latin typeface="Arial" panose="020B0604020202020204" pitchFamily="34" charset="0"/>
              <a:cs typeface="Arial" panose="020B0604020202020204" pitchFamily="34" charset="0"/>
            </a:endParaRPr>
          </a:p>
        </p:txBody>
      </p:sp>
      <p:sp>
        <p:nvSpPr>
          <p:cNvPr id="22" name="Rettangolo 21"/>
          <p:cNvSpPr/>
          <p:nvPr/>
        </p:nvSpPr>
        <p:spPr>
          <a:xfrm>
            <a:off x="7656765" y="7948099"/>
            <a:ext cx="2648644" cy="584775"/>
          </a:xfrm>
          <a:prstGeom prst="rect">
            <a:avLst/>
          </a:prstGeom>
        </p:spPr>
        <p:txBody>
          <a:bodyPr wrap="square">
            <a:spAutoFit/>
          </a:bodyPr>
          <a:lstStyle/>
          <a:p>
            <a:r>
              <a:rPr lang="it-IT" sz="3200" b="1" cap="all" dirty="0">
                <a:solidFill>
                  <a:srgbClr val="251E20"/>
                </a:solidFill>
                <a:latin typeface="Arial" panose="020B0604020202020204" pitchFamily="34" charset="0"/>
                <a:cs typeface="Arial" panose="020B0604020202020204" pitchFamily="34" charset="0"/>
              </a:rPr>
              <a:t>INSTAGRAM</a:t>
            </a:r>
            <a:endParaRPr lang="it-IT" sz="3200" cap="all" dirty="0">
              <a:latin typeface="Arial" panose="020B0604020202020204" pitchFamily="34" charset="0"/>
              <a:cs typeface="Arial" panose="020B0604020202020204" pitchFamily="34" charset="0"/>
            </a:endParaRPr>
          </a:p>
        </p:txBody>
      </p:sp>
      <p:sp>
        <p:nvSpPr>
          <p:cNvPr id="23" name="Rettangolo 22"/>
          <p:cNvSpPr/>
          <p:nvPr/>
        </p:nvSpPr>
        <p:spPr>
          <a:xfrm>
            <a:off x="12595091" y="7924226"/>
            <a:ext cx="2648644" cy="584775"/>
          </a:xfrm>
          <a:prstGeom prst="rect">
            <a:avLst/>
          </a:prstGeom>
        </p:spPr>
        <p:txBody>
          <a:bodyPr wrap="square">
            <a:spAutoFit/>
          </a:bodyPr>
          <a:lstStyle/>
          <a:p>
            <a:r>
              <a:rPr lang="it-IT" sz="3200" b="1" cap="all" dirty="0">
                <a:solidFill>
                  <a:srgbClr val="251E20"/>
                </a:solidFill>
                <a:latin typeface="Arial" panose="020B0604020202020204" pitchFamily="34" charset="0"/>
                <a:cs typeface="Arial" panose="020B0604020202020204" pitchFamily="34" charset="0"/>
              </a:rPr>
              <a:t>SITO WEB</a:t>
            </a:r>
            <a:endParaRPr lang="it-IT" sz="3200" cap="all" dirty="0">
              <a:latin typeface="Arial" panose="020B0604020202020204" pitchFamily="34" charset="0"/>
              <a:cs typeface="Arial" panose="020B0604020202020204" pitchFamily="34" charset="0"/>
            </a:endParaRPr>
          </a:p>
        </p:txBody>
      </p:sp>
      <p:pic>
        <p:nvPicPr>
          <p:cNvPr id="26" name="Immagine 25">
            <a:hlinkClick r:id="rId7"/>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foregroundMark x1="39889" y1="45118" x2="5778" y2="91864"/>
                        <a14:foregroundMark x1="9667" y1="95710" x2="90111" y2="96598"/>
                        <a14:foregroundMark x1="93000" y1="93491" x2="97889" y2="73077"/>
                        <a14:foregroundMark x1="98444" y1="68195" x2="95333" y2="6657"/>
                        <a14:foregroundMark x1="94889" y1="6213" x2="4333" y2="7249"/>
                        <a14:foregroundMark x1="2889" y1="10503" x2="3444" y2="86243"/>
                        <a14:foregroundMark x1="9556" y1="14941" x2="49444" y2="56065"/>
                        <a14:foregroundMark x1="50667" y1="55769" x2="91000" y2="12426"/>
                        <a14:foregroundMark x1="64556" y1="51479" x2="94556" y2="92308"/>
                        <a14:backgroundMark x1="32889" y1="82396" x2="63222" y2="81213"/>
                      </a14:backgroundRemoval>
                    </a14:imgEffect>
                  </a14:imgLayer>
                </a14:imgProps>
              </a:ext>
              <a:ext uri="{28A0092B-C50C-407E-A947-70E740481C1C}">
                <a14:useLocalDpi xmlns:a14="http://schemas.microsoft.com/office/drawing/2010/main" val="0"/>
              </a:ext>
            </a:extLst>
          </a:blip>
          <a:stretch>
            <a:fillRect/>
          </a:stretch>
        </p:blipFill>
        <p:spPr>
          <a:xfrm>
            <a:off x="2788613" y="4948232"/>
            <a:ext cx="2703816" cy="1947869"/>
          </a:xfrm>
          <a:prstGeom prst="rect">
            <a:avLst/>
          </a:prstGeom>
        </p:spPr>
      </p:pic>
    </p:spTree>
    <p:extLst>
      <p:ext uri="{BB962C8B-B14F-4D97-AF65-F5344CB8AC3E}">
        <p14:creationId xmlns:p14="http://schemas.microsoft.com/office/powerpoint/2010/main" val="2328900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1000"/>
                                        <p:tgtEl>
                                          <p:spTgt spid="2"/>
                                        </p:tgtEl>
                                      </p:cBhvr>
                                    </p:animEffect>
                                  </p:childTnLst>
                                </p:cTn>
                              </p:par>
                              <p:par>
                                <p:cTn id="18" presetID="2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1000"/>
                                        <p:tgtEl>
                                          <p:spTgt spid="3"/>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1000"/>
                                        <p:tgtEl>
                                          <p:spTgt spid="7"/>
                                        </p:tgtEl>
                                      </p:cBhvr>
                                    </p:animEffect>
                                  </p:childTnLst>
                                </p:cTn>
                              </p:par>
                              <p:par>
                                <p:cTn id="24" presetID="2" presetClass="entr" presetSubtype="8"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 calcmode="lin" valueType="num">
                                      <p:cBhvr additive="base">
                                        <p:cTn id="26" dur="2000" fill="hold"/>
                                        <p:tgtEl>
                                          <p:spTgt spid="20"/>
                                        </p:tgtEl>
                                        <p:attrNameLst>
                                          <p:attrName>ppt_x</p:attrName>
                                        </p:attrNameLst>
                                      </p:cBhvr>
                                      <p:tavLst>
                                        <p:tav tm="0">
                                          <p:val>
                                            <p:strVal val="0-#ppt_w/2"/>
                                          </p:val>
                                        </p:tav>
                                        <p:tav tm="100000">
                                          <p:val>
                                            <p:strVal val="#ppt_x"/>
                                          </p:val>
                                        </p:tav>
                                      </p:tavLst>
                                    </p:anim>
                                    <p:anim calcmode="lin" valueType="num">
                                      <p:cBhvr additive="base">
                                        <p:cTn id="27" dur="2000" fill="hold"/>
                                        <p:tgtEl>
                                          <p:spTgt spid="20"/>
                                        </p:tgtEl>
                                        <p:attrNameLst>
                                          <p:attrName>ppt_y</p:attrName>
                                        </p:attrNameLst>
                                      </p:cBhvr>
                                      <p:tavLst>
                                        <p:tav tm="0">
                                          <p:val>
                                            <p:strVal val="#ppt_y"/>
                                          </p:val>
                                        </p:tav>
                                        <p:tav tm="100000">
                                          <p:val>
                                            <p:strVal val="#ppt_y"/>
                                          </p:val>
                                        </p:tav>
                                      </p:tavLst>
                                    </p:anim>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400"/>
                                        <p:tgtEl>
                                          <p:spTgt spid="17"/>
                                        </p:tgtEl>
                                      </p:cBhvr>
                                    </p:animEffect>
                                  </p:childTnLst>
                                </p:cTn>
                              </p:par>
                              <p:par>
                                <p:cTn id="32" presetID="10" presetClass="entr" presetSubtype="0" fill="hold"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1400"/>
                                        <p:tgtEl>
                                          <p:spTgt spid="26"/>
                                        </p:tgtEl>
                                      </p:cBhvr>
                                    </p:animEffect>
                                  </p:childTnLst>
                                </p:cTn>
                              </p:par>
                            </p:childTnLst>
                          </p:cTn>
                        </p:par>
                        <p:par>
                          <p:cTn id="35" fill="hold">
                            <p:stCondLst>
                              <p:cond delay="3400"/>
                            </p:stCondLst>
                            <p:childTnLst>
                              <p:par>
                                <p:cTn id="36" presetID="42" presetClass="entr" presetSubtype="0" fill="hold" grpId="0"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childTnLst>
                          </p:cTn>
                        </p:par>
                        <p:par>
                          <p:cTn id="41" fill="hold">
                            <p:stCondLst>
                              <p:cond delay="4400"/>
                            </p:stCondLst>
                            <p:childTnLst>
                              <p:par>
                                <p:cTn id="42" presetID="10" presetClass="entr" presetSubtype="0"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1400"/>
                                        <p:tgtEl>
                                          <p:spTgt spid="19"/>
                                        </p:tgtEl>
                                      </p:cBhvr>
                                    </p:animEffect>
                                  </p:childTnLst>
                                </p:cTn>
                              </p:par>
                              <p:par>
                                <p:cTn id="45" presetID="10" presetClass="entr" presetSubtype="0"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1400"/>
                                        <p:tgtEl>
                                          <p:spTgt spid="13"/>
                                        </p:tgtEl>
                                      </p:cBhvr>
                                    </p:animEffect>
                                  </p:childTnLst>
                                </p:cTn>
                              </p:par>
                            </p:childTnLst>
                          </p:cTn>
                        </p:par>
                        <p:par>
                          <p:cTn id="48" fill="hold">
                            <p:stCondLst>
                              <p:cond delay="5800"/>
                            </p:stCondLst>
                            <p:childTnLst>
                              <p:par>
                                <p:cTn id="49" presetID="42" presetClass="entr" presetSubtype="0" fill="hold" grpId="0"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1000"/>
                                        <p:tgtEl>
                                          <p:spTgt spid="22"/>
                                        </p:tgtEl>
                                      </p:cBhvr>
                                    </p:animEffect>
                                    <p:anim calcmode="lin" valueType="num">
                                      <p:cBhvr>
                                        <p:cTn id="52" dur="1000" fill="hold"/>
                                        <p:tgtEl>
                                          <p:spTgt spid="22"/>
                                        </p:tgtEl>
                                        <p:attrNameLst>
                                          <p:attrName>ppt_x</p:attrName>
                                        </p:attrNameLst>
                                      </p:cBhvr>
                                      <p:tavLst>
                                        <p:tav tm="0">
                                          <p:val>
                                            <p:strVal val="#ppt_x"/>
                                          </p:val>
                                        </p:tav>
                                        <p:tav tm="100000">
                                          <p:val>
                                            <p:strVal val="#ppt_x"/>
                                          </p:val>
                                        </p:tav>
                                      </p:tavLst>
                                    </p:anim>
                                    <p:anim calcmode="lin" valueType="num">
                                      <p:cBhvr>
                                        <p:cTn id="53" dur="1000" fill="hold"/>
                                        <p:tgtEl>
                                          <p:spTgt spid="22"/>
                                        </p:tgtEl>
                                        <p:attrNameLst>
                                          <p:attrName>ppt_y</p:attrName>
                                        </p:attrNameLst>
                                      </p:cBhvr>
                                      <p:tavLst>
                                        <p:tav tm="0">
                                          <p:val>
                                            <p:strVal val="#ppt_y+.1"/>
                                          </p:val>
                                        </p:tav>
                                        <p:tav tm="100000">
                                          <p:val>
                                            <p:strVal val="#ppt_y"/>
                                          </p:val>
                                        </p:tav>
                                      </p:tavLst>
                                    </p:anim>
                                  </p:childTnLst>
                                </p:cTn>
                              </p:par>
                            </p:childTnLst>
                          </p:cTn>
                        </p:par>
                        <p:par>
                          <p:cTn id="54" fill="hold">
                            <p:stCondLst>
                              <p:cond delay="6800"/>
                            </p:stCondLst>
                            <p:childTnLst>
                              <p:par>
                                <p:cTn id="55" presetID="10" presetClass="entr" presetSubtype="0"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1400"/>
                                        <p:tgtEl>
                                          <p:spTgt spid="18"/>
                                        </p:tgtEl>
                                      </p:cBhvr>
                                    </p:animEffect>
                                  </p:childTnLst>
                                </p:cTn>
                              </p:par>
                              <p:par>
                                <p:cTn id="58" presetID="10" presetClass="entr" presetSubtype="0" fill="hold" nodeType="with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1400"/>
                                        <p:tgtEl>
                                          <p:spTgt spid="15"/>
                                        </p:tgtEl>
                                      </p:cBhvr>
                                    </p:animEffect>
                                  </p:childTnLst>
                                </p:cTn>
                              </p:par>
                            </p:childTnLst>
                          </p:cTn>
                        </p:par>
                        <p:par>
                          <p:cTn id="61" fill="hold">
                            <p:stCondLst>
                              <p:cond delay="8200"/>
                            </p:stCondLst>
                            <p:childTnLst>
                              <p:par>
                                <p:cTn id="62" presetID="42" presetClass="entr" presetSubtype="0"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1000"/>
                                        <p:tgtEl>
                                          <p:spTgt spid="23"/>
                                        </p:tgtEl>
                                      </p:cBhvr>
                                    </p:animEffect>
                                    <p:anim calcmode="lin" valueType="num">
                                      <p:cBhvr>
                                        <p:cTn id="65" dur="1000" fill="hold"/>
                                        <p:tgtEl>
                                          <p:spTgt spid="23"/>
                                        </p:tgtEl>
                                        <p:attrNameLst>
                                          <p:attrName>ppt_x</p:attrName>
                                        </p:attrNameLst>
                                      </p:cBhvr>
                                      <p:tavLst>
                                        <p:tav tm="0">
                                          <p:val>
                                            <p:strVal val="#ppt_x"/>
                                          </p:val>
                                        </p:tav>
                                        <p:tav tm="100000">
                                          <p:val>
                                            <p:strVal val="#ppt_x"/>
                                          </p:val>
                                        </p:tav>
                                      </p:tavLst>
                                    </p:anim>
                                    <p:anim calcmode="lin" valueType="num">
                                      <p:cBhvr>
                                        <p:cTn id="6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animBg="1"/>
      <p:bldP spid="18" grpId="0" animBg="1"/>
      <p:bldP spid="19" grpId="0" animBg="1"/>
      <p:bldP spid="20" grpId="0"/>
      <p:bldP spid="21" grpId="0"/>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0829"/>
            <a:ext cx="8940979" cy="4333363"/>
            <a:chOff x="0" y="0"/>
            <a:chExt cx="11921306" cy="5777817"/>
          </a:xfrm>
        </p:grpSpPr>
        <p:grpSp>
          <p:nvGrpSpPr>
            <p:cNvPr id="3" name="Group 3"/>
            <p:cNvGrpSpPr/>
            <p:nvPr/>
          </p:nvGrpSpPr>
          <p:grpSpPr>
            <a:xfrm>
              <a:off x="0" y="0"/>
              <a:ext cx="11921306" cy="5777817"/>
              <a:chOff x="0" y="0"/>
              <a:chExt cx="7338332" cy="3556619"/>
            </a:xfrm>
          </p:grpSpPr>
          <p:sp>
            <p:nvSpPr>
              <p:cNvPr id="4" name="Freeform 4"/>
              <p:cNvSpPr/>
              <p:nvPr/>
            </p:nvSpPr>
            <p:spPr>
              <a:xfrm>
                <a:off x="0" y="0"/>
                <a:ext cx="7338332" cy="3556619"/>
              </a:xfrm>
              <a:custGeom>
                <a:avLst/>
                <a:gdLst/>
                <a:ahLst/>
                <a:cxnLst/>
                <a:rect l="l" t="t" r="r" b="b"/>
                <a:pathLst>
                  <a:path w="7338332" h="3556619">
                    <a:moveTo>
                      <a:pt x="0" y="0"/>
                    </a:moveTo>
                    <a:lnTo>
                      <a:pt x="0" y="3556619"/>
                    </a:lnTo>
                    <a:lnTo>
                      <a:pt x="7338332" y="3556619"/>
                    </a:lnTo>
                    <a:lnTo>
                      <a:pt x="7338332" y="0"/>
                    </a:lnTo>
                    <a:lnTo>
                      <a:pt x="0" y="0"/>
                    </a:lnTo>
                    <a:close/>
                    <a:moveTo>
                      <a:pt x="7277372" y="3495658"/>
                    </a:moveTo>
                    <a:lnTo>
                      <a:pt x="59690" y="3495658"/>
                    </a:lnTo>
                    <a:lnTo>
                      <a:pt x="59690" y="59690"/>
                    </a:lnTo>
                    <a:lnTo>
                      <a:pt x="7277372" y="59690"/>
                    </a:lnTo>
                    <a:lnTo>
                      <a:pt x="7277372" y="3495659"/>
                    </a:lnTo>
                    <a:close/>
                  </a:path>
                </a:pathLst>
              </a:custGeom>
              <a:solidFill>
                <a:srgbClr val="251E20"/>
              </a:solidFill>
            </p:spPr>
          </p:sp>
        </p:grpSp>
        <p:sp>
          <p:nvSpPr>
            <p:cNvPr id="5" name="TextBox 5"/>
            <p:cNvSpPr txBox="1"/>
            <p:nvPr/>
          </p:nvSpPr>
          <p:spPr>
            <a:xfrm>
              <a:off x="909796" y="1551598"/>
              <a:ext cx="10101715" cy="2651760"/>
            </a:xfrm>
            <a:prstGeom prst="rect">
              <a:avLst/>
            </a:prstGeom>
          </p:spPr>
          <p:txBody>
            <a:bodyPr lIns="0" tIns="0" rIns="0" bIns="0" rtlCol="0" anchor="t">
              <a:spAutoFit/>
            </a:bodyPr>
            <a:lstStyle/>
            <a:p>
              <a:pPr>
                <a:lnSpc>
                  <a:spcPts val="7672"/>
                </a:lnSpc>
              </a:pPr>
              <a:r>
                <a:rPr lang="en-US" sz="6975" spc="139" dirty="0">
                  <a:solidFill>
                    <a:srgbClr val="251E20"/>
                  </a:solidFill>
                  <a:latin typeface="Roboto Bold"/>
                </a:rPr>
                <a:t>RIEPILOGO DELLA PRESENTAZIONE</a:t>
              </a:r>
            </a:p>
          </p:txBody>
        </p:sp>
      </p:grpSp>
      <p:sp>
        <p:nvSpPr>
          <p:cNvPr id="6" name="TextBox 6"/>
          <p:cNvSpPr txBox="1"/>
          <p:nvPr/>
        </p:nvSpPr>
        <p:spPr>
          <a:xfrm>
            <a:off x="1028700" y="8779510"/>
            <a:ext cx="7538158" cy="478790"/>
          </a:xfrm>
          <a:prstGeom prst="rect">
            <a:avLst/>
          </a:prstGeom>
        </p:spPr>
        <p:txBody>
          <a:bodyPr lIns="0" tIns="0" rIns="0" bIns="0" rtlCol="0" anchor="t">
            <a:spAutoFit/>
          </a:bodyPr>
          <a:lstStyle/>
          <a:p>
            <a:pPr>
              <a:lnSpc>
                <a:spcPts val="3520"/>
              </a:lnSpc>
            </a:pPr>
            <a:r>
              <a:rPr lang="en-US" sz="3200" spc="320" dirty="0">
                <a:solidFill>
                  <a:srgbClr val="251E20"/>
                </a:solidFill>
                <a:latin typeface="Roboto Bold"/>
              </a:rPr>
              <a:t>ARGOMENTI PRINCIPALI</a:t>
            </a:r>
          </a:p>
        </p:txBody>
      </p:sp>
      <p:sp>
        <p:nvSpPr>
          <p:cNvPr id="7" name="TextBox 7"/>
          <p:cNvSpPr txBox="1"/>
          <p:nvPr/>
        </p:nvSpPr>
        <p:spPr>
          <a:xfrm>
            <a:off x="10708424" y="1171712"/>
            <a:ext cx="5597755" cy="5235792"/>
          </a:xfrm>
          <a:prstGeom prst="rect">
            <a:avLst/>
          </a:prstGeom>
        </p:spPr>
        <p:txBody>
          <a:bodyPr lIns="0" tIns="0" rIns="0" bIns="0" rtlCol="0" anchor="t">
            <a:spAutoFit/>
          </a:bodyPr>
          <a:lstStyle/>
          <a:p>
            <a:pPr algn="r">
              <a:lnSpc>
                <a:spcPct val="150000"/>
              </a:lnSpc>
            </a:pPr>
            <a:r>
              <a:rPr lang="en-US" sz="3376" spc="67" dirty="0" err="1">
                <a:solidFill>
                  <a:srgbClr val="251E20"/>
                </a:solidFill>
                <a:latin typeface="Roboto"/>
              </a:rPr>
              <a:t>Introduzione</a:t>
            </a:r>
            <a:endParaRPr lang="en-US" sz="3376" spc="67" dirty="0">
              <a:solidFill>
                <a:srgbClr val="251E20"/>
              </a:solidFill>
              <a:latin typeface="Roboto"/>
            </a:endParaRPr>
          </a:p>
          <a:p>
            <a:pPr algn="r">
              <a:lnSpc>
                <a:spcPct val="150000"/>
              </a:lnSpc>
            </a:pPr>
            <a:r>
              <a:rPr lang="en-US" sz="3376" spc="67" dirty="0" err="1">
                <a:solidFill>
                  <a:srgbClr val="251E20"/>
                </a:solidFill>
                <a:latin typeface="Roboto"/>
              </a:rPr>
              <a:t>Nascita</a:t>
            </a:r>
            <a:r>
              <a:rPr lang="en-US" sz="3376" spc="67" dirty="0">
                <a:solidFill>
                  <a:srgbClr val="251E20"/>
                </a:solidFill>
                <a:latin typeface="Roboto"/>
              </a:rPr>
              <a:t> </a:t>
            </a:r>
            <a:r>
              <a:rPr lang="en-US" sz="3376" spc="67" dirty="0" err="1">
                <a:solidFill>
                  <a:srgbClr val="251E20"/>
                </a:solidFill>
                <a:latin typeface="Roboto"/>
              </a:rPr>
              <a:t>delle</a:t>
            </a:r>
            <a:r>
              <a:rPr lang="en-US" sz="3376" spc="67" dirty="0">
                <a:solidFill>
                  <a:srgbClr val="251E20"/>
                </a:solidFill>
                <a:latin typeface="Roboto"/>
              </a:rPr>
              <a:t> </a:t>
            </a:r>
            <a:r>
              <a:rPr lang="en-US" sz="3376" spc="67" dirty="0" err="1">
                <a:solidFill>
                  <a:srgbClr val="251E20"/>
                </a:solidFill>
                <a:latin typeface="Roboto"/>
              </a:rPr>
              <a:t>Istituzioni</a:t>
            </a:r>
            <a:endParaRPr lang="en-US" sz="3376" spc="67" dirty="0">
              <a:solidFill>
                <a:srgbClr val="251E20"/>
              </a:solidFill>
              <a:latin typeface="Roboto"/>
            </a:endParaRPr>
          </a:p>
          <a:p>
            <a:pPr algn="r">
              <a:lnSpc>
                <a:spcPct val="150000"/>
              </a:lnSpc>
            </a:pPr>
            <a:r>
              <a:rPr lang="en-US" sz="3376" spc="67" dirty="0" err="1">
                <a:solidFill>
                  <a:srgbClr val="251E20"/>
                </a:solidFill>
                <a:latin typeface="Roboto"/>
              </a:rPr>
              <a:t>Parlamento</a:t>
            </a:r>
            <a:r>
              <a:rPr lang="en-US" sz="3376" spc="67" dirty="0">
                <a:solidFill>
                  <a:srgbClr val="251E20"/>
                </a:solidFill>
                <a:latin typeface="Roboto"/>
              </a:rPr>
              <a:t> </a:t>
            </a:r>
            <a:r>
              <a:rPr lang="en-US" sz="3376" spc="67" dirty="0" err="1">
                <a:solidFill>
                  <a:srgbClr val="251E20"/>
                </a:solidFill>
                <a:latin typeface="Roboto"/>
              </a:rPr>
              <a:t>Europeo</a:t>
            </a:r>
            <a:endParaRPr lang="en-US" sz="3376" spc="67" dirty="0">
              <a:solidFill>
                <a:srgbClr val="251E20"/>
              </a:solidFill>
              <a:latin typeface="Roboto"/>
            </a:endParaRPr>
          </a:p>
          <a:p>
            <a:pPr algn="r">
              <a:lnSpc>
                <a:spcPct val="150000"/>
              </a:lnSpc>
            </a:pPr>
            <a:r>
              <a:rPr lang="en-US" sz="3376" spc="67" dirty="0" err="1">
                <a:solidFill>
                  <a:srgbClr val="251E20"/>
                </a:solidFill>
                <a:latin typeface="Roboto"/>
              </a:rPr>
              <a:t>Commissione</a:t>
            </a:r>
            <a:r>
              <a:rPr lang="en-US" sz="3376" spc="67" dirty="0">
                <a:solidFill>
                  <a:srgbClr val="251E20"/>
                </a:solidFill>
                <a:latin typeface="Roboto"/>
              </a:rPr>
              <a:t> </a:t>
            </a:r>
            <a:r>
              <a:rPr lang="en-US" sz="3376" spc="67" dirty="0" err="1">
                <a:solidFill>
                  <a:srgbClr val="251E20"/>
                </a:solidFill>
                <a:latin typeface="Roboto"/>
              </a:rPr>
              <a:t>Europea</a:t>
            </a:r>
            <a:endParaRPr lang="en-US" sz="3376" spc="67" dirty="0">
              <a:solidFill>
                <a:srgbClr val="251E20"/>
              </a:solidFill>
              <a:latin typeface="Roboto"/>
            </a:endParaRPr>
          </a:p>
          <a:p>
            <a:pPr algn="r">
              <a:lnSpc>
                <a:spcPct val="150000"/>
              </a:lnSpc>
            </a:pPr>
            <a:r>
              <a:rPr lang="en-US" sz="3376" spc="67" dirty="0" err="1">
                <a:solidFill>
                  <a:srgbClr val="251E20"/>
                </a:solidFill>
                <a:latin typeface="Roboto"/>
              </a:rPr>
              <a:t>Consiglio</a:t>
            </a:r>
            <a:r>
              <a:rPr lang="en-US" sz="3376" spc="67" dirty="0">
                <a:solidFill>
                  <a:srgbClr val="251E20"/>
                </a:solidFill>
                <a:latin typeface="Roboto"/>
              </a:rPr>
              <a:t> </a:t>
            </a:r>
            <a:r>
              <a:rPr lang="en-US" sz="3376" spc="67" dirty="0" err="1">
                <a:solidFill>
                  <a:srgbClr val="251E20"/>
                </a:solidFill>
                <a:latin typeface="Roboto"/>
              </a:rPr>
              <a:t>Europeo</a:t>
            </a:r>
            <a:endParaRPr lang="en-US" sz="3376" spc="67" dirty="0">
              <a:solidFill>
                <a:srgbClr val="251E20"/>
              </a:solidFill>
              <a:latin typeface="Roboto"/>
            </a:endParaRPr>
          </a:p>
          <a:p>
            <a:pPr algn="r">
              <a:lnSpc>
                <a:spcPct val="150000"/>
              </a:lnSpc>
            </a:pPr>
            <a:r>
              <a:rPr lang="en-US" sz="3376" spc="67" dirty="0">
                <a:solidFill>
                  <a:srgbClr val="251E20"/>
                </a:solidFill>
                <a:latin typeface="Roboto"/>
              </a:rPr>
              <a:t>Corte di </a:t>
            </a:r>
            <a:r>
              <a:rPr lang="en-US" sz="3376" spc="67" dirty="0" err="1">
                <a:solidFill>
                  <a:srgbClr val="251E20"/>
                </a:solidFill>
                <a:latin typeface="Roboto"/>
              </a:rPr>
              <a:t>Giustizia</a:t>
            </a:r>
            <a:endParaRPr lang="en-US" sz="3376" spc="67" dirty="0">
              <a:solidFill>
                <a:srgbClr val="251E20"/>
              </a:solidFill>
              <a:latin typeface="Roboto"/>
            </a:endParaRPr>
          </a:p>
          <a:p>
            <a:pPr algn="r">
              <a:lnSpc>
                <a:spcPts val="4727"/>
              </a:lnSpc>
            </a:pPr>
            <a:endParaRPr lang="en-US" sz="3376" spc="67" dirty="0">
              <a:solidFill>
                <a:srgbClr val="251E20"/>
              </a:solidFill>
              <a:latin typeface="Roboto"/>
            </a:endParaRPr>
          </a:p>
        </p:txBody>
      </p:sp>
      <p:sp>
        <p:nvSpPr>
          <p:cNvPr id="8" name="TextBox 8"/>
          <p:cNvSpPr txBox="1"/>
          <p:nvPr/>
        </p:nvSpPr>
        <p:spPr>
          <a:xfrm>
            <a:off x="10711121" y="9410700"/>
            <a:ext cx="5595058"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
        <p:nvSpPr>
          <p:cNvPr id="9" name="AutoShape 9"/>
          <p:cNvSpPr/>
          <p:nvPr/>
        </p:nvSpPr>
        <p:spPr>
          <a:xfrm>
            <a:off x="-381000" y="2616215"/>
            <a:ext cx="1409700" cy="1278235"/>
          </a:xfrm>
          <a:prstGeom prst="rect">
            <a:avLst/>
          </a:prstGeom>
          <a:solidFill>
            <a:srgbClr val="251E20"/>
          </a:solidFill>
        </p:spPr>
      </p:sp>
      <p:sp>
        <p:nvSpPr>
          <p:cNvPr id="10" name="AutoShape 10"/>
          <p:cNvSpPr/>
          <p:nvPr/>
        </p:nvSpPr>
        <p:spPr>
          <a:xfrm>
            <a:off x="17712550" y="4187551"/>
            <a:ext cx="41785" cy="760681"/>
          </a:xfrm>
          <a:prstGeom prst="rect">
            <a:avLst/>
          </a:prstGeom>
          <a:solidFill>
            <a:srgbClr val="251E20"/>
          </a:solidFill>
        </p:spPr>
      </p:sp>
      <p:sp>
        <p:nvSpPr>
          <p:cNvPr id="11" name="AutoShape 11"/>
          <p:cNvSpPr/>
          <p:nvPr/>
        </p:nvSpPr>
        <p:spPr>
          <a:xfrm>
            <a:off x="17712550" y="2740928"/>
            <a:ext cx="41785" cy="760681"/>
          </a:xfrm>
          <a:prstGeom prst="rect">
            <a:avLst/>
          </a:prstGeom>
          <a:solidFill>
            <a:srgbClr val="251E20"/>
          </a:solidFill>
        </p:spPr>
      </p:sp>
      <p:sp>
        <p:nvSpPr>
          <p:cNvPr id="12"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02</a:t>
            </a:r>
          </a:p>
        </p:txBody>
      </p:sp>
      <p:sp>
        <p:nvSpPr>
          <p:cNvPr id="13" name="AutoShape 13"/>
          <p:cNvSpPr/>
          <p:nvPr/>
        </p:nvSpPr>
        <p:spPr>
          <a:xfrm>
            <a:off x="17533417" y="8191500"/>
            <a:ext cx="228600" cy="4191000"/>
          </a:xfrm>
          <a:prstGeom prst="rect">
            <a:avLst/>
          </a:prstGeom>
          <a:solidFill>
            <a:srgbClr val="251E20"/>
          </a:solidFill>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1000"/>
                                        <p:tgtEl>
                                          <p:spTgt spid="11"/>
                                        </p:tgtEl>
                                      </p:cBhvr>
                                    </p:animEffect>
                                  </p:childTnLst>
                                </p:cTn>
                              </p:par>
                              <p:par>
                                <p:cTn id="17" presetID="2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10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childTnLst>
                                </p:cTn>
                              </p:par>
                            </p:childTnLst>
                          </p:cTn>
                        </p:par>
                        <p:par>
                          <p:cTn id="23" fill="hold">
                            <p:stCondLst>
                              <p:cond delay="1000"/>
                            </p:stCondLst>
                            <p:childTnLst>
                              <p:par>
                                <p:cTn id="24" presetID="21" presetClass="entr" presetSubtype="1"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heel(1)">
                                      <p:cBhvr>
                                        <p:cTn id="26" dur="1000"/>
                                        <p:tgtEl>
                                          <p:spTgt spid="12"/>
                                        </p:tgtEl>
                                      </p:cBhvr>
                                    </p:animEffect>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1000"/>
                                        <p:tgtEl>
                                          <p:spTgt spid="2"/>
                                        </p:tgtEl>
                                      </p:cBhvr>
                                    </p:animEffect>
                                  </p:childTnLst>
                                </p:cTn>
                              </p:par>
                            </p:childTnLst>
                          </p:cTn>
                        </p:par>
                        <p:par>
                          <p:cTn id="31" fill="hold">
                            <p:stCondLst>
                              <p:cond delay="3000"/>
                            </p:stCondLst>
                            <p:childTnLst>
                              <p:par>
                                <p:cTn id="32" presetID="42" presetClass="entr" presetSubtype="0"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par>
                          <p:cTn id="37" fill="hold">
                            <p:stCondLst>
                              <p:cond delay="4000"/>
                            </p:stCondLst>
                            <p:childTnLst>
                              <p:par>
                                <p:cTn id="38" presetID="42" presetClass="entr" presetSubtype="0" fill="hold" grpId="0" nodeType="afterEffect">
                                  <p:stCondLst>
                                    <p:cond delay="0"/>
                                  </p:stCondLst>
                                  <p:childTnLst>
                                    <p:set>
                                      <p:cBhvr>
                                        <p:cTn id="39" dur="1" fill="hold">
                                          <p:stCondLst>
                                            <p:cond delay="0"/>
                                          </p:stCondLst>
                                        </p:cTn>
                                        <p:tgtEl>
                                          <p:spTgt spid="7">
                                            <p:txEl>
                                              <p:pRg st="0" end="0"/>
                                            </p:txEl>
                                          </p:spTgt>
                                        </p:tgtEl>
                                        <p:attrNameLst>
                                          <p:attrName>style.visibility</p:attrName>
                                        </p:attrNameLst>
                                      </p:cBhvr>
                                      <p:to>
                                        <p:strVal val="visible"/>
                                      </p:to>
                                    </p:set>
                                    <p:animEffect transition="in" filter="fade">
                                      <p:cBhvr>
                                        <p:cTn id="40" dur="1000"/>
                                        <p:tgtEl>
                                          <p:spTgt spid="7">
                                            <p:txEl>
                                              <p:pRg st="0" end="0"/>
                                            </p:txEl>
                                          </p:spTgt>
                                        </p:tgtEl>
                                      </p:cBhvr>
                                    </p:animEffect>
                                    <p:anim calcmode="lin" valueType="num">
                                      <p:cBhvr>
                                        <p:cTn id="4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43" fill="hold">
                            <p:stCondLst>
                              <p:cond delay="5000"/>
                            </p:stCondLst>
                            <p:childTnLst>
                              <p:par>
                                <p:cTn id="44" presetID="42" presetClass="entr" presetSubtype="0" fill="hold" grpId="0" nodeType="afterEffect">
                                  <p:stCondLst>
                                    <p:cond delay="0"/>
                                  </p:stCondLst>
                                  <p:childTnLst>
                                    <p:set>
                                      <p:cBhvr>
                                        <p:cTn id="45" dur="1" fill="hold">
                                          <p:stCondLst>
                                            <p:cond delay="0"/>
                                          </p:stCondLst>
                                        </p:cTn>
                                        <p:tgtEl>
                                          <p:spTgt spid="7">
                                            <p:txEl>
                                              <p:pRg st="1" end="1"/>
                                            </p:txEl>
                                          </p:spTgt>
                                        </p:tgtEl>
                                        <p:attrNameLst>
                                          <p:attrName>style.visibility</p:attrName>
                                        </p:attrNameLst>
                                      </p:cBhvr>
                                      <p:to>
                                        <p:strVal val="visible"/>
                                      </p:to>
                                    </p:set>
                                    <p:animEffect transition="in" filter="fade">
                                      <p:cBhvr>
                                        <p:cTn id="46" dur="1000"/>
                                        <p:tgtEl>
                                          <p:spTgt spid="7">
                                            <p:txEl>
                                              <p:pRg st="1" end="1"/>
                                            </p:txEl>
                                          </p:spTgt>
                                        </p:tgtEl>
                                      </p:cBhvr>
                                    </p:animEffect>
                                    <p:anim calcmode="lin" valueType="num">
                                      <p:cBhvr>
                                        <p:cTn id="4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48"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par>
                          <p:cTn id="49" fill="hold">
                            <p:stCondLst>
                              <p:cond delay="6000"/>
                            </p:stCondLst>
                            <p:childTnLst>
                              <p:par>
                                <p:cTn id="50" presetID="42" presetClass="entr" presetSubtype="0" fill="hold" grpId="0" nodeType="afterEffect">
                                  <p:stCondLst>
                                    <p:cond delay="0"/>
                                  </p:stCondLst>
                                  <p:childTnLst>
                                    <p:set>
                                      <p:cBhvr>
                                        <p:cTn id="51" dur="1" fill="hold">
                                          <p:stCondLst>
                                            <p:cond delay="0"/>
                                          </p:stCondLst>
                                        </p:cTn>
                                        <p:tgtEl>
                                          <p:spTgt spid="7">
                                            <p:txEl>
                                              <p:pRg st="2" end="2"/>
                                            </p:txEl>
                                          </p:spTgt>
                                        </p:tgtEl>
                                        <p:attrNameLst>
                                          <p:attrName>style.visibility</p:attrName>
                                        </p:attrNameLst>
                                      </p:cBhvr>
                                      <p:to>
                                        <p:strVal val="visible"/>
                                      </p:to>
                                    </p:set>
                                    <p:animEffect transition="in" filter="fade">
                                      <p:cBhvr>
                                        <p:cTn id="52" dur="1000"/>
                                        <p:tgtEl>
                                          <p:spTgt spid="7">
                                            <p:txEl>
                                              <p:pRg st="2" end="2"/>
                                            </p:txEl>
                                          </p:spTgt>
                                        </p:tgtEl>
                                      </p:cBhvr>
                                    </p:animEffect>
                                    <p:anim calcmode="lin" valueType="num">
                                      <p:cBhvr>
                                        <p:cTn id="53"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54"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par>
                          <p:cTn id="55" fill="hold">
                            <p:stCondLst>
                              <p:cond delay="7000"/>
                            </p:stCondLst>
                            <p:childTnLst>
                              <p:par>
                                <p:cTn id="56" presetID="42" presetClass="entr" presetSubtype="0" fill="hold" grpId="0" nodeType="afterEffect">
                                  <p:stCondLst>
                                    <p:cond delay="0"/>
                                  </p:stCondLst>
                                  <p:childTnLst>
                                    <p:set>
                                      <p:cBhvr>
                                        <p:cTn id="57" dur="1" fill="hold">
                                          <p:stCondLst>
                                            <p:cond delay="0"/>
                                          </p:stCondLst>
                                        </p:cTn>
                                        <p:tgtEl>
                                          <p:spTgt spid="7">
                                            <p:txEl>
                                              <p:pRg st="3" end="3"/>
                                            </p:txEl>
                                          </p:spTgt>
                                        </p:tgtEl>
                                        <p:attrNameLst>
                                          <p:attrName>style.visibility</p:attrName>
                                        </p:attrNameLst>
                                      </p:cBhvr>
                                      <p:to>
                                        <p:strVal val="visible"/>
                                      </p:to>
                                    </p:set>
                                    <p:animEffect transition="in" filter="fade">
                                      <p:cBhvr>
                                        <p:cTn id="58" dur="1000"/>
                                        <p:tgtEl>
                                          <p:spTgt spid="7">
                                            <p:txEl>
                                              <p:pRg st="3" end="3"/>
                                            </p:txEl>
                                          </p:spTgt>
                                        </p:tgtEl>
                                      </p:cBhvr>
                                    </p:animEffect>
                                    <p:anim calcmode="lin" valueType="num">
                                      <p:cBhvr>
                                        <p:cTn id="5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6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par>
                          <p:cTn id="61" fill="hold">
                            <p:stCondLst>
                              <p:cond delay="8000"/>
                            </p:stCondLst>
                            <p:childTnLst>
                              <p:par>
                                <p:cTn id="62" presetID="42" presetClass="entr" presetSubtype="0" fill="hold" grpId="0" nodeType="afterEffect">
                                  <p:stCondLst>
                                    <p:cond delay="0"/>
                                  </p:stCondLst>
                                  <p:childTnLst>
                                    <p:set>
                                      <p:cBhvr>
                                        <p:cTn id="63" dur="1" fill="hold">
                                          <p:stCondLst>
                                            <p:cond delay="0"/>
                                          </p:stCondLst>
                                        </p:cTn>
                                        <p:tgtEl>
                                          <p:spTgt spid="7">
                                            <p:txEl>
                                              <p:pRg st="4" end="4"/>
                                            </p:txEl>
                                          </p:spTgt>
                                        </p:tgtEl>
                                        <p:attrNameLst>
                                          <p:attrName>style.visibility</p:attrName>
                                        </p:attrNameLst>
                                      </p:cBhvr>
                                      <p:to>
                                        <p:strVal val="visible"/>
                                      </p:to>
                                    </p:set>
                                    <p:animEffect transition="in" filter="fade">
                                      <p:cBhvr>
                                        <p:cTn id="64" dur="1000"/>
                                        <p:tgtEl>
                                          <p:spTgt spid="7">
                                            <p:txEl>
                                              <p:pRg st="4" end="4"/>
                                            </p:txEl>
                                          </p:spTgt>
                                        </p:tgtEl>
                                      </p:cBhvr>
                                    </p:animEffect>
                                    <p:anim calcmode="lin" valueType="num">
                                      <p:cBhvr>
                                        <p:cTn id="65"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66"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par>
                          <p:cTn id="67" fill="hold">
                            <p:stCondLst>
                              <p:cond delay="9000"/>
                            </p:stCondLst>
                            <p:childTnLst>
                              <p:par>
                                <p:cTn id="68" presetID="42" presetClass="entr" presetSubtype="0" fill="hold" grpId="0" nodeType="afterEffect">
                                  <p:stCondLst>
                                    <p:cond delay="0"/>
                                  </p:stCondLst>
                                  <p:childTnLst>
                                    <p:set>
                                      <p:cBhvr>
                                        <p:cTn id="69" dur="1" fill="hold">
                                          <p:stCondLst>
                                            <p:cond delay="0"/>
                                          </p:stCondLst>
                                        </p:cTn>
                                        <p:tgtEl>
                                          <p:spTgt spid="7">
                                            <p:txEl>
                                              <p:pRg st="5" end="5"/>
                                            </p:txEl>
                                          </p:spTgt>
                                        </p:tgtEl>
                                        <p:attrNameLst>
                                          <p:attrName>style.visibility</p:attrName>
                                        </p:attrNameLst>
                                      </p:cBhvr>
                                      <p:to>
                                        <p:strVal val="visible"/>
                                      </p:to>
                                    </p:set>
                                    <p:animEffect transition="in" filter="fade">
                                      <p:cBhvr>
                                        <p:cTn id="70" dur="1000"/>
                                        <p:tgtEl>
                                          <p:spTgt spid="7">
                                            <p:txEl>
                                              <p:pRg st="5" end="5"/>
                                            </p:txEl>
                                          </p:spTgt>
                                        </p:tgtEl>
                                      </p:cBhvr>
                                    </p:animEffect>
                                    <p:anim calcmode="lin" valueType="num">
                                      <p:cBhvr>
                                        <p:cTn id="71"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72"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bldLvl="5" advAuto="0"/>
      <p:bldP spid="8"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69731"/>
            <a:ext cx="228600" cy="4191000"/>
          </a:xfrm>
          <a:prstGeom prst="rect">
            <a:avLst/>
          </a:prstGeom>
          <a:solidFill>
            <a:srgbClr val="251E20"/>
          </a:solidFill>
        </p:spPr>
      </p:sp>
      <p:sp>
        <p:nvSpPr>
          <p:cNvPr id="3" name="AutoShape 3"/>
          <p:cNvSpPr/>
          <p:nvPr/>
        </p:nvSpPr>
        <p:spPr>
          <a:xfrm>
            <a:off x="17712550" y="4187551"/>
            <a:ext cx="41785" cy="760681"/>
          </a:xfrm>
          <a:prstGeom prst="rect">
            <a:avLst/>
          </a:prstGeom>
          <a:solidFill>
            <a:srgbClr val="251E20"/>
          </a:solidFill>
        </p:spPr>
      </p:sp>
      <p:sp>
        <p:nvSpPr>
          <p:cNvPr id="4" name="AutoShape 4"/>
          <p:cNvSpPr/>
          <p:nvPr/>
        </p:nvSpPr>
        <p:spPr>
          <a:xfrm>
            <a:off x="17708616" y="2740928"/>
            <a:ext cx="45719" cy="760681"/>
          </a:xfrm>
          <a:prstGeom prst="rect">
            <a:avLst/>
          </a:prstGeom>
          <a:solidFill>
            <a:srgbClr val="251E20"/>
          </a:solidFill>
        </p:spPr>
      </p:sp>
      <p:pic>
        <p:nvPicPr>
          <p:cNvPr id="5" name="Picture 5"/>
          <p:cNvPicPr>
            <a:picLocks noChangeAspect="1"/>
          </p:cNvPicPr>
          <p:nvPr/>
        </p:nvPicPr>
        <p:blipFill>
          <a:blip r:embed="rId2">
            <a:alphaModFix amt="0"/>
          </a:blip>
          <a:srcRect r="52886"/>
          <a:stretch>
            <a:fillRect/>
          </a:stretch>
        </p:blipFill>
        <p:spPr>
          <a:xfrm>
            <a:off x="11402568" y="0"/>
            <a:ext cx="5856732" cy="7924800"/>
          </a:xfrm>
          <a:prstGeom prst="rect">
            <a:avLst/>
          </a:prstGeom>
        </p:spPr>
      </p:pic>
      <p:sp>
        <p:nvSpPr>
          <p:cNvPr id="6" name="AutoShape 6"/>
          <p:cNvSpPr/>
          <p:nvPr/>
        </p:nvSpPr>
        <p:spPr>
          <a:xfrm>
            <a:off x="17259300" y="6214437"/>
            <a:ext cx="1409700" cy="1278235"/>
          </a:xfrm>
          <a:prstGeom prst="rect">
            <a:avLst/>
          </a:prstGeom>
          <a:solidFill>
            <a:srgbClr val="251E20"/>
          </a:solidFill>
        </p:spPr>
      </p:sp>
      <p:pic>
        <p:nvPicPr>
          <p:cNvPr id="7" name="Picture 7"/>
          <p:cNvPicPr>
            <a:picLocks noChangeAspect="1"/>
          </p:cNvPicPr>
          <p:nvPr/>
        </p:nvPicPr>
        <p:blipFill>
          <a:blip r:embed="rId3"/>
          <a:srcRect l="22957" r="30512"/>
          <a:stretch>
            <a:fillRect/>
          </a:stretch>
        </p:blipFill>
        <p:spPr>
          <a:xfrm>
            <a:off x="11534108" y="0"/>
            <a:ext cx="5856732" cy="8394538"/>
          </a:xfrm>
          <a:prstGeom prst="rect">
            <a:avLst/>
          </a:prstGeom>
        </p:spPr>
      </p:pic>
      <p:sp>
        <p:nvSpPr>
          <p:cNvPr id="8" name="TextBox 8"/>
          <p:cNvSpPr txBox="1"/>
          <p:nvPr/>
        </p:nvSpPr>
        <p:spPr>
          <a:xfrm>
            <a:off x="1905000" y="1162050"/>
            <a:ext cx="7728686" cy="1034415"/>
          </a:xfrm>
          <a:prstGeom prst="rect">
            <a:avLst/>
          </a:prstGeom>
        </p:spPr>
        <p:txBody>
          <a:bodyPr lIns="0" tIns="0" rIns="0" bIns="0" rtlCol="0" anchor="t">
            <a:spAutoFit/>
          </a:bodyPr>
          <a:lstStyle/>
          <a:p>
            <a:pPr>
              <a:lnSpc>
                <a:spcPts val="7920"/>
              </a:lnSpc>
            </a:pPr>
            <a:r>
              <a:rPr lang="en-US" sz="7200" spc="144" dirty="0">
                <a:solidFill>
                  <a:srgbClr val="251E20"/>
                </a:solidFill>
                <a:latin typeface="Roboto Bold"/>
              </a:rPr>
              <a:t>INTRODUZIONE</a:t>
            </a:r>
          </a:p>
        </p:txBody>
      </p:sp>
      <p:grpSp>
        <p:nvGrpSpPr>
          <p:cNvPr id="9" name="Group 9"/>
          <p:cNvGrpSpPr/>
          <p:nvPr/>
        </p:nvGrpSpPr>
        <p:grpSpPr>
          <a:xfrm>
            <a:off x="1028700" y="5958205"/>
            <a:ext cx="8604986" cy="3300095"/>
            <a:chOff x="0" y="0"/>
            <a:chExt cx="11473315" cy="4400127"/>
          </a:xfrm>
        </p:grpSpPr>
        <p:sp>
          <p:nvSpPr>
            <p:cNvPr id="10" name="TextBox 10"/>
            <p:cNvSpPr txBox="1"/>
            <p:nvPr/>
          </p:nvSpPr>
          <p:spPr>
            <a:xfrm>
              <a:off x="0" y="-3175"/>
              <a:ext cx="11473315" cy="1238462"/>
            </a:xfrm>
            <a:prstGeom prst="rect">
              <a:avLst/>
            </a:prstGeom>
          </p:spPr>
          <p:txBody>
            <a:bodyPr lIns="0" tIns="0" rIns="0" bIns="0" rtlCol="0" anchor="t">
              <a:spAutoFit/>
            </a:bodyPr>
            <a:lstStyle/>
            <a:p>
              <a:pPr>
                <a:lnSpc>
                  <a:spcPts val="3520"/>
                </a:lnSpc>
              </a:pPr>
              <a:r>
                <a:rPr lang="en-US" sz="3200" spc="320" dirty="0">
                  <a:solidFill>
                    <a:srgbClr val="251E20"/>
                  </a:solidFill>
                  <a:latin typeface="Roboto Bold"/>
                </a:rPr>
                <a:t>COSA SONO LE ISTITUZIONI DELL’UNIONE EUROPEA?</a:t>
              </a:r>
            </a:p>
          </p:txBody>
        </p:sp>
        <p:sp>
          <p:nvSpPr>
            <p:cNvPr id="11" name="TextBox 11"/>
            <p:cNvSpPr txBox="1"/>
            <p:nvPr/>
          </p:nvSpPr>
          <p:spPr>
            <a:xfrm>
              <a:off x="0" y="2033058"/>
              <a:ext cx="11473315" cy="2367068"/>
            </a:xfrm>
            <a:prstGeom prst="rect">
              <a:avLst/>
            </a:prstGeom>
          </p:spPr>
          <p:txBody>
            <a:bodyPr lIns="0" tIns="0" rIns="0" bIns="0" rtlCol="0" anchor="t">
              <a:spAutoFit/>
            </a:bodyPr>
            <a:lstStyle/>
            <a:p>
              <a:pPr>
                <a:lnSpc>
                  <a:spcPts val="3604"/>
                </a:lnSpc>
              </a:pPr>
              <a:r>
                <a:rPr lang="en-US" sz="2574" spc="51" dirty="0">
                  <a:solidFill>
                    <a:srgbClr val="251E20"/>
                  </a:solidFill>
                  <a:latin typeface="Roboto"/>
                </a:rPr>
                <a:t>Le </a:t>
              </a:r>
              <a:r>
                <a:rPr lang="en-US" sz="2574" spc="51" dirty="0" err="1">
                  <a:solidFill>
                    <a:srgbClr val="251E20"/>
                  </a:solidFill>
                  <a:latin typeface="Roboto"/>
                </a:rPr>
                <a:t>istituzioni</a:t>
              </a:r>
              <a:r>
                <a:rPr lang="en-US" sz="2574" spc="51" dirty="0">
                  <a:solidFill>
                    <a:srgbClr val="251E20"/>
                  </a:solidFill>
                  <a:latin typeface="Roboto"/>
                </a:rPr>
                <a:t> </a:t>
              </a:r>
              <a:r>
                <a:rPr lang="en-US" sz="2574" spc="51" dirty="0" err="1">
                  <a:solidFill>
                    <a:srgbClr val="251E20"/>
                  </a:solidFill>
                  <a:latin typeface="Roboto"/>
                </a:rPr>
                <a:t>dell'Unione</a:t>
              </a:r>
              <a:r>
                <a:rPr lang="en-US" sz="2574" spc="51" dirty="0">
                  <a:solidFill>
                    <a:srgbClr val="251E20"/>
                  </a:solidFill>
                  <a:latin typeface="Roboto"/>
                </a:rPr>
                <a:t> </a:t>
              </a:r>
              <a:r>
                <a:rPr lang="en-US" sz="2574" spc="51" dirty="0" err="1">
                  <a:solidFill>
                    <a:srgbClr val="251E20"/>
                  </a:solidFill>
                  <a:latin typeface="Roboto"/>
                </a:rPr>
                <a:t>europea</a:t>
              </a:r>
              <a:r>
                <a:rPr lang="en-US" sz="2574" spc="51" dirty="0">
                  <a:solidFill>
                    <a:srgbClr val="251E20"/>
                  </a:solidFill>
                  <a:latin typeface="Roboto"/>
                </a:rPr>
                <a:t> </a:t>
              </a:r>
              <a:r>
                <a:rPr lang="en-US" sz="2574" spc="51" dirty="0" err="1">
                  <a:solidFill>
                    <a:srgbClr val="251E20"/>
                  </a:solidFill>
                  <a:latin typeface="Roboto"/>
                </a:rPr>
                <a:t>sono</a:t>
              </a:r>
              <a:r>
                <a:rPr lang="en-US" sz="2574" spc="51" dirty="0">
                  <a:solidFill>
                    <a:srgbClr val="251E20"/>
                  </a:solidFill>
                  <a:latin typeface="Roboto"/>
                </a:rPr>
                <a:t> </a:t>
              </a:r>
              <a:r>
                <a:rPr lang="en-US" sz="2574" spc="51" dirty="0" err="1">
                  <a:solidFill>
                    <a:srgbClr val="251E20"/>
                  </a:solidFill>
                  <a:latin typeface="Roboto"/>
                </a:rPr>
                <a:t>i</a:t>
              </a:r>
              <a:r>
                <a:rPr lang="en-US" sz="2574" spc="51" dirty="0">
                  <a:solidFill>
                    <a:srgbClr val="251E20"/>
                  </a:solidFill>
                  <a:latin typeface="Roboto"/>
                </a:rPr>
                <a:t> </a:t>
              </a:r>
              <a:r>
                <a:rPr lang="en-US" sz="2574" spc="51" dirty="0" err="1">
                  <a:solidFill>
                    <a:srgbClr val="251E20"/>
                  </a:solidFill>
                  <a:latin typeface="Roboto"/>
                </a:rPr>
                <a:t>sette</a:t>
              </a:r>
              <a:r>
                <a:rPr lang="en-US" sz="2574" spc="51" dirty="0">
                  <a:solidFill>
                    <a:srgbClr val="251E20"/>
                  </a:solidFill>
                  <a:latin typeface="Roboto"/>
                </a:rPr>
                <a:t> </a:t>
              </a:r>
              <a:r>
                <a:rPr lang="en-US" sz="2574" spc="51" dirty="0" err="1">
                  <a:solidFill>
                    <a:srgbClr val="251E20"/>
                  </a:solidFill>
                  <a:latin typeface="Roboto"/>
                </a:rPr>
                <a:t>principali</a:t>
              </a:r>
              <a:r>
                <a:rPr lang="en-US" sz="2574" spc="51" dirty="0">
                  <a:solidFill>
                    <a:srgbClr val="251E20"/>
                  </a:solidFill>
                  <a:latin typeface="Roboto"/>
                </a:rPr>
                <a:t> </a:t>
              </a:r>
              <a:r>
                <a:rPr lang="en-US" sz="2574" spc="51" dirty="0" err="1">
                  <a:solidFill>
                    <a:srgbClr val="251E20"/>
                  </a:solidFill>
                  <a:latin typeface="Roboto"/>
                </a:rPr>
                <a:t>organi</a:t>
              </a:r>
              <a:r>
                <a:rPr lang="en-US" sz="2574" spc="51" dirty="0">
                  <a:solidFill>
                    <a:srgbClr val="251E20"/>
                  </a:solidFill>
                  <a:latin typeface="Roboto"/>
                </a:rPr>
                <a:t> </a:t>
              </a:r>
              <a:r>
                <a:rPr lang="en-US" sz="2574" spc="51" dirty="0" err="1">
                  <a:solidFill>
                    <a:srgbClr val="251E20"/>
                  </a:solidFill>
                  <a:latin typeface="Roboto"/>
                </a:rPr>
                <a:t>decisionali</a:t>
              </a:r>
              <a:r>
                <a:rPr lang="en-US" sz="2574" spc="51" dirty="0">
                  <a:solidFill>
                    <a:srgbClr val="251E20"/>
                  </a:solidFill>
                  <a:latin typeface="Roboto"/>
                </a:rPr>
                <a:t> </a:t>
              </a:r>
              <a:r>
                <a:rPr lang="en-US" sz="2574" spc="51" dirty="0" err="1">
                  <a:solidFill>
                    <a:srgbClr val="251E20"/>
                  </a:solidFill>
                  <a:latin typeface="Roboto"/>
                </a:rPr>
                <a:t>dell'Unione</a:t>
              </a:r>
              <a:r>
                <a:rPr lang="en-US" sz="2574" spc="51" dirty="0">
                  <a:solidFill>
                    <a:srgbClr val="251E20"/>
                  </a:solidFill>
                  <a:latin typeface="Roboto"/>
                </a:rPr>
                <a:t> </a:t>
              </a:r>
              <a:r>
                <a:rPr lang="en-US" sz="2574" spc="51" dirty="0" err="1">
                  <a:solidFill>
                    <a:srgbClr val="251E20"/>
                  </a:solidFill>
                  <a:latin typeface="Roboto"/>
                </a:rPr>
                <a:t>europea</a:t>
              </a:r>
              <a:r>
                <a:rPr lang="en-US" sz="2574" spc="51" dirty="0">
                  <a:solidFill>
                    <a:srgbClr val="251E20"/>
                  </a:solidFill>
                  <a:latin typeface="Roboto"/>
                </a:rPr>
                <a:t>; </a:t>
              </a:r>
              <a:r>
                <a:rPr lang="en-US" sz="2574" spc="51" dirty="0" err="1">
                  <a:solidFill>
                    <a:srgbClr val="251E20"/>
                  </a:solidFill>
                  <a:latin typeface="Roboto"/>
                </a:rPr>
                <a:t>sono</a:t>
              </a:r>
              <a:r>
                <a:rPr lang="en-US" sz="2574" spc="51" dirty="0">
                  <a:solidFill>
                    <a:srgbClr val="251E20"/>
                  </a:solidFill>
                  <a:latin typeface="Roboto"/>
                </a:rPr>
                <a:t> </a:t>
              </a:r>
              <a:r>
                <a:rPr lang="en-US" sz="2574" spc="51" dirty="0" err="1">
                  <a:solidFill>
                    <a:srgbClr val="251E20"/>
                  </a:solidFill>
                  <a:latin typeface="Roboto"/>
                </a:rPr>
                <a:t>distinte</a:t>
              </a:r>
              <a:r>
                <a:rPr lang="en-US" sz="2574" spc="51" dirty="0">
                  <a:solidFill>
                    <a:srgbClr val="251E20"/>
                  </a:solidFill>
                  <a:latin typeface="Roboto"/>
                </a:rPr>
                <a:t> </a:t>
              </a:r>
              <a:r>
                <a:rPr lang="en-US" sz="2574" spc="51" dirty="0" err="1">
                  <a:solidFill>
                    <a:srgbClr val="251E20"/>
                  </a:solidFill>
                  <a:latin typeface="Roboto"/>
                </a:rPr>
                <a:t>dagli</a:t>
              </a:r>
              <a:r>
                <a:rPr lang="en-US" sz="2574" spc="51" dirty="0">
                  <a:solidFill>
                    <a:srgbClr val="251E20"/>
                  </a:solidFill>
                  <a:latin typeface="Roboto"/>
                </a:rPr>
                <a:t> </a:t>
              </a:r>
              <a:r>
                <a:rPr lang="en-US" sz="2574" spc="51" dirty="0" err="1">
                  <a:solidFill>
                    <a:srgbClr val="251E20"/>
                  </a:solidFill>
                  <a:latin typeface="Roboto"/>
                </a:rPr>
                <a:t>organi</a:t>
              </a:r>
              <a:r>
                <a:rPr lang="en-US" sz="2574" spc="51" dirty="0">
                  <a:solidFill>
                    <a:srgbClr val="251E20"/>
                  </a:solidFill>
                  <a:latin typeface="Roboto"/>
                </a:rPr>
                <a:t> </a:t>
              </a:r>
              <a:r>
                <a:rPr lang="en-US" sz="2574" spc="51" dirty="0" err="1">
                  <a:solidFill>
                    <a:srgbClr val="251E20"/>
                  </a:solidFill>
                  <a:latin typeface="Roboto"/>
                </a:rPr>
                <a:t>consultivi</a:t>
              </a:r>
              <a:r>
                <a:rPr lang="en-US" sz="2574" spc="51" dirty="0">
                  <a:solidFill>
                    <a:srgbClr val="251E20"/>
                  </a:solidFill>
                  <a:latin typeface="Roboto"/>
                </a:rPr>
                <a:t> e </a:t>
              </a:r>
              <a:r>
                <a:rPr lang="en-US" sz="2574" spc="51" dirty="0" err="1">
                  <a:solidFill>
                    <a:srgbClr val="251E20"/>
                  </a:solidFill>
                  <a:latin typeface="Roboto"/>
                </a:rPr>
                <a:t>dalle</a:t>
              </a:r>
              <a:r>
                <a:rPr lang="en-US" sz="2574" spc="51" dirty="0">
                  <a:solidFill>
                    <a:srgbClr val="251E20"/>
                  </a:solidFill>
                  <a:latin typeface="Roboto"/>
                </a:rPr>
                <a:t> </a:t>
              </a:r>
              <a:r>
                <a:rPr lang="en-US" sz="2574" spc="51" dirty="0" err="1">
                  <a:solidFill>
                    <a:srgbClr val="251E20"/>
                  </a:solidFill>
                  <a:latin typeface="Roboto"/>
                </a:rPr>
                <a:t>agenzie</a:t>
              </a:r>
              <a:r>
                <a:rPr lang="en-US" sz="2574" spc="51" dirty="0">
                  <a:solidFill>
                    <a:srgbClr val="251E20"/>
                  </a:solidFill>
                  <a:latin typeface="Roboto"/>
                </a:rPr>
                <a:t> </a:t>
              </a:r>
              <a:r>
                <a:rPr lang="en-US" sz="2574" spc="51" dirty="0" err="1">
                  <a:solidFill>
                    <a:srgbClr val="251E20"/>
                  </a:solidFill>
                  <a:latin typeface="Roboto"/>
                </a:rPr>
                <a:t>dell'Unione</a:t>
              </a:r>
              <a:r>
                <a:rPr lang="en-US" sz="2574" spc="51" dirty="0">
                  <a:solidFill>
                    <a:srgbClr val="251E20"/>
                  </a:solidFill>
                  <a:latin typeface="Roboto"/>
                </a:rPr>
                <a:t> </a:t>
              </a:r>
              <a:r>
                <a:rPr lang="en-US" sz="2574" spc="51" dirty="0" err="1">
                  <a:solidFill>
                    <a:srgbClr val="251E20"/>
                  </a:solidFill>
                  <a:latin typeface="Roboto"/>
                </a:rPr>
                <a:t>europea</a:t>
              </a:r>
              <a:r>
                <a:rPr lang="en-US" sz="2574" spc="51" dirty="0">
                  <a:solidFill>
                    <a:srgbClr val="251E20"/>
                  </a:solidFill>
                  <a:latin typeface="Roboto"/>
                </a:rPr>
                <a:t>.</a:t>
              </a:r>
            </a:p>
          </p:txBody>
        </p:sp>
      </p:grpSp>
      <p:sp>
        <p:nvSpPr>
          <p:cNvPr id="12"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03</a:t>
            </a:r>
          </a:p>
        </p:txBody>
      </p:sp>
      <p:sp>
        <p:nvSpPr>
          <p:cNvPr id="13" name="TextBox 13"/>
          <p:cNvSpPr txBox="1"/>
          <p:nvPr/>
        </p:nvSpPr>
        <p:spPr>
          <a:xfrm>
            <a:off x="11342905" y="9458764"/>
            <a:ext cx="5976058"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par>
                                <p:cTn id="14" presetID="22"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000"/>
                                        <p:tgtEl>
                                          <p:spTgt spid="4"/>
                                        </p:tgtEl>
                                      </p:cBhvr>
                                    </p:animEffect>
                                  </p:childTnLst>
                                </p:cTn>
                              </p:par>
                              <p:par>
                                <p:cTn id="17" presetID="22" presetClass="entr" presetSubtype="4"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1000"/>
                                        <p:tgtEl>
                                          <p:spTgt spid="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childTnLst>
                                </p:cTn>
                              </p:par>
                              <p:par>
                                <p:cTn id="23" presetID="2" presetClass="entr" presetSubtype="1" decel="300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2000" fill="hold"/>
                                        <p:tgtEl>
                                          <p:spTgt spid="7"/>
                                        </p:tgtEl>
                                        <p:attrNameLst>
                                          <p:attrName>ppt_x</p:attrName>
                                        </p:attrNameLst>
                                      </p:cBhvr>
                                      <p:tavLst>
                                        <p:tav tm="0">
                                          <p:val>
                                            <p:strVal val="#ppt_x"/>
                                          </p:val>
                                        </p:tav>
                                        <p:tav tm="100000">
                                          <p:val>
                                            <p:strVal val="#ppt_x"/>
                                          </p:val>
                                        </p:tav>
                                      </p:tavLst>
                                    </p:anim>
                                    <p:anim calcmode="lin" valueType="num">
                                      <p:cBhvr additive="base">
                                        <p:cTn id="26" dur="2000" fill="hold"/>
                                        <p:tgtEl>
                                          <p:spTgt spid="7"/>
                                        </p:tgtEl>
                                        <p:attrNameLst>
                                          <p:attrName>ppt_y</p:attrName>
                                        </p:attrNameLst>
                                      </p:cBhvr>
                                      <p:tavLst>
                                        <p:tav tm="0">
                                          <p:val>
                                            <p:strVal val="0-#ppt_h/2"/>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1900" fill="hold"/>
                                        <p:tgtEl>
                                          <p:spTgt spid="8"/>
                                        </p:tgtEl>
                                        <p:attrNameLst>
                                          <p:attrName>ppt_x</p:attrName>
                                        </p:attrNameLst>
                                      </p:cBhvr>
                                      <p:tavLst>
                                        <p:tav tm="0">
                                          <p:val>
                                            <p:strVal val="0-#ppt_w/2"/>
                                          </p:val>
                                        </p:tav>
                                        <p:tav tm="100000">
                                          <p:val>
                                            <p:strVal val="#ppt_x"/>
                                          </p:val>
                                        </p:tav>
                                      </p:tavLst>
                                    </p:anim>
                                    <p:anim calcmode="lin" valueType="num">
                                      <p:cBhvr additive="base">
                                        <p:cTn id="30" dur="1900" fill="hold"/>
                                        <p:tgtEl>
                                          <p:spTgt spid="8"/>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21" presetClass="entr" presetSubtype="1"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heel(1)">
                                      <p:cBhvr>
                                        <p:cTn id="34" dur="1000"/>
                                        <p:tgtEl>
                                          <p:spTgt spid="12"/>
                                        </p:tgtEl>
                                      </p:cBhvr>
                                    </p:animEffect>
                                  </p:childTnLst>
                                </p:cTn>
                              </p:par>
                            </p:childTnLst>
                          </p:cTn>
                        </p:par>
                        <p:par>
                          <p:cTn id="35" fill="hold">
                            <p:stCondLst>
                              <p:cond delay="3000"/>
                            </p:stCondLst>
                            <p:childTnLst>
                              <p:par>
                                <p:cTn id="36" presetID="10" presetClass="entr" presetSubtype="0" fill="hold" nodeType="after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7712550" y="4187551"/>
            <a:ext cx="41785" cy="760681"/>
          </a:xfrm>
          <a:prstGeom prst="rect">
            <a:avLst/>
          </a:prstGeom>
          <a:solidFill>
            <a:srgbClr val="251E20"/>
          </a:solidFill>
        </p:spPr>
      </p:sp>
      <p:sp>
        <p:nvSpPr>
          <p:cNvPr id="3" name="AutoShape 3"/>
          <p:cNvSpPr/>
          <p:nvPr/>
        </p:nvSpPr>
        <p:spPr>
          <a:xfrm>
            <a:off x="17712550" y="2740928"/>
            <a:ext cx="41785" cy="760681"/>
          </a:xfrm>
          <a:prstGeom prst="rect">
            <a:avLst/>
          </a:prstGeom>
          <a:solidFill>
            <a:srgbClr val="251E20"/>
          </a:solidFill>
        </p:spPr>
      </p:sp>
      <p:grpSp>
        <p:nvGrpSpPr>
          <p:cNvPr id="4" name="Group 4"/>
          <p:cNvGrpSpPr/>
          <p:nvPr/>
        </p:nvGrpSpPr>
        <p:grpSpPr>
          <a:xfrm>
            <a:off x="1228725" y="1028700"/>
            <a:ext cx="12181370" cy="8229600"/>
            <a:chOff x="0" y="0"/>
            <a:chExt cx="9816138" cy="6631675"/>
          </a:xfrm>
        </p:grpSpPr>
        <p:sp>
          <p:nvSpPr>
            <p:cNvPr id="5" name="Freeform 5"/>
            <p:cNvSpPr/>
            <p:nvPr/>
          </p:nvSpPr>
          <p:spPr>
            <a:xfrm>
              <a:off x="0" y="0"/>
              <a:ext cx="9816138" cy="6631675"/>
            </a:xfrm>
            <a:custGeom>
              <a:avLst/>
              <a:gdLst/>
              <a:ahLst/>
              <a:cxnLst/>
              <a:rect l="l" t="t" r="r" b="b"/>
              <a:pathLst>
                <a:path w="9816138" h="6631675">
                  <a:moveTo>
                    <a:pt x="0" y="0"/>
                  </a:moveTo>
                  <a:lnTo>
                    <a:pt x="0" y="6631675"/>
                  </a:lnTo>
                  <a:lnTo>
                    <a:pt x="9816138" y="6631675"/>
                  </a:lnTo>
                  <a:lnTo>
                    <a:pt x="9816138" y="0"/>
                  </a:lnTo>
                  <a:lnTo>
                    <a:pt x="0" y="0"/>
                  </a:lnTo>
                  <a:close/>
                  <a:moveTo>
                    <a:pt x="9755178" y="6570715"/>
                  </a:moveTo>
                  <a:lnTo>
                    <a:pt x="59690" y="6570715"/>
                  </a:lnTo>
                  <a:lnTo>
                    <a:pt x="59690" y="59690"/>
                  </a:lnTo>
                  <a:lnTo>
                    <a:pt x="9755178" y="59690"/>
                  </a:lnTo>
                  <a:lnTo>
                    <a:pt x="9755178" y="6570715"/>
                  </a:lnTo>
                  <a:close/>
                </a:path>
              </a:pathLst>
            </a:custGeom>
            <a:solidFill>
              <a:srgbClr val="251E20"/>
            </a:solidFill>
          </p:spPr>
        </p:sp>
      </p:grpSp>
      <p:sp>
        <p:nvSpPr>
          <p:cNvPr id="6" name="AutoShape 6"/>
          <p:cNvSpPr/>
          <p:nvPr/>
        </p:nvSpPr>
        <p:spPr>
          <a:xfrm>
            <a:off x="17259300" y="6214437"/>
            <a:ext cx="1409700" cy="1278235"/>
          </a:xfrm>
          <a:prstGeom prst="rect">
            <a:avLst/>
          </a:prstGeom>
          <a:solidFill>
            <a:srgbClr val="251E20"/>
          </a:solidFill>
        </p:spPr>
      </p:sp>
      <p:sp>
        <p:nvSpPr>
          <p:cNvPr id="7" name="TextBox 7"/>
          <p:cNvSpPr txBox="1"/>
          <p:nvPr/>
        </p:nvSpPr>
        <p:spPr>
          <a:xfrm>
            <a:off x="2200458" y="1461685"/>
            <a:ext cx="10237905" cy="7306479"/>
          </a:xfrm>
          <a:prstGeom prst="rect">
            <a:avLst/>
          </a:prstGeom>
        </p:spPr>
        <p:txBody>
          <a:bodyPr lIns="0" tIns="0" rIns="0" bIns="0" rtlCol="0" anchor="t">
            <a:spAutoFit/>
          </a:bodyPr>
          <a:lstStyle/>
          <a:p>
            <a:pPr algn="just">
              <a:lnSpc>
                <a:spcPts val="3630"/>
              </a:lnSpc>
            </a:pPr>
            <a:r>
              <a:rPr lang="en-US" sz="2593" dirty="0" err="1">
                <a:solidFill>
                  <a:srgbClr val="251E20"/>
                </a:solidFill>
                <a:latin typeface="Roboto"/>
              </a:rPr>
              <a:t>L’</a:t>
            </a:r>
            <a:r>
              <a:rPr lang="en-US" sz="2593" dirty="0" err="1">
                <a:solidFill>
                  <a:srgbClr val="251E20"/>
                </a:solidFill>
                <a:latin typeface="Roboto Bold"/>
              </a:rPr>
              <a:t>Unione</a:t>
            </a:r>
            <a:r>
              <a:rPr lang="en-US" sz="2593" dirty="0">
                <a:solidFill>
                  <a:srgbClr val="251E20"/>
                </a:solidFill>
                <a:latin typeface="Roboto Bold"/>
              </a:rPr>
              <a:t> </a:t>
            </a:r>
            <a:r>
              <a:rPr lang="en-US" sz="2593" dirty="0" err="1">
                <a:solidFill>
                  <a:srgbClr val="251E20"/>
                </a:solidFill>
                <a:latin typeface="Roboto Bold"/>
              </a:rPr>
              <a:t>europea</a:t>
            </a:r>
            <a:r>
              <a:rPr lang="en-US" sz="2593" dirty="0">
                <a:solidFill>
                  <a:srgbClr val="251E20"/>
                </a:solidFill>
                <a:latin typeface="Roboto"/>
              </a:rPr>
              <a:t> (UE) dispone di un </a:t>
            </a:r>
            <a:r>
              <a:rPr lang="en-US" sz="2593" dirty="0" err="1">
                <a:solidFill>
                  <a:srgbClr val="251E20"/>
                </a:solidFill>
                <a:latin typeface="Roboto"/>
              </a:rPr>
              <a:t>quadro</a:t>
            </a:r>
            <a:r>
              <a:rPr lang="en-US" sz="2593" dirty="0">
                <a:solidFill>
                  <a:srgbClr val="251E20"/>
                </a:solidFill>
                <a:latin typeface="Roboto"/>
              </a:rPr>
              <a:t> </a:t>
            </a:r>
            <a:r>
              <a:rPr lang="en-US" sz="2593" dirty="0" err="1">
                <a:solidFill>
                  <a:srgbClr val="251E20"/>
                </a:solidFill>
                <a:latin typeface="Roboto"/>
              </a:rPr>
              <a:t>istituzionale</a:t>
            </a:r>
            <a:r>
              <a:rPr lang="en-US" sz="2593" dirty="0">
                <a:solidFill>
                  <a:srgbClr val="251E20"/>
                </a:solidFill>
                <a:latin typeface="Roboto"/>
              </a:rPr>
              <a:t> </a:t>
            </a:r>
            <a:r>
              <a:rPr lang="en-US" sz="2593" dirty="0" err="1">
                <a:solidFill>
                  <a:srgbClr val="251E20"/>
                </a:solidFill>
                <a:latin typeface="Roboto"/>
              </a:rPr>
              <a:t>volto</a:t>
            </a:r>
            <a:r>
              <a:rPr lang="en-US" sz="2593" dirty="0">
                <a:solidFill>
                  <a:srgbClr val="251E20"/>
                </a:solidFill>
                <a:latin typeface="Roboto"/>
              </a:rPr>
              <a:t> a </a:t>
            </a:r>
            <a:r>
              <a:rPr lang="en-US" sz="2593" dirty="0" err="1">
                <a:solidFill>
                  <a:srgbClr val="251E20"/>
                </a:solidFill>
                <a:latin typeface="Roboto"/>
              </a:rPr>
              <a:t>promuovere</a:t>
            </a:r>
            <a:r>
              <a:rPr lang="en-US" sz="2593" dirty="0">
                <a:solidFill>
                  <a:srgbClr val="251E20"/>
                </a:solidFill>
                <a:latin typeface="Roboto"/>
              </a:rPr>
              <a:t> e </a:t>
            </a:r>
            <a:r>
              <a:rPr lang="en-US" sz="2593" dirty="0" err="1">
                <a:solidFill>
                  <a:srgbClr val="251E20"/>
                </a:solidFill>
                <a:latin typeface="Roboto"/>
              </a:rPr>
              <a:t>difendere</a:t>
            </a:r>
            <a:r>
              <a:rPr lang="en-US" sz="2593" dirty="0">
                <a:solidFill>
                  <a:srgbClr val="251E20"/>
                </a:solidFill>
                <a:latin typeface="Roboto"/>
              </a:rPr>
              <a:t> </a:t>
            </a:r>
            <a:r>
              <a:rPr lang="en-US" sz="2593" dirty="0" err="1">
                <a:solidFill>
                  <a:srgbClr val="251E20"/>
                </a:solidFill>
                <a:latin typeface="Roboto"/>
              </a:rPr>
              <a:t>i</a:t>
            </a:r>
            <a:r>
              <a:rPr lang="en-US" sz="2593" dirty="0">
                <a:solidFill>
                  <a:srgbClr val="251E20"/>
                </a:solidFill>
                <a:latin typeface="Roboto"/>
              </a:rPr>
              <a:t> </a:t>
            </a:r>
            <a:r>
              <a:rPr lang="en-US" sz="2593" dirty="0" err="1">
                <a:solidFill>
                  <a:srgbClr val="251E20"/>
                </a:solidFill>
                <a:latin typeface="Roboto"/>
              </a:rPr>
              <a:t>suoi</a:t>
            </a:r>
            <a:r>
              <a:rPr lang="en-US" sz="2593" dirty="0">
                <a:solidFill>
                  <a:srgbClr val="251E20"/>
                </a:solidFill>
                <a:latin typeface="Roboto"/>
              </a:rPr>
              <a:t> </a:t>
            </a:r>
            <a:r>
              <a:rPr lang="en-US" sz="2593" dirty="0" err="1">
                <a:solidFill>
                  <a:srgbClr val="251E20"/>
                </a:solidFill>
                <a:latin typeface="Roboto"/>
              </a:rPr>
              <a:t>valori</a:t>
            </a:r>
            <a:r>
              <a:rPr lang="en-US" sz="2593" dirty="0">
                <a:solidFill>
                  <a:srgbClr val="251E20"/>
                </a:solidFill>
                <a:latin typeface="Roboto"/>
              </a:rPr>
              <a:t>, </a:t>
            </a:r>
            <a:r>
              <a:rPr lang="en-US" sz="2593" dirty="0" err="1">
                <a:solidFill>
                  <a:srgbClr val="251E20"/>
                </a:solidFill>
                <a:latin typeface="Roboto"/>
              </a:rPr>
              <a:t>i</a:t>
            </a:r>
            <a:r>
              <a:rPr lang="en-US" sz="2593" dirty="0">
                <a:solidFill>
                  <a:srgbClr val="251E20"/>
                </a:solidFill>
                <a:latin typeface="Roboto"/>
              </a:rPr>
              <a:t> </a:t>
            </a:r>
            <a:r>
              <a:rPr lang="en-US" sz="2593" dirty="0" err="1">
                <a:solidFill>
                  <a:srgbClr val="251E20"/>
                </a:solidFill>
                <a:latin typeface="Roboto"/>
              </a:rPr>
              <a:t>suoi</a:t>
            </a:r>
            <a:r>
              <a:rPr lang="en-US" sz="2593" dirty="0">
                <a:solidFill>
                  <a:srgbClr val="251E20"/>
                </a:solidFill>
                <a:latin typeface="Roboto"/>
              </a:rPr>
              <a:t> </a:t>
            </a:r>
            <a:r>
              <a:rPr lang="en-US" sz="2593" dirty="0" err="1">
                <a:solidFill>
                  <a:srgbClr val="251E20"/>
                </a:solidFill>
                <a:latin typeface="Roboto"/>
              </a:rPr>
              <a:t>obiettivi</a:t>
            </a:r>
            <a:r>
              <a:rPr lang="en-US" sz="2593" dirty="0">
                <a:solidFill>
                  <a:srgbClr val="251E20"/>
                </a:solidFill>
                <a:latin typeface="Roboto"/>
              </a:rPr>
              <a:t>, </a:t>
            </a:r>
            <a:r>
              <a:rPr lang="en-US" sz="2593" dirty="0" err="1">
                <a:solidFill>
                  <a:srgbClr val="251E20"/>
                </a:solidFill>
                <a:latin typeface="Roboto"/>
              </a:rPr>
              <a:t>i</a:t>
            </a:r>
            <a:r>
              <a:rPr lang="en-US" sz="2593" dirty="0">
                <a:solidFill>
                  <a:srgbClr val="251E20"/>
                </a:solidFill>
                <a:latin typeface="Roboto"/>
              </a:rPr>
              <a:t> </a:t>
            </a:r>
            <a:r>
              <a:rPr lang="en-US" sz="2593" dirty="0" err="1">
                <a:solidFill>
                  <a:srgbClr val="251E20"/>
                </a:solidFill>
                <a:latin typeface="Roboto"/>
              </a:rPr>
              <a:t>suoi</a:t>
            </a:r>
            <a:r>
              <a:rPr lang="en-US" sz="2593" dirty="0">
                <a:solidFill>
                  <a:srgbClr val="251E20"/>
                </a:solidFill>
                <a:latin typeface="Roboto"/>
              </a:rPr>
              <a:t> </a:t>
            </a:r>
            <a:r>
              <a:rPr lang="en-US" sz="2593" dirty="0" err="1">
                <a:solidFill>
                  <a:srgbClr val="251E20"/>
                </a:solidFill>
                <a:latin typeface="Roboto"/>
              </a:rPr>
              <a:t>interessi</a:t>
            </a:r>
            <a:r>
              <a:rPr lang="en-US" sz="2593" dirty="0">
                <a:solidFill>
                  <a:srgbClr val="251E20"/>
                </a:solidFill>
                <a:latin typeface="Roboto"/>
              </a:rPr>
              <a:t>, </a:t>
            </a:r>
            <a:r>
              <a:rPr lang="en-US" sz="2593" dirty="0" err="1">
                <a:solidFill>
                  <a:srgbClr val="251E20"/>
                </a:solidFill>
                <a:latin typeface="Roboto"/>
              </a:rPr>
              <a:t>quelli</a:t>
            </a:r>
            <a:r>
              <a:rPr lang="en-US" sz="2593" dirty="0">
                <a:solidFill>
                  <a:srgbClr val="251E20"/>
                </a:solidFill>
                <a:latin typeface="Roboto"/>
              </a:rPr>
              <a:t> </a:t>
            </a:r>
            <a:r>
              <a:rPr lang="en-US" sz="2593" dirty="0" err="1">
                <a:solidFill>
                  <a:srgbClr val="251E20"/>
                </a:solidFill>
                <a:latin typeface="Roboto"/>
              </a:rPr>
              <a:t>dei</a:t>
            </a:r>
            <a:r>
              <a:rPr lang="en-US" sz="2593" dirty="0">
                <a:solidFill>
                  <a:srgbClr val="251E20"/>
                </a:solidFill>
                <a:latin typeface="Roboto"/>
              </a:rPr>
              <a:t> </a:t>
            </a:r>
            <a:r>
              <a:rPr lang="en-US" sz="2593" dirty="0" err="1">
                <a:solidFill>
                  <a:srgbClr val="251E20"/>
                </a:solidFill>
                <a:latin typeface="Roboto"/>
              </a:rPr>
              <a:t>suoi</a:t>
            </a:r>
            <a:r>
              <a:rPr lang="en-US" sz="2593" dirty="0">
                <a:solidFill>
                  <a:srgbClr val="251E20"/>
                </a:solidFill>
                <a:latin typeface="Roboto"/>
              </a:rPr>
              <a:t> </a:t>
            </a:r>
            <a:r>
              <a:rPr lang="en-US" sz="2593" dirty="0" err="1">
                <a:solidFill>
                  <a:srgbClr val="251E20"/>
                </a:solidFill>
                <a:latin typeface="Roboto"/>
              </a:rPr>
              <a:t>cittadini</a:t>
            </a:r>
            <a:r>
              <a:rPr lang="en-US" sz="2593" dirty="0">
                <a:solidFill>
                  <a:srgbClr val="251E20"/>
                </a:solidFill>
                <a:latin typeface="Roboto"/>
              </a:rPr>
              <a:t> e </a:t>
            </a:r>
            <a:r>
              <a:rPr lang="en-US" sz="2593" dirty="0" err="1">
                <a:solidFill>
                  <a:srgbClr val="251E20"/>
                </a:solidFill>
                <a:latin typeface="Roboto"/>
              </a:rPr>
              <a:t>quelli</a:t>
            </a:r>
            <a:r>
              <a:rPr lang="en-US" sz="2593" dirty="0">
                <a:solidFill>
                  <a:srgbClr val="251E20"/>
                </a:solidFill>
                <a:latin typeface="Roboto"/>
              </a:rPr>
              <a:t> </a:t>
            </a:r>
            <a:r>
              <a:rPr lang="en-US" sz="2593" dirty="0" err="1">
                <a:solidFill>
                  <a:srgbClr val="251E20"/>
                </a:solidFill>
                <a:latin typeface="Roboto"/>
              </a:rPr>
              <a:t>dei</a:t>
            </a:r>
            <a:r>
              <a:rPr lang="en-US" sz="2593" dirty="0">
                <a:solidFill>
                  <a:srgbClr val="251E20"/>
                </a:solidFill>
                <a:latin typeface="Roboto"/>
              </a:rPr>
              <a:t> </a:t>
            </a:r>
            <a:r>
              <a:rPr lang="en-US" sz="2593" dirty="0" err="1">
                <a:solidFill>
                  <a:srgbClr val="251E20"/>
                </a:solidFill>
                <a:latin typeface="Roboto"/>
              </a:rPr>
              <a:t>paesi</a:t>
            </a:r>
            <a:r>
              <a:rPr lang="en-US" sz="2593" dirty="0">
                <a:solidFill>
                  <a:srgbClr val="251E20"/>
                </a:solidFill>
                <a:latin typeface="Roboto"/>
              </a:rPr>
              <a:t> </a:t>
            </a:r>
            <a:r>
              <a:rPr lang="en-US" sz="2593" dirty="0" err="1">
                <a:solidFill>
                  <a:srgbClr val="251E20"/>
                </a:solidFill>
                <a:latin typeface="Roboto"/>
              </a:rPr>
              <a:t>dell’UE</a:t>
            </a:r>
            <a:r>
              <a:rPr lang="en-US" sz="2593" dirty="0">
                <a:solidFill>
                  <a:srgbClr val="251E20"/>
                </a:solidFill>
                <a:latin typeface="Roboto"/>
              </a:rPr>
              <a:t>. Tale </a:t>
            </a:r>
            <a:r>
              <a:rPr lang="en-US" sz="2593" dirty="0" err="1">
                <a:solidFill>
                  <a:srgbClr val="251E20"/>
                </a:solidFill>
                <a:latin typeface="Roboto"/>
              </a:rPr>
              <a:t>quadro</a:t>
            </a:r>
            <a:r>
              <a:rPr lang="en-US" sz="2593" dirty="0">
                <a:solidFill>
                  <a:srgbClr val="251E20"/>
                </a:solidFill>
                <a:latin typeface="Roboto"/>
              </a:rPr>
              <a:t> </a:t>
            </a:r>
            <a:r>
              <a:rPr lang="en-US" sz="2593" dirty="0" err="1">
                <a:solidFill>
                  <a:srgbClr val="251E20"/>
                </a:solidFill>
                <a:latin typeface="Roboto"/>
              </a:rPr>
              <a:t>contribuisce</a:t>
            </a:r>
            <a:r>
              <a:rPr lang="en-US" sz="2593" dirty="0">
                <a:solidFill>
                  <a:srgbClr val="251E20"/>
                </a:solidFill>
                <a:latin typeface="Roboto"/>
              </a:rPr>
              <a:t> </a:t>
            </a:r>
            <a:r>
              <a:rPr lang="en-US" sz="2593" dirty="0" err="1">
                <a:solidFill>
                  <a:srgbClr val="251E20"/>
                </a:solidFill>
                <a:latin typeface="Roboto"/>
              </a:rPr>
              <a:t>inoltre</a:t>
            </a:r>
            <a:r>
              <a:rPr lang="en-US" sz="2593" dirty="0">
                <a:solidFill>
                  <a:srgbClr val="251E20"/>
                </a:solidFill>
                <a:latin typeface="Roboto"/>
              </a:rPr>
              <a:t> a </a:t>
            </a:r>
            <a:r>
              <a:rPr lang="en-US" sz="2593" dirty="0" err="1">
                <a:solidFill>
                  <a:srgbClr val="251E20"/>
                </a:solidFill>
                <a:latin typeface="Roboto"/>
              </a:rPr>
              <a:t>garantire</a:t>
            </a:r>
            <a:r>
              <a:rPr lang="en-US" sz="2593" dirty="0">
                <a:solidFill>
                  <a:srgbClr val="251E20"/>
                </a:solidFill>
                <a:latin typeface="Roboto"/>
              </a:rPr>
              <a:t> la </a:t>
            </a:r>
            <a:r>
              <a:rPr lang="en-US" sz="2593" dirty="0" err="1">
                <a:solidFill>
                  <a:srgbClr val="251E20"/>
                </a:solidFill>
                <a:latin typeface="Roboto"/>
              </a:rPr>
              <a:t>coerenza</a:t>
            </a:r>
            <a:r>
              <a:rPr lang="en-US" sz="2593" dirty="0">
                <a:solidFill>
                  <a:srgbClr val="251E20"/>
                </a:solidFill>
                <a:latin typeface="Roboto"/>
              </a:rPr>
              <a:t>, </a:t>
            </a:r>
            <a:r>
              <a:rPr lang="en-US" sz="2593" dirty="0" err="1">
                <a:solidFill>
                  <a:srgbClr val="251E20"/>
                </a:solidFill>
                <a:latin typeface="Roboto"/>
              </a:rPr>
              <a:t>l’efficacia</a:t>
            </a:r>
            <a:r>
              <a:rPr lang="en-US" sz="2593" dirty="0">
                <a:solidFill>
                  <a:srgbClr val="251E20"/>
                </a:solidFill>
                <a:latin typeface="Roboto"/>
              </a:rPr>
              <a:t> e la </a:t>
            </a:r>
            <a:r>
              <a:rPr lang="en-US" sz="2593" dirty="0" err="1">
                <a:solidFill>
                  <a:srgbClr val="251E20"/>
                </a:solidFill>
                <a:latin typeface="Roboto"/>
              </a:rPr>
              <a:t>continuità</a:t>
            </a:r>
            <a:r>
              <a:rPr lang="en-US" sz="2593" dirty="0">
                <a:solidFill>
                  <a:srgbClr val="251E20"/>
                </a:solidFill>
                <a:latin typeface="Roboto"/>
              </a:rPr>
              <a:t> </a:t>
            </a:r>
            <a:r>
              <a:rPr lang="en-US" sz="2593" dirty="0" err="1">
                <a:solidFill>
                  <a:srgbClr val="251E20"/>
                </a:solidFill>
                <a:latin typeface="Roboto"/>
              </a:rPr>
              <a:t>delle</a:t>
            </a:r>
            <a:r>
              <a:rPr lang="en-US" sz="2593" dirty="0">
                <a:solidFill>
                  <a:srgbClr val="251E20"/>
                </a:solidFill>
                <a:latin typeface="Roboto"/>
              </a:rPr>
              <a:t> </a:t>
            </a:r>
            <a:r>
              <a:rPr lang="en-US" sz="2593" dirty="0" err="1">
                <a:solidFill>
                  <a:srgbClr val="251E20"/>
                </a:solidFill>
                <a:latin typeface="Roboto"/>
              </a:rPr>
              <a:t>politiche</a:t>
            </a:r>
            <a:r>
              <a:rPr lang="en-US" sz="2593" dirty="0">
                <a:solidFill>
                  <a:srgbClr val="251E20"/>
                </a:solidFill>
                <a:latin typeface="Roboto"/>
              </a:rPr>
              <a:t> e </a:t>
            </a:r>
            <a:r>
              <a:rPr lang="en-US" sz="2593" dirty="0" err="1">
                <a:solidFill>
                  <a:srgbClr val="251E20"/>
                </a:solidFill>
                <a:latin typeface="Roboto"/>
              </a:rPr>
              <a:t>delle</a:t>
            </a:r>
            <a:r>
              <a:rPr lang="en-US" sz="2593" dirty="0">
                <a:solidFill>
                  <a:srgbClr val="251E20"/>
                </a:solidFill>
                <a:latin typeface="Roboto"/>
              </a:rPr>
              <a:t> </a:t>
            </a:r>
            <a:r>
              <a:rPr lang="en-US" sz="2593" dirty="0" err="1">
                <a:solidFill>
                  <a:srgbClr val="251E20"/>
                </a:solidFill>
                <a:latin typeface="Roboto"/>
              </a:rPr>
              <a:t>azioni</a:t>
            </a:r>
            <a:r>
              <a:rPr lang="en-US" sz="2593" dirty="0">
                <a:solidFill>
                  <a:srgbClr val="251E20"/>
                </a:solidFill>
                <a:latin typeface="Roboto"/>
              </a:rPr>
              <a:t> </a:t>
            </a:r>
            <a:r>
              <a:rPr lang="en-US" sz="2593" dirty="0" err="1">
                <a:solidFill>
                  <a:srgbClr val="251E20"/>
                </a:solidFill>
                <a:latin typeface="Roboto"/>
              </a:rPr>
              <a:t>dell’UE</a:t>
            </a:r>
            <a:r>
              <a:rPr lang="en-US" sz="2593" dirty="0">
                <a:solidFill>
                  <a:srgbClr val="251E20"/>
                </a:solidFill>
                <a:latin typeface="Roboto"/>
              </a:rPr>
              <a:t>.</a:t>
            </a:r>
          </a:p>
          <a:p>
            <a:pPr algn="just">
              <a:lnSpc>
                <a:spcPts val="3630"/>
              </a:lnSpc>
            </a:pPr>
            <a:r>
              <a:rPr lang="en-US" sz="2593" dirty="0">
                <a:solidFill>
                  <a:srgbClr val="251E20"/>
                </a:solidFill>
                <a:latin typeface="Roboto"/>
              </a:rPr>
              <a:t>Secondo </a:t>
            </a:r>
            <a:r>
              <a:rPr lang="en-US" sz="2593" dirty="0" err="1">
                <a:solidFill>
                  <a:srgbClr val="251E20"/>
                </a:solidFill>
                <a:latin typeface="Roboto"/>
              </a:rPr>
              <a:t>l’</a:t>
            </a:r>
            <a:r>
              <a:rPr lang="en-US" sz="2593" dirty="0" err="1">
                <a:solidFill>
                  <a:srgbClr val="251E20"/>
                </a:solidFill>
                <a:latin typeface="Roboto Bold"/>
              </a:rPr>
              <a:t>articolo</a:t>
            </a:r>
            <a:r>
              <a:rPr lang="en-US" sz="2593" dirty="0">
                <a:solidFill>
                  <a:srgbClr val="251E20"/>
                </a:solidFill>
                <a:latin typeface="Roboto Bold"/>
              </a:rPr>
              <a:t> 13</a:t>
            </a:r>
            <a:r>
              <a:rPr lang="en-US" sz="2593" dirty="0">
                <a:solidFill>
                  <a:srgbClr val="251E20"/>
                </a:solidFill>
                <a:latin typeface="Roboto"/>
              </a:rPr>
              <a:t> del </a:t>
            </a:r>
            <a:r>
              <a:rPr lang="en-US" sz="2593" dirty="0" err="1">
                <a:solidFill>
                  <a:srgbClr val="251E20"/>
                </a:solidFill>
                <a:latin typeface="Roboto"/>
              </a:rPr>
              <a:t>trattato</a:t>
            </a:r>
            <a:r>
              <a:rPr lang="en-US" sz="2593" dirty="0">
                <a:solidFill>
                  <a:srgbClr val="251E20"/>
                </a:solidFill>
                <a:latin typeface="Roboto"/>
              </a:rPr>
              <a:t> </a:t>
            </a:r>
            <a:r>
              <a:rPr lang="en-US" sz="2593" dirty="0" err="1">
                <a:solidFill>
                  <a:srgbClr val="251E20"/>
                </a:solidFill>
                <a:latin typeface="Roboto"/>
              </a:rPr>
              <a:t>sull’Unione</a:t>
            </a:r>
            <a:r>
              <a:rPr lang="en-US" sz="2593" dirty="0">
                <a:solidFill>
                  <a:srgbClr val="251E20"/>
                </a:solidFill>
                <a:latin typeface="Roboto"/>
              </a:rPr>
              <a:t> </a:t>
            </a:r>
            <a:r>
              <a:rPr lang="en-US" sz="2593" dirty="0" err="1">
                <a:solidFill>
                  <a:srgbClr val="251E20"/>
                </a:solidFill>
                <a:latin typeface="Roboto"/>
              </a:rPr>
              <a:t>europea</a:t>
            </a:r>
            <a:r>
              <a:rPr lang="en-US" sz="2593" dirty="0">
                <a:solidFill>
                  <a:srgbClr val="251E20"/>
                </a:solidFill>
                <a:latin typeface="Roboto"/>
              </a:rPr>
              <a:t>, </a:t>
            </a:r>
            <a:r>
              <a:rPr lang="en-US" sz="2593" dirty="0" err="1">
                <a:solidFill>
                  <a:srgbClr val="251E20"/>
                </a:solidFill>
                <a:latin typeface="Roboto"/>
              </a:rPr>
              <a:t>il</a:t>
            </a:r>
            <a:r>
              <a:rPr lang="en-US" sz="2593" dirty="0">
                <a:solidFill>
                  <a:srgbClr val="251E20"/>
                </a:solidFill>
                <a:latin typeface="Roboto"/>
              </a:rPr>
              <a:t> </a:t>
            </a:r>
            <a:r>
              <a:rPr lang="en-US" sz="2593" dirty="0" err="1">
                <a:solidFill>
                  <a:srgbClr val="251E20"/>
                </a:solidFill>
                <a:latin typeface="Roboto"/>
              </a:rPr>
              <a:t>quadro</a:t>
            </a:r>
            <a:r>
              <a:rPr lang="en-US" sz="2593" dirty="0">
                <a:solidFill>
                  <a:srgbClr val="251E20"/>
                </a:solidFill>
                <a:latin typeface="Roboto"/>
              </a:rPr>
              <a:t> </a:t>
            </a:r>
            <a:r>
              <a:rPr lang="en-US" sz="2593" dirty="0" err="1">
                <a:solidFill>
                  <a:srgbClr val="251E20"/>
                </a:solidFill>
                <a:latin typeface="Roboto"/>
              </a:rPr>
              <a:t>istituzionale</a:t>
            </a:r>
            <a:r>
              <a:rPr lang="en-US" sz="2593" dirty="0">
                <a:solidFill>
                  <a:srgbClr val="251E20"/>
                </a:solidFill>
                <a:latin typeface="Roboto"/>
              </a:rPr>
              <a:t> è </a:t>
            </a:r>
            <a:r>
              <a:rPr lang="en-US" sz="2593" dirty="0" err="1">
                <a:solidFill>
                  <a:srgbClr val="251E20"/>
                </a:solidFill>
                <a:latin typeface="Roboto"/>
              </a:rPr>
              <a:t>composto</a:t>
            </a:r>
            <a:r>
              <a:rPr lang="en-US" sz="2593" dirty="0">
                <a:solidFill>
                  <a:srgbClr val="251E20"/>
                </a:solidFill>
                <a:latin typeface="Roboto"/>
              </a:rPr>
              <a:t> da </a:t>
            </a:r>
            <a:r>
              <a:rPr lang="en-US" sz="2593" dirty="0" err="1">
                <a:solidFill>
                  <a:srgbClr val="251E20"/>
                </a:solidFill>
                <a:latin typeface="Roboto"/>
              </a:rPr>
              <a:t>sette</a:t>
            </a:r>
            <a:r>
              <a:rPr lang="en-US" sz="2593" dirty="0">
                <a:solidFill>
                  <a:srgbClr val="251E20"/>
                </a:solidFill>
                <a:latin typeface="Roboto"/>
              </a:rPr>
              <a:t> </a:t>
            </a:r>
            <a:r>
              <a:rPr lang="en-US" sz="2593" dirty="0" err="1">
                <a:solidFill>
                  <a:srgbClr val="251E20"/>
                </a:solidFill>
                <a:latin typeface="Roboto"/>
              </a:rPr>
              <a:t>istituzioni</a:t>
            </a:r>
            <a:r>
              <a:rPr lang="en-US" sz="2593" dirty="0">
                <a:solidFill>
                  <a:srgbClr val="251E20"/>
                </a:solidFill>
                <a:latin typeface="Roboto"/>
              </a:rPr>
              <a:t>:</a:t>
            </a:r>
          </a:p>
          <a:p>
            <a:pPr marL="559901" lvl="1" indent="-279951" algn="just">
              <a:lnSpc>
                <a:spcPts val="3630"/>
              </a:lnSpc>
              <a:buFont typeface="Arial"/>
              <a:buChar char="•"/>
            </a:pPr>
            <a:r>
              <a:rPr lang="en-US" sz="2593" dirty="0" err="1">
                <a:solidFill>
                  <a:srgbClr val="251E20"/>
                </a:solidFill>
                <a:latin typeface="Roboto"/>
              </a:rPr>
              <a:t>il</a:t>
            </a:r>
            <a:r>
              <a:rPr lang="en-US" sz="2593" dirty="0">
                <a:solidFill>
                  <a:srgbClr val="251E20"/>
                </a:solidFill>
                <a:latin typeface="Roboto"/>
              </a:rPr>
              <a:t> </a:t>
            </a:r>
            <a:r>
              <a:rPr lang="en-US" sz="2593" dirty="0" err="1">
                <a:solidFill>
                  <a:srgbClr val="251E20"/>
                </a:solidFill>
                <a:latin typeface="Roboto"/>
              </a:rPr>
              <a:t>Parlamento</a:t>
            </a:r>
            <a:r>
              <a:rPr lang="en-US" sz="2593" dirty="0">
                <a:solidFill>
                  <a:srgbClr val="251E20"/>
                </a:solidFill>
                <a:latin typeface="Roboto"/>
              </a:rPr>
              <a:t> </a:t>
            </a:r>
            <a:r>
              <a:rPr lang="en-US" sz="2593" dirty="0" err="1">
                <a:solidFill>
                  <a:srgbClr val="251E20"/>
                </a:solidFill>
                <a:latin typeface="Roboto"/>
              </a:rPr>
              <a:t>europeo</a:t>
            </a:r>
            <a:r>
              <a:rPr lang="en-US" sz="2593" dirty="0">
                <a:solidFill>
                  <a:srgbClr val="251E20"/>
                </a:solidFill>
                <a:latin typeface="Roboto"/>
              </a:rPr>
              <a:t>,</a:t>
            </a:r>
          </a:p>
          <a:p>
            <a:pPr marL="559901" lvl="1" indent="-279951" algn="just">
              <a:lnSpc>
                <a:spcPts val="3630"/>
              </a:lnSpc>
              <a:buFont typeface="Arial"/>
              <a:buChar char="•"/>
            </a:pPr>
            <a:r>
              <a:rPr lang="en-US" sz="2593" dirty="0" err="1">
                <a:solidFill>
                  <a:srgbClr val="251E20"/>
                </a:solidFill>
                <a:latin typeface="Roboto"/>
              </a:rPr>
              <a:t>il</a:t>
            </a:r>
            <a:r>
              <a:rPr lang="en-US" sz="2593" dirty="0">
                <a:solidFill>
                  <a:srgbClr val="251E20"/>
                </a:solidFill>
                <a:latin typeface="Roboto"/>
              </a:rPr>
              <a:t> </a:t>
            </a:r>
            <a:r>
              <a:rPr lang="en-US" sz="2593" dirty="0" err="1">
                <a:solidFill>
                  <a:srgbClr val="251E20"/>
                </a:solidFill>
                <a:latin typeface="Roboto"/>
              </a:rPr>
              <a:t>Consiglio</a:t>
            </a:r>
            <a:r>
              <a:rPr lang="en-US" sz="2593" dirty="0">
                <a:solidFill>
                  <a:srgbClr val="251E20"/>
                </a:solidFill>
                <a:latin typeface="Roboto"/>
              </a:rPr>
              <a:t> </a:t>
            </a:r>
            <a:r>
              <a:rPr lang="en-US" sz="2593" dirty="0" err="1">
                <a:solidFill>
                  <a:srgbClr val="251E20"/>
                </a:solidFill>
                <a:latin typeface="Roboto"/>
              </a:rPr>
              <a:t>europeo</a:t>
            </a:r>
            <a:r>
              <a:rPr lang="en-US" sz="2593" dirty="0">
                <a:solidFill>
                  <a:srgbClr val="251E20"/>
                </a:solidFill>
                <a:latin typeface="Roboto"/>
              </a:rPr>
              <a:t>,</a:t>
            </a:r>
          </a:p>
          <a:p>
            <a:pPr marL="559901" lvl="1" indent="-279951" algn="just">
              <a:lnSpc>
                <a:spcPts val="3630"/>
              </a:lnSpc>
              <a:buFont typeface="Arial"/>
              <a:buChar char="•"/>
            </a:pPr>
            <a:r>
              <a:rPr lang="en-US" sz="2593" dirty="0" err="1">
                <a:solidFill>
                  <a:srgbClr val="251E20"/>
                </a:solidFill>
                <a:latin typeface="Roboto"/>
              </a:rPr>
              <a:t>il</a:t>
            </a:r>
            <a:r>
              <a:rPr lang="en-US" sz="2593" dirty="0">
                <a:solidFill>
                  <a:srgbClr val="251E20"/>
                </a:solidFill>
                <a:latin typeface="Roboto"/>
              </a:rPr>
              <a:t> </a:t>
            </a:r>
            <a:r>
              <a:rPr lang="en-US" sz="2593" dirty="0" err="1">
                <a:solidFill>
                  <a:srgbClr val="251E20"/>
                </a:solidFill>
                <a:latin typeface="Roboto"/>
              </a:rPr>
              <a:t>Consiglio</a:t>
            </a:r>
            <a:r>
              <a:rPr lang="en-US" sz="2593" dirty="0">
                <a:solidFill>
                  <a:srgbClr val="251E20"/>
                </a:solidFill>
                <a:latin typeface="Roboto"/>
              </a:rPr>
              <a:t> </a:t>
            </a:r>
            <a:r>
              <a:rPr lang="en-US" sz="2593" dirty="0" err="1">
                <a:solidFill>
                  <a:srgbClr val="251E20"/>
                </a:solidFill>
                <a:latin typeface="Roboto"/>
              </a:rPr>
              <a:t>dell’Unione</a:t>
            </a:r>
            <a:r>
              <a:rPr lang="en-US" sz="2593" dirty="0">
                <a:solidFill>
                  <a:srgbClr val="251E20"/>
                </a:solidFill>
                <a:latin typeface="Roboto"/>
              </a:rPr>
              <a:t> </a:t>
            </a:r>
            <a:r>
              <a:rPr lang="en-US" sz="2593" dirty="0" err="1">
                <a:solidFill>
                  <a:srgbClr val="251E20"/>
                </a:solidFill>
                <a:latin typeface="Roboto"/>
              </a:rPr>
              <a:t>europea</a:t>
            </a:r>
            <a:r>
              <a:rPr lang="en-US" sz="2593" dirty="0">
                <a:solidFill>
                  <a:srgbClr val="251E20"/>
                </a:solidFill>
                <a:latin typeface="Roboto"/>
              </a:rPr>
              <a:t> (</a:t>
            </a:r>
            <a:r>
              <a:rPr lang="en-US" sz="2593" dirty="0" err="1">
                <a:solidFill>
                  <a:srgbClr val="251E20"/>
                </a:solidFill>
                <a:latin typeface="Roboto"/>
              </a:rPr>
              <a:t>denominato</a:t>
            </a:r>
            <a:r>
              <a:rPr lang="en-US" sz="2593" dirty="0">
                <a:solidFill>
                  <a:srgbClr val="251E20"/>
                </a:solidFill>
                <a:latin typeface="Roboto"/>
              </a:rPr>
              <a:t> </a:t>
            </a:r>
            <a:r>
              <a:rPr lang="en-US" sz="2593" dirty="0" err="1">
                <a:solidFill>
                  <a:srgbClr val="251E20"/>
                </a:solidFill>
                <a:latin typeface="Roboto"/>
              </a:rPr>
              <a:t>semplicemente</a:t>
            </a:r>
            <a:r>
              <a:rPr lang="en-US" sz="2593" dirty="0">
                <a:solidFill>
                  <a:srgbClr val="251E20"/>
                </a:solidFill>
                <a:latin typeface="Roboto"/>
              </a:rPr>
              <a:t> «</a:t>
            </a:r>
            <a:r>
              <a:rPr lang="en-US" sz="2593" dirty="0" err="1">
                <a:solidFill>
                  <a:srgbClr val="251E20"/>
                </a:solidFill>
                <a:latin typeface="Roboto"/>
              </a:rPr>
              <a:t>il</a:t>
            </a:r>
            <a:r>
              <a:rPr lang="en-US" sz="2593" dirty="0">
                <a:solidFill>
                  <a:srgbClr val="251E20"/>
                </a:solidFill>
                <a:latin typeface="Roboto"/>
              </a:rPr>
              <a:t> </a:t>
            </a:r>
            <a:r>
              <a:rPr lang="en-US" sz="2593" dirty="0" err="1">
                <a:solidFill>
                  <a:srgbClr val="251E20"/>
                </a:solidFill>
                <a:latin typeface="Roboto"/>
              </a:rPr>
              <a:t>Consiglio</a:t>
            </a:r>
            <a:r>
              <a:rPr lang="en-US" sz="2593" dirty="0">
                <a:solidFill>
                  <a:srgbClr val="251E20"/>
                </a:solidFill>
                <a:latin typeface="Roboto"/>
              </a:rPr>
              <a:t>»),</a:t>
            </a:r>
          </a:p>
          <a:p>
            <a:pPr marL="559901" lvl="1" indent="-279951" algn="just">
              <a:lnSpc>
                <a:spcPts val="3630"/>
              </a:lnSpc>
              <a:buFont typeface="Arial"/>
              <a:buChar char="•"/>
            </a:pPr>
            <a:r>
              <a:rPr lang="en-US" sz="2593" dirty="0">
                <a:solidFill>
                  <a:srgbClr val="251E20"/>
                </a:solidFill>
                <a:latin typeface="Roboto"/>
              </a:rPr>
              <a:t>la </a:t>
            </a:r>
            <a:r>
              <a:rPr lang="en-US" sz="2593" dirty="0" err="1">
                <a:solidFill>
                  <a:srgbClr val="251E20"/>
                </a:solidFill>
                <a:latin typeface="Roboto"/>
              </a:rPr>
              <a:t>Commissione</a:t>
            </a:r>
            <a:r>
              <a:rPr lang="en-US" sz="2593" dirty="0">
                <a:solidFill>
                  <a:srgbClr val="251E20"/>
                </a:solidFill>
                <a:latin typeface="Roboto"/>
              </a:rPr>
              <a:t> </a:t>
            </a:r>
            <a:r>
              <a:rPr lang="en-US" sz="2593" dirty="0" err="1">
                <a:solidFill>
                  <a:srgbClr val="251E20"/>
                </a:solidFill>
                <a:latin typeface="Roboto"/>
              </a:rPr>
              <a:t>europea</a:t>
            </a:r>
            <a:r>
              <a:rPr lang="en-US" sz="2593" dirty="0">
                <a:solidFill>
                  <a:srgbClr val="251E20"/>
                </a:solidFill>
                <a:latin typeface="Roboto"/>
              </a:rPr>
              <a:t>,</a:t>
            </a:r>
          </a:p>
          <a:p>
            <a:pPr marL="559901" lvl="1" indent="-279951" algn="just">
              <a:lnSpc>
                <a:spcPts val="3630"/>
              </a:lnSpc>
              <a:buFont typeface="Arial"/>
              <a:buChar char="•"/>
            </a:pPr>
            <a:r>
              <a:rPr lang="en-US" sz="2593" dirty="0">
                <a:solidFill>
                  <a:srgbClr val="251E20"/>
                </a:solidFill>
                <a:latin typeface="Roboto"/>
              </a:rPr>
              <a:t>la Corte di </a:t>
            </a:r>
            <a:r>
              <a:rPr lang="en-US" sz="2593" dirty="0" err="1">
                <a:solidFill>
                  <a:srgbClr val="251E20"/>
                </a:solidFill>
                <a:latin typeface="Roboto"/>
              </a:rPr>
              <a:t>giustizia</a:t>
            </a:r>
            <a:r>
              <a:rPr lang="en-US" sz="2593" dirty="0">
                <a:solidFill>
                  <a:srgbClr val="251E20"/>
                </a:solidFill>
                <a:latin typeface="Roboto"/>
              </a:rPr>
              <a:t> </a:t>
            </a:r>
            <a:r>
              <a:rPr lang="en-US" sz="2593" dirty="0" err="1">
                <a:solidFill>
                  <a:srgbClr val="251E20"/>
                </a:solidFill>
                <a:latin typeface="Roboto"/>
              </a:rPr>
              <a:t>dell’Unione</a:t>
            </a:r>
            <a:r>
              <a:rPr lang="en-US" sz="2593" dirty="0">
                <a:solidFill>
                  <a:srgbClr val="251E20"/>
                </a:solidFill>
                <a:latin typeface="Roboto"/>
              </a:rPr>
              <a:t> </a:t>
            </a:r>
            <a:r>
              <a:rPr lang="en-US" sz="2593" dirty="0" err="1">
                <a:solidFill>
                  <a:srgbClr val="251E20"/>
                </a:solidFill>
                <a:latin typeface="Roboto"/>
              </a:rPr>
              <a:t>europea</a:t>
            </a:r>
            <a:r>
              <a:rPr lang="en-US" sz="2593" dirty="0">
                <a:solidFill>
                  <a:srgbClr val="251E20"/>
                </a:solidFill>
                <a:latin typeface="Roboto"/>
              </a:rPr>
              <a:t>,</a:t>
            </a:r>
          </a:p>
          <a:p>
            <a:pPr marL="559901" lvl="1" indent="-279951" algn="just">
              <a:lnSpc>
                <a:spcPts val="3630"/>
              </a:lnSpc>
              <a:buFont typeface="Arial"/>
              <a:buChar char="•"/>
            </a:pPr>
            <a:r>
              <a:rPr lang="en-US" sz="2593" dirty="0">
                <a:solidFill>
                  <a:srgbClr val="251E20"/>
                </a:solidFill>
                <a:latin typeface="Roboto"/>
              </a:rPr>
              <a:t>la Banca </a:t>
            </a:r>
            <a:r>
              <a:rPr lang="en-US" sz="2593" dirty="0" err="1">
                <a:solidFill>
                  <a:srgbClr val="251E20"/>
                </a:solidFill>
                <a:latin typeface="Roboto"/>
              </a:rPr>
              <a:t>centrale</a:t>
            </a:r>
            <a:r>
              <a:rPr lang="en-US" sz="2593" dirty="0">
                <a:solidFill>
                  <a:srgbClr val="251E20"/>
                </a:solidFill>
                <a:latin typeface="Roboto"/>
              </a:rPr>
              <a:t> </a:t>
            </a:r>
            <a:r>
              <a:rPr lang="en-US" sz="2593" dirty="0" err="1">
                <a:solidFill>
                  <a:srgbClr val="251E20"/>
                </a:solidFill>
                <a:latin typeface="Roboto"/>
              </a:rPr>
              <a:t>europea</a:t>
            </a:r>
            <a:r>
              <a:rPr lang="en-US" sz="2593" dirty="0">
                <a:solidFill>
                  <a:srgbClr val="251E20"/>
                </a:solidFill>
                <a:latin typeface="Roboto"/>
              </a:rPr>
              <a:t>,</a:t>
            </a:r>
          </a:p>
          <a:p>
            <a:pPr marL="559901" lvl="1" indent="-279951" algn="just">
              <a:lnSpc>
                <a:spcPts val="3630"/>
              </a:lnSpc>
              <a:buFont typeface="Arial"/>
              <a:buChar char="•"/>
            </a:pPr>
            <a:r>
              <a:rPr lang="en-US" sz="2593" dirty="0">
                <a:solidFill>
                  <a:srgbClr val="251E20"/>
                </a:solidFill>
                <a:latin typeface="Roboto"/>
              </a:rPr>
              <a:t>la Corte </a:t>
            </a:r>
            <a:r>
              <a:rPr lang="en-US" sz="2593" dirty="0" err="1">
                <a:solidFill>
                  <a:srgbClr val="251E20"/>
                </a:solidFill>
                <a:latin typeface="Roboto"/>
              </a:rPr>
              <a:t>dei</a:t>
            </a:r>
            <a:r>
              <a:rPr lang="en-US" sz="2593" dirty="0">
                <a:solidFill>
                  <a:srgbClr val="251E20"/>
                </a:solidFill>
                <a:latin typeface="Roboto"/>
              </a:rPr>
              <a:t> </a:t>
            </a:r>
            <a:r>
              <a:rPr lang="en-US" sz="2593" dirty="0" err="1">
                <a:solidFill>
                  <a:srgbClr val="251E20"/>
                </a:solidFill>
                <a:latin typeface="Roboto"/>
              </a:rPr>
              <a:t>conti</a:t>
            </a:r>
            <a:r>
              <a:rPr lang="en-US" sz="2593" dirty="0">
                <a:solidFill>
                  <a:srgbClr val="251E20"/>
                </a:solidFill>
                <a:latin typeface="Roboto"/>
              </a:rPr>
              <a:t>.</a:t>
            </a:r>
          </a:p>
          <a:p>
            <a:pPr algn="just">
              <a:lnSpc>
                <a:spcPts val="3630"/>
              </a:lnSpc>
            </a:pPr>
            <a:endParaRPr lang="en-US" sz="2593" dirty="0">
              <a:solidFill>
                <a:srgbClr val="251E20"/>
              </a:solidFill>
              <a:latin typeface="Roboto"/>
            </a:endParaRPr>
          </a:p>
        </p:txBody>
      </p:sp>
      <p:sp>
        <p:nvSpPr>
          <p:cNvPr id="8" name="TextBox 8"/>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04</a:t>
            </a:r>
          </a:p>
        </p:txBody>
      </p:sp>
      <p:sp>
        <p:nvSpPr>
          <p:cNvPr id="9" name="TextBox 9"/>
          <p:cNvSpPr txBox="1"/>
          <p:nvPr/>
        </p:nvSpPr>
        <p:spPr>
          <a:xfrm>
            <a:off x="14675905" y="9497650"/>
            <a:ext cx="3228690"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1000"/>
                                        <p:tgtEl>
                                          <p:spTgt spid="3"/>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10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childTnLst>
                                </p:cTn>
                              </p:par>
                            </p:childTnLst>
                          </p:cTn>
                        </p:par>
                        <p:par>
                          <p:cTn id="18" fill="hold">
                            <p:stCondLst>
                              <p:cond delay="1000"/>
                            </p:stCondLst>
                            <p:childTnLst>
                              <p:par>
                                <p:cTn id="19" presetID="21" presetClass="entr" presetSubtype="1"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heel(1)">
                                      <p:cBhvr>
                                        <p:cTn id="21" dur="1000"/>
                                        <p:tgtEl>
                                          <p:spTgt spid="8"/>
                                        </p:tgtEl>
                                      </p:cBhvr>
                                    </p:animEffec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300"/>
                                        <p:tgtEl>
                                          <p:spTgt spid="7"/>
                                        </p:tgtEl>
                                      </p:cBhvr>
                                    </p:animEffect>
                                    <p:anim calcmode="lin" valueType="num">
                                      <p:cBhvr>
                                        <p:cTn id="30" dur="1300" fill="hold"/>
                                        <p:tgtEl>
                                          <p:spTgt spid="7"/>
                                        </p:tgtEl>
                                        <p:attrNameLst>
                                          <p:attrName>ppt_x</p:attrName>
                                        </p:attrNameLst>
                                      </p:cBhvr>
                                      <p:tavLst>
                                        <p:tav tm="0">
                                          <p:val>
                                            <p:strVal val="#ppt_x"/>
                                          </p:val>
                                        </p:tav>
                                        <p:tav tm="100000">
                                          <p:val>
                                            <p:strVal val="#ppt_x"/>
                                          </p:val>
                                        </p:tav>
                                      </p:tavLst>
                                    </p:anim>
                                    <p:anim calcmode="lin" valueType="num">
                                      <p:cBhvr>
                                        <p:cTn id="31" dur="13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67319" y="901132"/>
            <a:ext cx="7728686" cy="1034415"/>
          </a:xfrm>
          <a:prstGeom prst="rect">
            <a:avLst/>
          </a:prstGeom>
        </p:spPr>
        <p:txBody>
          <a:bodyPr lIns="0" tIns="0" rIns="0" bIns="0" rtlCol="0" anchor="t">
            <a:spAutoFit/>
          </a:bodyPr>
          <a:lstStyle/>
          <a:p>
            <a:pPr>
              <a:lnSpc>
                <a:spcPts val="7920"/>
              </a:lnSpc>
            </a:pPr>
            <a:r>
              <a:rPr lang="en-US" sz="7200" spc="144" dirty="0">
                <a:solidFill>
                  <a:srgbClr val="251E20"/>
                </a:solidFill>
                <a:latin typeface="Roboto Bold"/>
              </a:rPr>
              <a:t>NASCITA</a:t>
            </a:r>
          </a:p>
        </p:txBody>
      </p:sp>
      <p:sp>
        <p:nvSpPr>
          <p:cNvPr id="3" name="AutoShape 3"/>
          <p:cNvSpPr/>
          <p:nvPr/>
        </p:nvSpPr>
        <p:spPr>
          <a:xfrm>
            <a:off x="1028700" y="-1069731"/>
            <a:ext cx="228600" cy="4191000"/>
          </a:xfrm>
          <a:prstGeom prst="rect">
            <a:avLst/>
          </a:prstGeom>
          <a:solidFill>
            <a:srgbClr val="251E20"/>
          </a:solidFill>
        </p:spPr>
      </p:sp>
      <p:sp>
        <p:nvSpPr>
          <p:cNvPr id="4" name="TextBox 4"/>
          <p:cNvSpPr txBox="1"/>
          <p:nvPr/>
        </p:nvSpPr>
        <p:spPr>
          <a:xfrm>
            <a:off x="1867319" y="3540623"/>
            <a:ext cx="14940643" cy="4616648"/>
          </a:xfrm>
          <a:prstGeom prst="rect">
            <a:avLst/>
          </a:prstGeom>
        </p:spPr>
        <p:txBody>
          <a:bodyPr lIns="0" tIns="0" rIns="0" bIns="0" rtlCol="0" anchor="t">
            <a:spAutoFit/>
          </a:bodyPr>
          <a:lstStyle/>
          <a:p>
            <a:pPr marL="0" lvl="0" indent="0" algn="just">
              <a:lnSpc>
                <a:spcPts val="4479"/>
              </a:lnSpc>
              <a:spcBef>
                <a:spcPct val="0"/>
              </a:spcBef>
            </a:pPr>
            <a:r>
              <a:rPr lang="en-US" sz="3199" u="none" dirty="0">
                <a:solidFill>
                  <a:srgbClr val="251E20"/>
                </a:solidFill>
                <a:latin typeface="Roboto"/>
              </a:rPr>
              <a:t>Le prime </a:t>
            </a:r>
            <a:r>
              <a:rPr lang="en-US" sz="3199" u="none" dirty="0" err="1">
                <a:solidFill>
                  <a:srgbClr val="251E20"/>
                </a:solidFill>
                <a:latin typeface="Roboto"/>
              </a:rPr>
              <a:t>istituzioni</a:t>
            </a:r>
            <a:r>
              <a:rPr lang="en-US" sz="3199" u="none" dirty="0">
                <a:solidFill>
                  <a:srgbClr val="251E20"/>
                </a:solidFill>
                <a:latin typeface="Roboto"/>
              </a:rPr>
              <a:t> </a:t>
            </a:r>
            <a:r>
              <a:rPr lang="en-US" sz="3199" u="none" dirty="0" err="1">
                <a:solidFill>
                  <a:srgbClr val="251E20"/>
                </a:solidFill>
                <a:latin typeface="Roboto"/>
              </a:rPr>
              <a:t>furono</a:t>
            </a:r>
            <a:r>
              <a:rPr lang="en-US" sz="3199" u="none" dirty="0">
                <a:solidFill>
                  <a:srgbClr val="251E20"/>
                </a:solidFill>
                <a:latin typeface="Roboto"/>
              </a:rPr>
              <a:t> </a:t>
            </a:r>
            <a:r>
              <a:rPr lang="en-US" sz="3199" u="none" dirty="0" err="1">
                <a:solidFill>
                  <a:srgbClr val="251E20"/>
                </a:solidFill>
                <a:latin typeface="Roboto"/>
              </a:rPr>
              <a:t>costituite</a:t>
            </a:r>
            <a:r>
              <a:rPr lang="en-US" sz="3199" u="none" dirty="0">
                <a:solidFill>
                  <a:srgbClr val="251E20"/>
                </a:solidFill>
                <a:latin typeface="Roboto"/>
              </a:rPr>
              <a:t> </a:t>
            </a:r>
            <a:r>
              <a:rPr lang="en-US" sz="3199" u="none" dirty="0" err="1">
                <a:solidFill>
                  <a:srgbClr val="251E20"/>
                </a:solidFill>
                <a:latin typeface="Roboto"/>
              </a:rPr>
              <a:t>all'inizio</a:t>
            </a:r>
            <a:r>
              <a:rPr lang="en-US" sz="3199" u="none" dirty="0">
                <a:solidFill>
                  <a:srgbClr val="251E20"/>
                </a:solidFill>
                <a:latin typeface="Roboto"/>
              </a:rPr>
              <a:t> </a:t>
            </a:r>
            <a:r>
              <a:rPr lang="en-US" sz="3199" u="none" dirty="0" err="1">
                <a:solidFill>
                  <a:srgbClr val="251E20"/>
                </a:solidFill>
                <a:latin typeface="Roboto"/>
              </a:rPr>
              <a:t>degli</a:t>
            </a:r>
            <a:r>
              <a:rPr lang="en-US" sz="3199" u="none" dirty="0">
                <a:solidFill>
                  <a:srgbClr val="251E20"/>
                </a:solidFill>
                <a:latin typeface="Roboto"/>
              </a:rPr>
              <a:t> </a:t>
            </a:r>
            <a:r>
              <a:rPr lang="en-US" sz="3199" u="none" dirty="0" err="1">
                <a:solidFill>
                  <a:srgbClr val="251E20"/>
                </a:solidFill>
                <a:latin typeface="Roboto"/>
              </a:rPr>
              <a:t>anni</a:t>
            </a:r>
            <a:r>
              <a:rPr lang="en-US" sz="3199" u="none" dirty="0">
                <a:solidFill>
                  <a:srgbClr val="251E20"/>
                </a:solidFill>
                <a:latin typeface="Roboto"/>
              </a:rPr>
              <a:t> '50 con la </a:t>
            </a:r>
            <a:r>
              <a:rPr lang="en-US" sz="3199" u="none" dirty="0" err="1">
                <a:solidFill>
                  <a:srgbClr val="251E20"/>
                </a:solidFill>
                <a:latin typeface="Roboto"/>
              </a:rPr>
              <a:t>creazione</a:t>
            </a:r>
            <a:r>
              <a:rPr lang="en-US" sz="3199" u="none" dirty="0">
                <a:solidFill>
                  <a:srgbClr val="251E20"/>
                </a:solidFill>
                <a:latin typeface="Roboto"/>
              </a:rPr>
              <a:t> </a:t>
            </a:r>
            <a:r>
              <a:rPr lang="en-US" sz="3199" u="none" dirty="0" err="1">
                <a:solidFill>
                  <a:srgbClr val="251E20"/>
                </a:solidFill>
                <a:latin typeface="Roboto"/>
              </a:rPr>
              <a:t>della</a:t>
            </a:r>
            <a:r>
              <a:rPr lang="en-US" sz="3199" u="none" dirty="0">
                <a:solidFill>
                  <a:srgbClr val="251E20"/>
                </a:solidFill>
                <a:latin typeface="Roboto"/>
              </a:rPr>
              <a:t> </a:t>
            </a:r>
            <a:r>
              <a:rPr lang="en-US" sz="3199" b="1" u="none" dirty="0">
                <a:solidFill>
                  <a:srgbClr val="251E20"/>
                </a:solidFill>
                <a:latin typeface="Roboto"/>
              </a:rPr>
              <a:t>CECA</a:t>
            </a:r>
            <a:r>
              <a:rPr lang="en-US" sz="3199" u="none" dirty="0">
                <a:solidFill>
                  <a:srgbClr val="251E20"/>
                </a:solidFill>
                <a:latin typeface="Roboto"/>
              </a:rPr>
              <a:t>, </a:t>
            </a:r>
            <a:r>
              <a:rPr lang="en-US" sz="3199" u="none" dirty="0" err="1">
                <a:solidFill>
                  <a:srgbClr val="251E20"/>
                </a:solidFill>
                <a:latin typeface="Roboto"/>
              </a:rPr>
              <a:t>sulla</a:t>
            </a:r>
            <a:r>
              <a:rPr lang="en-US" sz="3199" u="none" dirty="0">
                <a:solidFill>
                  <a:srgbClr val="251E20"/>
                </a:solidFill>
                <a:latin typeface="Roboto"/>
              </a:rPr>
              <a:t> base </a:t>
            </a:r>
            <a:r>
              <a:rPr lang="en-US" sz="3199" u="none" dirty="0" err="1">
                <a:solidFill>
                  <a:srgbClr val="251E20"/>
                </a:solidFill>
                <a:latin typeface="Roboto"/>
              </a:rPr>
              <a:t>della</a:t>
            </a:r>
            <a:r>
              <a:rPr lang="en-US" sz="3199" u="none" dirty="0">
                <a:solidFill>
                  <a:srgbClr val="251E20"/>
                </a:solidFill>
                <a:latin typeface="Roboto"/>
              </a:rPr>
              <a:t> </a:t>
            </a:r>
            <a:r>
              <a:rPr lang="en-US" sz="3199" u="none" dirty="0" err="1">
                <a:solidFill>
                  <a:srgbClr val="251E20"/>
                </a:solidFill>
                <a:latin typeface="Roboto"/>
              </a:rPr>
              <a:t>dichiarazione</a:t>
            </a:r>
            <a:r>
              <a:rPr lang="en-US" sz="3199" u="none" dirty="0">
                <a:solidFill>
                  <a:srgbClr val="251E20"/>
                </a:solidFill>
                <a:latin typeface="Roboto"/>
              </a:rPr>
              <a:t> Schuman, </a:t>
            </a:r>
            <a:r>
              <a:rPr lang="en-US" sz="3199" u="none" dirty="0" err="1">
                <a:solidFill>
                  <a:srgbClr val="251E20"/>
                </a:solidFill>
                <a:latin typeface="Roboto"/>
              </a:rPr>
              <a:t>tra</a:t>
            </a:r>
            <a:r>
              <a:rPr lang="en-US" sz="3199" u="none" dirty="0">
                <a:solidFill>
                  <a:srgbClr val="251E20"/>
                </a:solidFill>
                <a:latin typeface="Roboto"/>
              </a:rPr>
              <a:t> </a:t>
            </a:r>
            <a:r>
              <a:rPr lang="en-US" sz="3199" u="none" dirty="0" err="1">
                <a:solidFill>
                  <a:srgbClr val="251E20"/>
                </a:solidFill>
                <a:latin typeface="Roboto"/>
              </a:rPr>
              <a:t>sei</a:t>
            </a:r>
            <a:r>
              <a:rPr lang="en-US" sz="3199" u="none" dirty="0">
                <a:solidFill>
                  <a:srgbClr val="251E20"/>
                </a:solidFill>
                <a:latin typeface="Roboto"/>
              </a:rPr>
              <a:t> </a:t>
            </a:r>
            <a:r>
              <a:rPr lang="en-US" sz="3199" u="none" dirty="0" err="1">
                <a:solidFill>
                  <a:srgbClr val="251E20"/>
                </a:solidFill>
                <a:latin typeface="Roboto"/>
              </a:rPr>
              <a:t>stati</a:t>
            </a:r>
            <a:r>
              <a:rPr lang="en-US" sz="3199" u="none" dirty="0">
                <a:solidFill>
                  <a:srgbClr val="251E20"/>
                </a:solidFill>
                <a:latin typeface="Roboto"/>
              </a:rPr>
              <a:t>. La CECA è </a:t>
            </a:r>
            <a:r>
              <a:rPr lang="en-US" sz="3199" u="none" dirty="0" err="1">
                <a:solidFill>
                  <a:srgbClr val="251E20"/>
                </a:solidFill>
                <a:latin typeface="Roboto"/>
              </a:rPr>
              <a:t>stata</a:t>
            </a:r>
            <a:r>
              <a:rPr lang="en-US" sz="3199" u="none" dirty="0">
                <a:solidFill>
                  <a:srgbClr val="251E20"/>
                </a:solidFill>
                <a:latin typeface="Roboto"/>
              </a:rPr>
              <a:t> </a:t>
            </a:r>
            <a:r>
              <a:rPr lang="en-US" sz="3199" u="none" dirty="0" err="1">
                <a:solidFill>
                  <a:srgbClr val="251E20"/>
                </a:solidFill>
                <a:latin typeface="Roboto"/>
              </a:rPr>
              <a:t>progettata</a:t>
            </a:r>
            <a:r>
              <a:rPr lang="en-US" sz="3199" u="none" dirty="0">
                <a:solidFill>
                  <a:srgbClr val="251E20"/>
                </a:solidFill>
                <a:latin typeface="Roboto"/>
              </a:rPr>
              <a:t> per </a:t>
            </a:r>
            <a:r>
              <a:rPr lang="en-US" sz="3199" u="none" dirty="0" err="1">
                <a:solidFill>
                  <a:srgbClr val="251E20"/>
                </a:solidFill>
                <a:latin typeface="Roboto"/>
              </a:rPr>
              <a:t>portare</a:t>
            </a:r>
            <a:r>
              <a:rPr lang="en-US" sz="3199" u="none" dirty="0">
                <a:solidFill>
                  <a:srgbClr val="251E20"/>
                </a:solidFill>
                <a:latin typeface="Roboto"/>
              </a:rPr>
              <a:t> </a:t>
            </a:r>
            <a:r>
              <a:rPr lang="en-US" sz="3199" u="none" dirty="0" err="1">
                <a:solidFill>
                  <a:srgbClr val="251E20"/>
                </a:solidFill>
                <a:latin typeface="Roboto"/>
              </a:rPr>
              <a:t>i</a:t>
            </a:r>
            <a:r>
              <a:rPr lang="en-US" sz="3199" u="none" dirty="0">
                <a:solidFill>
                  <a:srgbClr val="251E20"/>
                </a:solidFill>
                <a:latin typeface="Roboto"/>
              </a:rPr>
              <a:t> </a:t>
            </a:r>
            <a:r>
              <a:rPr lang="en-US" sz="3199" u="none" dirty="0" err="1">
                <a:solidFill>
                  <a:srgbClr val="251E20"/>
                </a:solidFill>
                <a:latin typeface="Roboto"/>
              </a:rPr>
              <a:t>mercati</a:t>
            </a:r>
            <a:r>
              <a:rPr lang="en-US" sz="3199" u="none" dirty="0">
                <a:solidFill>
                  <a:srgbClr val="251E20"/>
                </a:solidFill>
                <a:latin typeface="Roboto"/>
              </a:rPr>
              <a:t> del </a:t>
            </a:r>
            <a:r>
              <a:rPr lang="en-US" sz="3199" u="none" dirty="0" err="1">
                <a:solidFill>
                  <a:srgbClr val="251E20"/>
                </a:solidFill>
                <a:latin typeface="Roboto"/>
              </a:rPr>
              <a:t>carbone</a:t>
            </a:r>
            <a:r>
              <a:rPr lang="en-US" sz="3199" u="none" dirty="0">
                <a:solidFill>
                  <a:srgbClr val="251E20"/>
                </a:solidFill>
                <a:latin typeface="Roboto"/>
              </a:rPr>
              <a:t> e </a:t>
            </a:r>
            <a:r>
              <a:rPr lang="en-US" sz="3199" u="none" dirty="0" err="1">
                <a:solidFill>
                  <a:srgbClr val="251E20"/>
                </a:solidFill>
                <a:latin typeface="Roboto"/>
              </a:rPr>
              <a:t>dell'acciaio</a:t>
            </a:r>
            <a:r>
              <a:rPr lang="en-US" sz="3199" u="none" dirty="0">
                <a:solidFill>
                  <a:srgbClr val="251E20"/>
                </a:solidFill>
                <a:latin typeface="Roboto"/>
              </a:rPr>
              <a:t>, </a:t>
            </a:r>
            <a:r>
              <a:rPr lang="en-US" sz="3199" u="none" dirty="0" err="1">
                <a:solidFill>
                  <a:srgbClr val="251E20"/>
                </a:solidFill>
                <a:latin typeface="Roboto"/>
              </a:rPr>
              <a:t>i</a:t>
            </a:r>
            <a:r>
              <a:rPr lang="en-US" sz="3199" u="none" dirty="0">
                <a:solidFill>
                  <a:srgbClr val="251E20"/>
                </a:solidFill>
                <a:latin typeface="Roboto"/>
              </a:rPr>
              <a:t> </a:t>
            </a:r>
            <a:r>
              <a:rPr lang="en-US" sz="3199" u="none" dirty="0" err="1">
                <a:solidFill>
                  <a:srgbClr val="251E20"/>
                </a:solidFill>
                <a:latin typeface="Roboto"/>
              </a:rPr>
              <a:t>materiali</a:t>
            </a:r>
            <a:r>
              <a:rPr lang="en-US" sz="3199" u="none" dirty="0">
                <a:solidFill>
                  <a:srgbClr val="251E20"/>
                </a:solidFill>
                <a:latin typeface="Roboto"/>
              </a:rPr>
              <a:t> </a:t>
            </a:r>
            <a:r>
              <a:rPr lang="en-US" sz="3199" u="none" dirty="0" err="1">
                <a:solidFill>
                  <a:srgbClr val="251E20"/>
                </a:solidFill>
                <a:latin typeface="Roboto"/>
              </a:rPr>
              <a:t>necessari</a:t>
            </a:r>
            <a:r>
              <a:rPr lang="en-US" sz="3199" u="none" dirty="0">
                <a:solidFill>
                  <a:srgbClr val="251E20"/>
                </a:solidFill>
                <a:latin typeface="Roboto"/>
              </a:rPr>
              <a:t> per </a:t>
            </a:r>
            <a:r>
              <a:rPr lang="en-US" sz="3199" u="none" dirty="0" err="1">
                <a:solidFill>
                  <a:srgbClr val="251E20"/>
                </a:solidFill>
                <a:latin typeface="Roboto"/>
              </a:rPr>
              <a:t>condurre</a:t>
            </a:r>
            <a:r>
              <a:rPr lang="en-US" sz="3199" u="none" dirty="0">
                <a:solidFill>
                  <a:srgbClr val="251E20"/>
                </a:solidFill>
                <a:latin typeface="Roboto"/>
              </a:rPr>
              <a:t> la </a:t>
            </a:r>
            <a:r>
              <a:rPr lang="en-US" sz="3199" u="none" dirty="0" err="1">
                <a:solidFill>
                  <a:srgbClr val="251E20"/>
                </a:solidFill>
                <a:latin typeface="Roboto"/>
              </a:rPr>
              <a:t>guerra</a:t>
            </a:r>
            <a:r>
              <a:rPr lang="en-US" sz="3199" u="none" dirty="0">
                <a:solidFill>
                  <a:srgbClr val="251E20"/>
                </a:solidFill>
                <a:latin typeface="Roboto"/>
              </a:rPr>
              <a:t>, sotto </a:t>
            </a:r>
            <a:r>
              <a:rPr lang="en-US" sz="3199" u="none" dirty="0" err="1">
                <a:solidFill>
                  <a:srgbClr val="251E20"/>
                </a:solidFill>
                <a:latin typeface="Roboto"/>
              </a:rPr>
              <a:t>il</a:t>
            </a:r>
            <a:r>
              <a:rPr lang="en-US" sz="3199" u="none" dirty="0">
                <a:solidFill>
                  <a:srgbClr val="251E20"/>
                </a:solidFill>
                <a:latin typeface="Roboto"/>
              </a:rPr>
              <a:t> </a:t>
            </a:r>
            <a:r>
              <a:rPr lang="en-US" sz="3199" u="none" dirty="0" err="1">
                <a:solidFill>
                  <a:srgbClr val="251E20"/>
                </a:solidFill>
                <a:latin typeface="Roboto"/>
              </a:rPr>
              <a:t>controllo</a:t>
            </a:r>
            <a:r>
              <a:rPr lang="en-US" sz="3199" u="none" dirty="0">
                <a:solidFill>
                  <a:srgbClr val="251E20"/>
                </a:solidFill>
                <a:latin typeface="Roboto"/>
              </a:rPr>
              <a:t> di </a:t>
            </a:r>
            <a:r>
              <a:rPr lang="en-US" sz="3199" b="1" u="none" dirty="0" err="1">
                <a:solidFill>
                  <a:srgbClr val="251E20"/>
                </a:solidFill>
                <a:latin typeface="Roboto"/>
              </a:rPr>
              <a:t>un'autorità</a:t>
            </a:r>
            <a:r>
              <a:rPr lang="en-US" sz="3199" b="1" u="none" dirty="0">
                <a:solidFill>
                  <a:srgbClr val="251E20"/>
                </a:solidFill>
                <a:latin typeface="Roboto"/>
              </a:rPr>
              <a:t> </a:t>
            </a:r>
            <a:r>
              <a:rPr lang="en-US" sz="3199" b="1" u="none" dirty="0" err="1">
                <a:solidFill>
                  <a:srgbClr val="251E20"/>
                </a:solidFill>
                <a:latin typeface="Roboto"/>
              </a:rPr>
              <a:t>sovranazionale</a:t>
            </a:r>
            <a:r>
              <a:rPr lang="en-US" sz="3199" b="1" u="none" dirty="0">
                <a:solidFill>
                  <a:srgbClr val="251E20"/>
                </a:solidFill>
                <a:latin typeface="Roboto"/>
              </a:rPr>
              <a:t> </a:t>
            </a:r>
            <a:r>
              <a:rPr lang="en-US" sz="3199" u="none" dirty="0">
                <a:solidFill>
                  <a:srgbClr val="251E20"/>
                </a:solidFill>
                <a:latin typeface="Roboto"/>
              </a:rPr>
              <a:t>con </a:t>
            </a:r>
            <a:r>
              <a:rPr lang="en-US" sz="3199" u="none" dirty="0" err="1">
                <a:solidFill>
                  <a:srgbClr val="251E20"/>
                </a:solidFill>
                <a:latin typeface="Roboto"/>
              </a:rPr>
              <a:t>l'obiettivo</a:t>
            </a:r>
            <a:r>
              <a:rPr lang="en-US" sz="3199" u="none" dirty="0">
                <a:solidFill>
                  <a:srgbClr val="251E20"/>
                </a:solidFill>
                <a:latin typeface="Roboto"/>
              </a:rPr>
              <a:t> di </a:t>
            </a:r>
            <a:r>
              <a:rPr lang="en-US" sz="3199" u="none" dirty="0" err="1">
                <a:solidFill>
                  <a:srgbClr val="251E20"/>
                </a:solidFill>
                <a:latin typeface="Roboto"/>
              </a:rPr>
              <a:t>incoraggiare</a:t>
            </a:r>
            <a:r>
              <a:rPr lang="en-US" sz="3199" u="none" dirty="0">
                <a:solidFill>
                  <a:srgbClr val="251E20"/>
                </a:solidFill>
                <a:latin typeface="Roboto"/>
              </a:rPr>
              <a:t> la pace e lo </a:t>
            </a:r>
            <a:r>
              <a:rPr lang="en-US" sz="3199" u="none" dirty="0" err="1">
                <a:solidFill>
                  <a:srgbClr val="251E20"/>
                </a:solidFill>
                <a:latin typeface="Roboto"/>
              </a:rPr>
              <a:t>sviluppo</a:t>
            </a:r>
            <a:r>
              <a:rPr lang="en-US" sz="3199" u="none" dirty="0">
                <a:solidFill>
                  <a:srgbClr val="251E20"/>
                </a:solidFill>
                <a:latin typeface="Roboto"/>
              </a:rPr>
              <a:t> </a:t>
            </a:r>
            <a:r>
              <a:rPr lang="en-US" sz="3199" u="none" dirty="0" err="1">
                <a:solidFill>
                  <a:srgbClr val="251E20"/>
                </a:solidFill>
                <a:latin typeface="Roboto"/>
              </a:rPr>
              <a:t>economico</a:t>
            </a:r>
            <a:r>
              <a:rPr lang="en-US" sz="3199" u="none" dirty="0">
                <a:solidFill>
                  <a:srgbClr val="251E20"/>
                </a:solidFill>
                <a:latin typeface="Roboto"/>
              </a:rPr>
              <a:t>. Al </a:t>
            </a:r>
            <a:r>
              <a:rPr lang="en-US" sz="3199" u="none" dirty="0" err="1">
                <a:solidFill>
                  <a:srgbClr val="251E20"/>
                </a:solidFill>
                <a:latin typeface="Roboto"/>
              </a:rPr>
              <a:t>suo</a:t>
            </a:r>
            <a:r>
              <a:rPr lang="en-US" sz="3199" u="none" dirty="0">
                <a:solidFill>
                  <a:srgbClr val="251E20"/>
                </a:solidFill>
                <a:latin typeface="Roboto"/>
              </a:rPr>
              <a:t> </a:t>
            </a:r>
            <a:r>
              <a:rPr lang="en-US" sz="3199" u="none" dirty="0" err="1">
                <a:solidFill>
                  <a:srgbClr val="251E20"/>
                </a:solidFill>
                <a:latin typeface="Roboto"/>
              </a:rPr>
              <a:t>centro</a:t>
            </a:r>
            <a:r>
              <a:rPr lang="en-US" sz="3199" u="none" dirty="0">
                <a:solidFill>
                  <a:srgbClr val="251E20"/>
                </a:solidFill>
                <a:latin typeface="Roboto"/>
              </a:rPr>
              <a:t> </a:t>
            </a:r>
            <a:r>
              <a:rPr lang="en-US" sz="3199" u="none" dirty="0" err="1">
                <a:solidFill>
                  <a:srgbClr val="251E20"/>
                </a:solidFill>
                <a:latin typeface="Roboto"/>
              </a:rPr>
              <a:t>c'era</a:t>
            </a:r>
            <a:r>
              <a:rPr lang="en-US" sz="3199" u="none" dirty="0">
                <a:solidFill>
                  <a:srgbClr val="251E20"/>
                </a:solidFill>
                <a:latin typeface="Roboto"/>
              </a:rPr>
              <a:t> un </a:t>
            </a:r>
            <a:r>
              <a:rPr lang="en-US" sz="3199" u="none" dirty="0" err="1">
                <a:solidFill>
                  <a:srgbClr val="251E20"/>
                </a:solidFill>
                <a:latin typeface="Roboto"/>
              </a:rPr>
              <a:t>dirigente</a:t>
            </a:r>
            <a:r>
              <a:rPr lang="en-US" sz="3199" u="none" dirty="0">
                <a:solidFill>
                  <a:srgbClr val="251E20"/>
                </a:solidFill>
                <a:latin typeface="Roboto"/>
              </a:rPr>
              <a:t> </a:t>
            </a:r>
            <a:r>
              <a:rPr lang="en-US" sz="3199" u="none" dirty="0" err="1">
                <a:solidFill>
                  <a:srgbClr val="251E20"/>
                </a:solidFill>
                <a:latin typeface="Roboto"/>
              </a:rPr>
              <a:t>indipendente</a:t>
            </a:r>
            <a:r>
              <a:rPr lang="en-US" sz="3199" u="none" dirty="0">
                <a:solidFill>
                  <a:srgbClr val="251E20"/>
                </a:solidFill>
                <a:latin typeface="Roboto"/>
              </a:rPr>
              <a:t> </a:t>
            </a:r>
            <a:r>
              <a:rPr lang="en-US" sz="3199" u="none" dirty="0" err="1">
                <a:solidFill>
                  <a:srgbClr val="251E20"/>
                </a:solidFill>
                <a:latin typeface="Roboto"/>
              </a:rPr>
              <a:t>chiamato</a:t>
            </a:r>
            <a:r>
              <a:rPr lang="en-US" sz="3199" u="none" dirty="0">
                <a:solidFill>
                  <a:srgbClr val="251E20"/>
                </a:solidFill>
                <a:latin typeface="Roboto"/>
              </a:rPr>
              <a:t> </a:t>
            </a:r>
            <a:r>
              <a:rPr lang="en-US" sz="3199" b="1" u="none" dirty="0">
                <a:solidFill>
                  <a:srgbClr val="251E20"/>
                </a:solidFill>
                <a:latin typeface="Roboto"/>
              </a:rPr>
              <a:t>"Alta </a:t>
            </a:r>
            <a:r>
              <a:rPr lang="en-US" sz="3199" b="1" u="none" dirty="0" err="1">
                <a:solidFill>
                  <a:srgbClr val="251E20"/>
                </a:solidFill>
                <a:latin typeface="Roboto"/>
              </a:rPr>
              <a:t>autorità</a:t>
            </a:r>
            <a:r>
              <a:rPr lang="en-US" sz="3199" u="none" dirty="0">
                <a:solidFill>
                  <a:srgbClr val="251E20"/>
                </a:solidFill>
                <a:latin typeface="Roboto"/>
              </a:rPr>
              <a:t>" con </a:t>
            </a:r>
            <a:r>
              <a:rPr lang="en-US" sz="3199" u="none" dirty="0" err="1">
                <a:solidFill>
                  <a:srgbClr val="251E20"/>
                </a:solidFill>
                <a:latin typeface="Roboto"/>
              </a:rPr>
              <a:t>poteri</a:t>
            </a:r>
            <a:r>
              <a:rPr lang="en-US" sz="3199" u="none" dirty="0">
                <a:solidFill>
                  <a:srgbClr val="251E20"/>
                </a:solidFill>
                <a:latin typeface="Roboto"/>
              </a:rPr>
              <a:t> </a:t>
            </a:r>
            <a:r>
              <a:rPr lang="en-US" sz="3199" u="none" dirty="0" err="1">
                <a:solidFill>
                  <a:srgbClr val="251E20"/>
                </a:solidFill>
                <a:latin typeface="Roboto"/>
              </a:rPr>
              <a:t>sovranazionali</a:t>
            </a:r>
            <a:r>
              <a:rPr lang="en-US" sz="3199" u="none" dirty="0">
                <a:solidFill>
                  <a:srgbClr val="251E20"/>
                </a:solidFill>
                <a:latin typeface="Roboto"/>
              </a:rPr>
              <a:t> </a:t>
            </a:r>
            <a:r>
              <a:rPr lang="en-US" sz="3199" u="none" dirty="0" err="1">
                <a:solidFill>
                  <a:srgbClr val="251E20"/>
                </a:solidFill>
                <a:latin typeface="Roboto"/>
              </a:rPr>
              <a:t>sulla</a:t>
            </a:r>
            <a:r>
              <a:rPr lang="en-US" sz="3199" u="none" dirty="0">
                <a:solidFill>
                  <a:srgbClr val="251E20"/>
                </a:solidFill>
                <a:latin typeface="Roboto"/>
              </a:rPr>
              <a:t> </a:t>
            </a:r>
            <a:r>
              <a:rPr lang="en-US" sz="3199" u="none" dirty="0" err="1">
                <a:solidFill>
                  <a:srgbClr val="251E20"/>
                </a:solidFill>
                <a:latin typeface="Roboto"/>
              </a:rPr>
              <a:t>Comunità</a:t>
            </a:r>
            <a:r>
              <a:rPr lang="en-US" sz="3199" u="none" dirty="0">
                <a:solidFill>
                  <a:srgbClr val="251E20"/>
                </a:solidFill>
                <a:latin typeface="Roboto"/>
              </a:rPr>
              <a:t>. Le </a:t>
            </a:r>
            <a:r>
              <a:rPr lang="en-US" sz="3199" u="none" dirty="0" err="1">
                <a:solidFill>
                  <a:srgbClr val="251E20"/>
                </a:solidFill>
                <a:latin typeface="Roboto"/>
              </a:rPr>
              <a:t>leggi</a:t>
            </a:r>
            <a:r>
              <a:rPr lang="en-US" sz="3199" u="none" dirty="0">
                <a:solidFill>
                  <a:srgbClr val="251E20"/>
                </a:solidFill>
                <a:latin typeface="Roboto"/>
              </a:rPr>
              <a:t> emanate </a:t>
            </a:r>
            <a:r>
              <a:rPr lang="en-US" sz="3199" u="none" dirty="0" err="1">
                <a:solidFill>
                  <a:srgbClr val="251E20"/>
                </a:solidFill>
                <a:latin typeface="Roboto"/>
              </a:rPr>
              <a:t>dall'Autorità</a:t>
            </a:r>
            <a:r>
              <a:rPr lang="en-US" sz="3199" u="none" dirty="0">
                <a:solidFill>
                  <a:srgbClr val="251E20"/>
                </a:solidFill>
                <a:latin typeface="Roboto"/>
              </a:rPr>
              <a:t> </a:t>
            </a:r>
            <a:r>
              <a:rPr lang="en-US" sz="3199" u="none" dirty="0" err="1">
                <a:solidFill>
                  <a:srgbClr val="251E20"/>
                </a:solidFill>
                <a:latin typeface="Roboto"/>
              </a:rPr>
              <a:t>sarebbero</a:t>
            </a:r>
            <a:r>
              <a:rPr lang="en-US" sz="3199" u="none" dirty="0">
                <a:solidFill>
                  <a:srgbClr val="251E20"/>
                </a:solidFill>
                <a:latin typeface="Roboto"/>
              </a:rPr>
              <a:t> state </a:t>
            </a:r>
            <a:r>
              <a:rPr lang="en-US" sz="3199" u="none" dirty="0" err="1">
                <a:solidFill>
                  <a:srgbClr val="251E20"/>
                </a:solidFill>
                <a:latin typeface="Roboto"/>
              </a:rPr>
              <a:t>osservate</a:t>
            </a:r>
            <a:r>
              <a:rPr lang="en-US" sz="3199" u="none" dirty="0">
                <a:solidFill>
                  <a:srgbClr val="251E20"/>
                </a:solidFill>
                <a:latin typeface="Roboto"/>
              </a:rPr>
              <a:t> da </a:t>
            </a:r>
            <a:r>
              <a:rPr lang="en-US" sz="3199" u="none" dirty="0" err="1">
                <a:solidFill>
                  <a:srgbClr val="251E20"/>
                </a:solidFill>
                <a:latin typeface="Roboto"/>
              </a:rPr>
              <a:t>una</a:t>
            </a:r>
            <a:r>
              <a:rPr lang="en-US" sz="3199" u="none" dirty="0">
                <a:solidFill>
                  <a:srgbClr val="251E20"/>
                </a:solidFill>
                <a:latin typeface="Roboto"/>
              </a:rPr>
              <a:t> Corte di </a:t>
            </a:r>
            <a:r>
              <a:rPr lang="en-US" sz="3199" u="none" dirty="0" err="1">
                <a:solidFill>
                  <a:srgbClr val="251E20"/>
                </a:solidFill>
                <a:latin typeface="Roboto"/>
              </a:rPr>
              <a:t>giustizia</a:t>
            </a:r>
            <a:r>
              <a:rPr lang="en-US" sz="3199" u="none" dirty="0">
                <a:solidFill>
                  <a:srgbClr val="251E20"/>
                </a:solidFill>
                <a:latin typeface="Roboto"/>
              </a:rPr>
              <a:t> al fine di </a:t>
            </a:r>
            <a:r>
              <a:rPr lang="en-US" sz="3199" u="none" dirty="0" err="1">
                <a:solidFill>
                  <a:srgbClr val="251E20"/>
                </a:solidFill>
                <a:latin typeface="Roboto"/>
              </a:rPr>
              <a:t>garantire</a:t>
            </a:r>
            <a:r>
              <a:rPr lang="en-US" sz="3199" u="none" dirty="0">
                <a:solidFill>
                  <a:srgbClr val="251E20"/>
                </a:solidFill>
                <a:latin typeface="Roboto"/>
              </a:rPr>
              <a:t> </a:t>
            </a:r>
            <a:r>
              <a:rPr lang="en-US" sz="3199" u="none" dirty="0" err="1">
                <a:solidFill>
                  <a:srgbClr val="251E20"/>
                </a:solidFill>
                <a:latin typeface="Roboto"/>
              </a:rPr>
              <a:t>che</a:t>
            </a:r>
            <a:r>
              <a:rPr lang="en-US" sz="3199" u="none" dirty="0">
                <a:solidFill>
                  <a:srgbClr val="251E20"/>
                </a:solidFill>
                <a:latin typeface="Roboto"/>
              </a:rPr>
              <a:t> </a:t>
            </a:r>
            <a:r>
              <a:rPr lang="en-US" sz="3199" u="none" dirty="0" err="1">
                <a:solidFill>
                  <a:srgbClr val="251E20"/>
                </a:solidFill>
                <a:latin typeface="Roboto"/>
              </a:rPr>
              <a:t>fossero</a:t>
            </a:r>
            <a:r>
              <a:rPr lang="en-US" sz="3199" u="none" dirty="0">
                <a:solidFill>
                  <a:srgbClr val="251E20"/>
                </a:solidFill>
                <a:latin typeface="Roboto"/>
              </a:rPr>
              <a:t> </a:t>
            </a:r>
            <a:r>
              <a:rPr lang="en-US" sz="3199" u="none" dirty="0" err="1">
                <a:solidFill>
                  <a:srgbClr val="251E20"/>
                </a:solidFill>
                <a:latin typeface="Roboto"/>
              </a:rPr>
              <a:t>rispettate</a:t>
            </a:r>
            <a:r>
              <a:rPr lang="en-US" sz="3199" u="none" dirty="0">
                <a:solidFill>
                  <a:srgbClr val="251E20"/>
                </a:solidFill>
                <a:latin typeface="Roboto"/>
              </a:rPr>
              <a:t> e arbitrate.</a:t>
            </a:r>
          </a:p>
        </p:txBody>
      </p:sp>
      <p:sp>
        <p:nvSpPr>
          <p:cNvPr id="5" name="TextBox 5"/>
          <p:cNvSpPr txBox="1"/>
          <p:nvPr/>
        </p:nvSpPr>
        <p:spPr>
          <a:xfrm>
            <a:off x="14431620" y="9201150"/>
            <a:ext cx="3228690"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
        <p:nvSpPr>
          <p:cNvPr id="6"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05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100"/>
                                        <p:tgtEl>
                                          <p:spTgt spid="5"/>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1000"/>
                                        <p:tgtEl>
                                          <p:spTgt spid="6"/>
                                        </p:tgtEl>
                                      </p:cBhvr>
                                    </p:animEffect>
                                  </p:childTnLst>
                                </p:cTn>
                              </p:par>
                              <p:par>
                                <p:cTn id="16" presetID="2" presetClass="entr" presetSubtype="8"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1200" fill="hold"/>
                                        <p:tgtEl>
                                          <p:spTgt spid="2"/>
                                        </p:tgtEl>
                                        <p:attrNameLst>
                                          <p:attrName>ppt_x</p:attrName>
                                        </p:attrNameLst>
                                      </p:cBhvr>
                                      <p:tavLst>
                                        <p:tav tm="0">
                                          <p:val>
                                            <p:strVal val="0-#ppt_w/2"/>
                                          </p:val>
                                        </p:tav>
                                        <p:tav tm="100000">
                                          <p:val>
                                            <p:strVal val="#ppt_x"/>
                                          </p:val>
                                        </p:tav>
                                      </p:tavLst>
                                    </p:anim>
                                    <p:anim calcmode="lin" valueType="num">
                                      <p:cBhvr additive="base">
                                        <p:cTn id="19" dur="1200" fill="hold"/>
                                        <p:tgtEl>
                                          <p:spTgt spid="2"/>
                                        </p:tgtEl>
                                        <p:attrNameLst>
                                          <p:attrName>ppt_y</p:attrName>
                                        </p:attrNameLst>
                                      </p:cBhvr>
                                      <p:tavLst>
                                        <p:tav tm="0">
                                          <p:val>
                                            <p:strVal val="#ppt_y"/>
                                          </p:val>
                                        </p:tav>
                                        <p:tav tm="100000">
                                          <p:val>
                                            <p:strVal val="#ppt_y"/>
                                          </p:val>
                                        </p:tav>
                                      </p:tavLst>
                                    </p:anim>
                                  </p:childTnLst>
                                </p:cTn>
                              </p:par>
                            </p:childTnLst>
                          </p:cTn>
                        </p:par>
                        <p:par>
                          <p:cTn id="20" fill="hold">
                            <p:stCondLst>
                              <p:cond delay="1200"/>
                            </p:stCondLst>
                            <p:childTnLst>
                              <p:par>
                                <p:cTn id="21" presetID="42" presetClass="entr" presetSubtype="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500"/>
                                        <p:tgtEl>
                                          <p:spTgt spid="4"/>
                                        </p:tgtEl>
                                      </p:cBhvr>
                                    </p:animEffect>
                                    <p:anim calcmode="lin" valueType="num">
                                      <p:cBhvr>
                                        <p:cTn id="24" dur="1500" fill="hold"/>
                                        <p:tgtEl>
                                          <p:spTgt spid="4"/>
                                        </p:tgtEl>
                                        <p:attrNameLst>
                                          <p:attrName>ppt_x</p:attrName>
                                        </p:attrNameLst>
                                      </p:cBhvr>
                                      <p:tavLst>
                                        <p:tav tm="0">
                                          <p:val>
                                            <p:strVal val="#ppt_x"/>
                                          </p:val>
                                        </p:tav>
                                        <p:tav tm="100000">
                                          <p:val>
                                            <p:strVal val="#ppt_x"/>
                                          </p:val>
                                        </p:tav>
                                      </p:tavLst>
                                    </p:anim>
                                    <p:anim calcmode="lin" valueType="num">
                                      <p:cBhvr>
                                        <p:cTn id="25" dur="1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6"/>
          <p:cNvSpPr/>
          <p:nvPr/>
        </p:nvSpPr>
        <p:spPr>
          <a:xfrm>
            <a:off x="-446314" y="4152900"/>
            <a:ext cx="1409700" cy="1278235"/>
          </a:xfrm>
          <a:prstGeom prst="rect">
            <a:avLst/>
          </a:prstGeom>
          <a:solidFill>
            <a:srgbClr val="251E20"/>
          </a:solidFill>
        </p:spPr>
      </p:sp>
      <p:grpSp>
        <p:nvGrpSpPr>
          <p:cNvPr id="4" name="Group 4"/>
          <p:cNvGrpSpPr/>
          <p:nvPr/>
        </p:nvGrpSpPr>
        <p:grpSpPr>
          <a:xfrm>
            <a:off x="963386" y="1104900"/>
            <a:ext cx="8333014" cy="8229600"/>
            <a:chOff x="0" y="0"/>
            <a:chExt cx="9816138" cy="6631675"/>
          </a:xfrm>
        </p:grpSpPr>
        <p:sp>
          <p:nvSpPr>
            <p:cNvPr id="5" name="Freeform 5"/>
            <p:cNvSpPr/>
            <p:nvPr/>
          </p:nvSpPr>
          <p:spPr>
            <a:xfrm>
              <a:off x="0" y="0"/>
              <a:ext cx="9816138" cy="6631675"/>
            </a:xfrm>
            <a:custGeom>
              <a:avLst/>
              <a:gdLst/>
              <a:ahLst/>
              <a:cxnLst/>
              <a:rect l="l" t="t" r="r" b="b"/>
              <a:pathLst>
                <a:path w="9816138" h="6631675">
                  <a:moveTo>
                    <a:pt x="0" y="0"/>
                  </a:moveTo>
                  <a:lnTo>
                    <a:pt x="0" y="6631675"/>
                  </a:lnTo>
                  <a:lnTo>
                    <a:pt x="9816138" y="6631675"/>
                  </a:lnTo>
                  <a:lnTo>
                    <a:pt x="9816138" y="0"/>
                  </a:lnTo>
                  <a:lnTo>
                    <a:pt x="0" y="0"/>
                  </a:lnTo>
                  <a:close/>
                  <a:moveTo>
                    <a:pt x="9755178" y="6570715"/>
                  </a:moveTo>
                  <a:lnTo>
                    <a:pt x="59690" y="6570715"/>
                  </a:lnTo>
                  <a:lnTo>
                    <a:pt x="59690" y="59690"/>
                  </a:lnTo>
                  <a:lnTo>
                    <a:pt x="9755178" y="59690"/>
                  </a:lnTo>
                  <a:lnTo>
                    <a:pt x="9755178" y="6570715"/>
                  </a:lnTo>
                  <a:close/>
                </a:path>
              </a:pathLst>
            </a:custGeom>
            <a:solidFill>
              <a:srgbClr val="251E20"/>
            </a:solidFill>
          </p:spPr>
        </p:sp>
      </p:grpSp>
      <p:sp>
        <p:nvSpPr>
          <p:cNvPr id="6" name="Rettangolo 5"/>
          <p:cNvSpPr/>
          <p:nvPr/>
        </p:nvSpPr>
        <p:spPr>
          <a:xfrm>
            <a:off x="1524000" y="1909419"/>
            <a:ext cx="7239000" cy="6077626"/>
          </a:xfrm>
          <a:prstGeom prst="rect">
            <a:avLst/>
          </a:prstGeom>
        </p:spPr>
        <p:txBody>
          <a:bodyPr wrap="square">
            <a:spAutoFit/>
          </a:bodyPr>
          <a:lstStyle/>
          <a:p>
            <a:pPr algn="just"/>
            <a:r>
              <a:rPr lang="it-IT" sz="2593" dirty="0">
                <a:solidFill>
                  <a:srgbClr val="251E20"/>
                </a:solidFill>
                <a:latin typeface="Roboto"/>
              </a:rPr>
              <a:t>Nel </a:t>
            </a:r>
            <a:r>
              <a:rPr lang="it-IT" sz="2593" b="1" dirty="0">
                <a:solidFill>
                  <a:srgbClr val="251E20"/>
                </a:solidFill>
                <a:latin typeface="Roboto"/>
              </a:rPr>
              <a:t>1957</a:t>
            </a:r>
            <a:r>
              <a:rPr lang="it-IT" sz="2593" dirty="0">
                <a:solidFill>
                  <a:srgbClr val="251E20"/>
                </a:solidFill>
                <a:latin typeface="Roboto"/>
              </a:rPr>
              <a:t> i trattati di Roma istituirono due comunità simili, creando un mercato comune (</a:t>
            </a:r>
            <a:r>
              <a:rPr lang="it-IT" sz="2593" b="1" dirty="0">
                <a:solidFill>
                  <a:srgbClr val="251E20"/>
                </a:solidFill>
                <a:latin typeface="Roboto"/>
              </a:rPr>
              <a:t>Comunità economica europea</a:t>
            </a:r>
            <a:r>
              <a:rPr lang="it-IT" sz="2593" dirty="0">
                <a:solidFill>
                  <a:srgbClr val="251E20"/>
                </a:solidFill>
                <a:latin typeface="Roboto"/>
              </a:rPr>
              <a:t>) e promuovendo la cooperazione in materia di energia atomica. Le tre comunità furono in seguito unite nel </a:t>
            </a:r>
            <a:r>
              <a:rPr lang="it-IT" sz="2593" b="1" dirty="0">
                <a:solidFill>
                  <a:srgbClr val="251E20"/>
                </a:solidFill>
                <a:latin typeface="Roboto"/>
              </a:rPr>
              <a:t>1967</a:t>
            </a:r>
            <a:r>
              <a:rPr lang="it-IT" sz="2593" dirty="0">
                <a:solidFill>
                  <a:srgbClr val="251E20"/>
                </a:solidFill>
                <a:latin typeface="Roboto"/>
              </a:rPr>
              <a:t>, con il Trattato di fusione, nelle Comunità europee. Il </a:t>
            </a:r>
            <a:r>
              <a:rPr lang="it-IT" sz="2593" b="1" dirty="0">
                <a:solidFill>
                  <a:srgbClr val="251E20"/>
                </a:solidFill>
                <a:latin typeface="Roboto"/>
              </a:rPr>
              <a:t>trattato di Lisbona </a:t>
            </a:r>
            <a:r>
              <a:rPr lang="it-IT" sz="2593" dirty="0">
                <a:solidFill>
                  <a:srgbClr val="251E20"/>
                </a:solidFill>
                <a:latin typeface="Roboto"/>
              </a:rPr>
              <a:t>del 2009 ha portato quasi tutti i settori (incluso il bilancio) nell'ambito della procedura di </a:t>
            </a:r>
            <a:r>
              <a:rPr lang="it-IT" sz="2593" dirty="0" err="1">
                <a:solidFill>
                  <a:srgbClr val="251E20"/>
                </a:solidFill>
                <a:latin typeface="Roboto"/>
              </a:rPr>
              <a:t>codecisione</a:t>
            </a:r>
            <a:r>
              <a:rPr lang="it-IT" sz="2593" dirty="0">
                <a:solidFill>
                  <a:srgbClr val="251E20"/>
                </a:solidFill>
                <a:latin typeface="Roboto"/>
              </a:rPr>
              <a:t>, aumentando così il potere del Parlamento. Anche le regole per la distribuzione dei seggi in parlamento sono state modificate in un sistema di formula. L'alto rappresentante si è unito al Commissario europeo per le relazioni esterne ed è entrato a far parte della Commissione</a:t>
            </a:r>
            <a:r>
              <a:rPr lang="it-IT" dirty="0"/>
              <a:t>. </a:t>
            </a:r>
          </a:p>
        </p:txBody>
      </p:sp>
      <p:pic>
        <p:nvPicPr>
          <p:cNvPr id="8" name="Immagine 7"/>
          <p:cNvPicPr>
            <a:picLocks noChangeAspect="1"/>
          </p:cNvPicPr>
          <p:nvPr/>
        </p:nvPicPr>
        <p:blipFill rotWithShape="1">
          <a:blip r:embed="rId2">
            <a:extLst>
              <a:ext uri="{28A0092B-C50C-407E-A947-70E740481C1C}">
                <a14:useLocalDpi xmlns:a14="http://schemas.microsoft.com/office/drawing/2010/main" val="0"/>
              </a:ext>
            </a:extLst>
          </a:blip>
          <a:srcRect l="16232" r="32044"/>
          <a:stretch/>
        </p:blipFill>
        <p:spPr>
          <a:xfrm>
            <a:off x="10706100" y="1104900"/>
            <a:ext cx="6430871" cy="6484462"/>
          </a:xfrm>
          <a:prstGeom prst="rect">
            <a:avLst/>
          </a:prstGeom>
        </p:spPr>
      </p:pic>
      <p:sp>
        <p:nvSpPr>
          <p:cNvPr id="9" name="Rettangolo 8"/>
          <p:cNvSpPr/>
          <p:nvPr/>
        </p:nvSpPr>
        <p:spPr>
          <a:xfrm>
            <a:off x="14468882" y="9349740"/>
            <a:ext cx="2668089" cy="523220"/>
          </a:xfrm>
          <a:prstGeom prst="rect">
            <a:avLst/>
          </a:prstGeom>
        </p:spPr>
        <p:txBody>
          <a:bodyPr wrap="square">
            <a:spAutoFit/>
          </a:bodyPr>
          <a:lstStyle/>
          <a:p>
            <a:r>
              <a:rPr lang="it-IT" sz="2800" dirty="0">
                <a:solidFill>
                  <a:srgbClr val="251E20"/>
                </a:solidFill>
              </a:rPr>
              <a:t>Novembre 2021</a:t>
            </a:r>
            <a:endParaRPr lang="it-IT" sz="2800" dirty="0"/>
          </a:p>
        </p:txBody>
      </p:sp>
      <p:sp>
        <p:nvSpPr>
          <p:cNvPr id="10" name="AutoShape 4"/>
          <p:cNvSpPr/>
          <p:nvPr/>
        </p:nvSpPr>
        <p:spPr>
          <a:xfrm>
            <a:off x="17708616" y="2740928"/>
            <a:ext cx="45719" cy="760681"/>
          </a:xfrm>
          <a:prstGeom prst="rect">
            <a:avLst/>
          </a:prstGeom>
          <a:solidFill>
            <a:srgbClr val="251E20"/>
          </a:solidFill>
        </p:spPr>
      </p:sp>
      <p:sp>
        <p:nvSpPr>
          <p:cNvPr id="11" name="AutoShape 2"/>
          <p:cNvSpPr/>
          <p:nvPr/>
        </p:nvSpPr>
        <p:spPr>
          <a:xfrm>
            <a:off x="17712550" y="4187551"/>
            <a:ext cx="41785" cy="760681"/>
          </a:xfrm>
          <a:prstGeom prst="rect">
            <a:avLst/>
          </a:prstGeom>
          <a:solidFill>
            <a:srgbClr val="251E20"/>
          </a:solidFill>
        </p:spPr>
      </p:sp>
      <p:sp>
        <p:nvSpPr>
          <p:cNvPr id="12" name="AutoShape 13"/>
          <p:cNvSpPr/>
          <p:nvPr/>
        </p:nvSpPr>
        <p:spPr>
          <a:xfrm>
            <a:off x="17533417" y="8191500"/>
            <a:ext cx="228600" cy="4191000"/>
          </a:xfrm>
          <a:prstGeom prst="rect">
            <a:avLst/>
          </a:prstGeom>
          <a:solidFill>
            <a:srgbClr val="251E20"/>
          </a:solidFill>
        </p:spPr>
      </p:sp>
      <p:sp>
        <p:nvSpPr>
          <p:cNvPr id="13"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06</a:t>
            </a:r>
          </a:p>
        </p:txBody>
      </p:sp>
    </p:spTree>
    <p:extLst>
      <p:ext uri="{BB962C8B-B14F-4D97-AF65-F5344CB8AC3E}">
        <p14:creationId xmlns:p14="http://schemas.microsoft.com/office/powerpoint/2010/main" val="2797682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par>
                                <p:cTn id="14" presetID="22" presetClass="entr" presetSubtype="4"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1000"/>
                                        <p:tgtEl>
                                          <p:spTgt spid="10"/>
                                        </p:tgtEl>
                                      </p:cBhvr>
                                    </p:animEffect>
                                  </p:childTnLst>
                                </p:cTn>
                              </p:par>
                              <p:par>
                                <p:cTn id="17" presetID="22" presetClass="entr" presetSubtype="4"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10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100"/>
                                        <p:tgtEl>
                                          <p:spTgt spid="9"/>
                                        </p:tgtEl>
                                      </p:cBhvr>
                                    </p:animEffect>
                                  </p:childTnLst>
                                </p:cTn>
                              </p:par>
                            </p:childTnLst>
                          </p:cTn>
                        </p:par>
                        <p:par>
                          <p:cTn id="23" fill="hold">
                            <p:stCondLst>
                              <p:cond delay="1100"/>
                            </p:stCondLst>
                            <p:childTnLst>
                              <p:par>
                                <p:cTn id="24" presetID="21" presetClass="entr" presetSubtype="1"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heel(1)">
                                      <p:cBhvr>
                                        <p:cTn id="26" dur="1000"/>
                                        <p:tgtEl>
                                          <p:spTgt spid="13"/>
                                        </p:tgtEl>
                                      </p:cBhvr>
                                    </p:animEffect>
                                  </p:childTnLst>
                                </p:cTn>
                              </p:par>
                            </p:childTnLst>
                          </p:cTn>
                        </p:par>
                        <p:par>
                          <p:cTn id="27" fill="hold">
                            <p:stCondLst>
                              <p:cond delay="2100"/>
                            </p:stCondLst>
                            <p:childTnLst>
                              <p:par>
                                <p:cTn id="28" presetID="42" presetClass="entr" presetSubtype="0"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par>
                          <p:cTn id="33" fill="hold">
                            <p:stCondLst>
                              <p:cond delay="3100"/>
                            </p:stCondLst>
                            <p:childTnLst>
                              <p:par>
                                <p:cTn id="34" presetID="10" presetClass="entr" presetSubtype="0"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par>
                          <p:cTn id="37" fill="hold">
                            <p:stCondLst>
                              <p:cond delay="3600"/>
                            </p:stCondLst>
                            <p:childTnLst>
                              <p:par>
                                <p:cTn id="38" presetID="16" presetClass="entr" presetSubtype="42"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barn(outHorizontal)">
                                      <p:cBhvr>
                                        <p:cTn id="40" dur="1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p:nvPr/>
        </p:nvSpPr>
        <p:spPr>
          <a:xfrm>
            <a:off x="1028700" y="-1069731"/>
            <a:ext cx="228600" cy="4191000"/>
          </a:xfrm>
          <a:prstGeom prst="rect">
            <a:avLst/>
          </a:prstGeom>
          <a:solidFill>
            <a:srgbClr val="251E20"/>
          </a:solidFill>
        </p:spPr>
      </p:sp>
      <p:sp>
        <p:nvSpPr>
          <p:cNvPr id="3" name="TextBox 2"/>
          <p:cNvSpPr txBox="1"/>
          <p:nvPr/>
        </p:nvSpPr>
        <p:spPr>
          <a:xfrm>
            <a:off x="1676400" y="1727830"/>
            <a:ext cx="12610681" cy="1013098"/>
          </a:xfrm>
          <a:prstGeom prst="rect">
            <a:avLst/>
          </a:prstGeom>
        </p:spPr>
        <p:txBody>
          <a:bodyPr wrap="square" lIns="0" tIns="0" rIns="0" bIns="0" rtlCol="0" anchor="t">
            <a:spAutoFit/>
          </a:bodyPr>
          <a:lstStyle/>
          <a:p>
            <a:pPr>
              <a:lnSpc>
                <a:spcPts val="7920"/>
              </a:lnSpc>
            </a:pPr>
            <a:r>
              <a:rPr lang="en-US" sz="7200" spc="144" dirty="0">
                <a:solidFill>
                  <a:srgbClr val="251E20"/>
                </a:solidFill>
                <a:latin typeface="Roboto Bold"/>
              </a:rPr>
              <a:t>PARLAMENTO EUROPEO</a:t>
            </a:r>
          </a:p>
        </p:txBody>
      </p:sp>
      <p:sp>
        <p:nvSpPr>
          <p:cNvPr id="4" name="Rettangolo 3"/>
          <p:cNvSpPr/>
          <p:nvPr/>
        </p:nvSpPr>
        <p:spPr>
          <a:xfrm>
            <a:off x="967740" y="4179931"/>
            <a:ext cx="12504420" cy="4680127"/>
          </a:xfrm>
          <a:prstGeom prst="rect">
            <a:avLst/>
          </a:prstGeom>
        </p:spPr>
        <p:txBody>
          <a:bodyPr wrap="square">
            <a:spAutoFit/>
          </a:bodyPr>
          <a:lstStyle/>
          <a:p>
            <a:pPr algn="just">
              <a:lnSpc>
                <a:spcPts val="4479"/>
              </a:lnSpc>
              <a:spcBef>
                <a:spcPct val="0"/>
              </a:spcBef>
            </a:pPr>
            <a:r>
              <a:rPr lang="it-IT" sz="3600" dirty="0">
                <a:solidFill>
                  <a:srgbClr val="251E20"/>
                </a:solidFill>
                <a:latin typeface="Roboto"/>
              </a:rPr>
              <a:t>Il Parlamento, come le altre istituzioni europee, era molto diverso dalla sua forma attuale quando si riunì per la prima volta  il 10 settembre 1952. Una delle più antiche istituzioni comuni, ha iniziato come Assemblea comune della Comunità europea del carbone e dell'acciaio (CECA). Era un'assemblea consultiva di 78 parlamentari nominati all'interno dei parlamenti nazionali dei sei Stati membri; non possedeva poteri legislativi</a:t>
            </a:r>
          </a:p>
        </p:txBody>
      </p:sp>
      <p:sp>
        <p:nvSpPr>
          <p:cNvPr id="5" name="AutoShape 4"/>
          <p:cNvSpPr/>
          <p:nvPr/>
        </p:nvSpPr>
        <p:spPr>
          <a:xfrm>
            <a:off x="17708616" y="2740928"/>
            <a:ext cx="45719" cy="760681"/>
          </a:xfrm>
          <a:prstGeom prst="rect">
            <a:avLst/>
          </a:prstGeom>
          <a:solidFill>
            <a:srgbClr val="251E20"/>
          </a:solidFill>
        </p:spPr>
      </p:sp>
      <p:sp>
        <p:nvSpPr>
          <p:cNvPr id="6" name="AutoShape 2"/>
          <p:cNvSpPr/>
          <p:nvPr/>
        </p:nvSpPr>
        <p:spPr>
          <a:xfrm>
            <a:off x="17712550" y="4187551"/>
            <a:ext cx="41785" cy="760681"/>
          </a:xfrm>
          <a:prstGeom prst="rect">
            <a:avLst/>
          </a:prstGeom>
          <a:solidFill>
            <a:srgbClr val="251E20"/>
          </a:solidFill>
        </p:spPr>
      </p:sp>
      <p:sp>
        <p:nvSpPr>
          <p:cNvPr id="7" name="AutoShape 6"/>
          <p:cNvSpPr/>
          <p:nvPr/>
        </p:nvSpPr>
        <p:spPr>
          <a:xfrm>
            <a:off x="17337160" y="8203892"/>
            <a:ext cx="1409700" cy="1278235"/>
          </a:xfrm>
          <a:prstGeom prst="rect">
            <a:avLst/>
          </a:prstGeom>
          <a:solidFill>
            <a:srgbClr val="251E20"/>
          </a:solidFill>
        </p:spPr>
      </p:sp>
      <p:sp>
        <p:nvSpPr>
          <p:cNvPr id="8" name="TextBox 9"/>
          <p:cNvSpPr txBox="1"/>
          <p:nvPr/>
        </p:nvSpPr>
        <p:spPr>
          <a:xfrm>
            <a:off x="13472160" y="9280148"/>
            <a:ext cx="3228690"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
        <p:nvSpPr>
          <p:cNvPr id="10"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07</a:t>
            </a:r>
          </a:p>
        </p:txBody>
      </p:sp>
    </p:spTree>
    <p:extLst>
      <p:ext uri="{BB962C8B-B14F-4D97-AF65-F5344CB8AC3E}">
        <p14:creationId xmlns:p14="http://schemas.microsoft.com/office/powerpoint/2010/main" val="3487114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100" fill="hold"/>
                                        <p:tgtEl>
                                          <p:spTgt spid="7"/>
                                        </p:tgtEl>
                                        <p:attrNameLst>
                                          <p:attrName>ppt_x</p:attrName>
                                        </p:attrNameLst>
                                      </p:cBhvr>
                                      <p:tavLst>
                                        <p:tav tm="0">
                                          <p:val>
                                            <p:strVal val="1+#ppt_w/2"/>
                                          </p:val>
                                        </p:tav>
                                        <p:tav tm="100000">
                                          <p:val>
                                            <p:strVal val="#ppt_x"/>
                                          </p:val>
                                        </p:tav>
                                      </p:tavLst>
                                    </p:anim>
                                    <p:anim calcmode="lin" valueType="num">
                                      <p:cBhvr additive="base">
                                        <p:cTn id="13" dur="1100" fill="hold"/>
                                        <p:tgtEl>
                                          <p:spTgt spid="7"/>
                                        </p:tgtEl>
                                        <p:attrNameLst>
                                          <p:attrName>ppt_y</p:attrName>
                                        </p:attrNameLst>
                                      </p:cBhvr>
                                      <p:tavLst>
                                        <p:tav tm="0">
                                          <p:val>
                                            <p:strVal val="#ppt_y"/>
                                          </p:val>
                                        </p:tav>
                                        <p:tav tm="100000">
                                          <p:val>
                                            <p:strVal val="#ppt_y"/>
                                          </p:val>
                                        </p:tav>
                                      </p:tavLst>
                                    </p:anim>
                                  </p:childTnLst>
                                </p:cTn>
                              </p:par>
                              <p:par>
                                <p:cTn id="14" presetID="22"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100"/>
                                        <p:tgtEl>
                                          <p:spTgt spid="5"/>
                                        </p:tgtEl>
                                      </p:cBhvr>
                                    </p:animEffect>
                                  </p:childTnLst>
                                </p:cTn>
                              </p:par>
                              <p:par>
                                <p:cTn id="17" presetID="2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1100"/>
                                        <p:tgtEl>
                                          <p:spTgt spid="6"/>
                                        </p:tgtEl>
                                      </p:cBhvr>
                                    </p:animEffect>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1700" fill="hold"/>
                                        <p:tgtEl>
                                          <p:spTgt spid="3"/>
                                        </p:tgtEl>
                                        <p:attrNameLst>
                                          <p:attrName>ppt_x</p:attrName>
                                        </p:attrNameLst>
                                      </p:cBhvr>
                                      <p:tavLst>
                                        <p:tav tm="0">
                                          <p:val>
                                            <p:strVal val="0-#ppt_w/2"/>
                                          </p:val>
                                        </p:tav>
                                        <p:tav tm="100000">
                                          <p:val>
                                            <p:strVal val="#ppt_x"/>
                                          </p:val>
                                        </p:tav>
                                      </p:tavLst>
                                    </p:anim>
                                    <p:anim calcmode="lin" valueType="num">
                                      <p:cBhvr additive="base">
                                        <p:cTn id="28" dur="1700" fill="hold"/>
                                        <p:tgtEl>
                                          <p:spTgt spid="3"/>
                                        </p:tgtEl>
                                        <p:attrNameLst>
                                          <p:attrName>ppt_y</p:attrName>
                                        </p:attrNameLst>
                                      </p:cBhvr>
                                      <p:tavLst>
                                        <p:tav tm="0">
                                          <p:val>
                                            <p:strVal val="#ppt_y"/>
                                          </p:val>
                                        </p:tav>
                                        <p:tav tm="100000">
                                          <p:val>
                                            <p:strVal val="#ppt_y"/>
                                          </p:val>
                                        </p:tav>
                                      </p:tavLst>
                                    </p:anim>
                                  </p:childTnLst>
                                </p:cTn>
                              </p:par>
                            </p:childTnLst>
                          </p:cTn>
                        </p:par>
                        <p:par>
                          <p:cTn id="29" fill="hold">
                            <p:stCondLst>
                              <p:cond delay="1700"/>
                            </p:stCondLst>
                            <p:childTnLst>
                              <p:par>
                                <p:cTn id="30" presetID="21" presetClass="entr" presetSubtype="1"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heel(1)">
                                      <p:cBhvr>
                                        <p:cTn id="32" dur="7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arn(outVertical)">
                                      <p:cBhvr>
                                        <p:cTn id="37" dur="1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p:nvPr/>
        </p:nvSpPr>
        <p:spPr>
          <a:xfrm>
            <a:off x="1028700" y="-1069731"/>
            <a:ext cx="228600" cy="4191000"/>
          </a:xfrm>
          <a:prstGeom prst="rect">
            <a:avLst/>
          </a:prstGeom>
          <a:solidFill>
            <a:srgbClr val="251E20"/>
          </a:solidFill>
        </p:spPr>
      </p:sp>
      <p:sp>
        <p:nvSpPr>
          <p:cNvPr id="3" name="TextBox 2"/>
          <p:cNvSpPr txBox="1"/>
          <p:nvPr/>
        </p:nvSpPr>
        <p:spPr>
          <a:xfrm>
            <a:off x="1867318" y="901132"/>
            <a:ext cx="12610681" cy="1013098"/>
          </a:xfrm>
          <a:prstGeom prst="rect">
            <a:avLst/>
          </a:prstGeom>
        </p:spPr>
        <p:txBody>
          <a:bodyPr wrap="square" lIns="0" tIns="0" rIns="0" bIns="0" rtlCol="0" anchor="t">
            <a:spAutoFit/>
          </a:bodyPr>
          <a:lstStyle/>
          <a:p>
            <a:pPr>
              <a:lnSpc>
                <a:spcPts val="7920"/>
              </a:lnSpc>
            </a:pPr>
            <a:r>
              <a:rPr lang="en-US" sz="7200" spc="144" dirty="0">
                <a:solidFill>
                  <a:srgbClr val="251E20"/>
                </a:solidFill>
                <a:latin typeface="Roboto Bold"/>
              </a:rPr>
              <a:t>CARATTERISTICHE</a:t>
            </a:r>
          </a:p>
        </p:txBody>
      </p:sp>
      <p:sp>
        <p:nvSpPr>
          <p:cNvPr id="5" name="Rettangolo 4"/>
          <p:cNvSpPr/>
          <p:nvPr/>
        </p:nvSpPr>
        <p:spPr>
          <a:xfrm>
            <a:off x="1852078" y="2503083"/>
            <a:ext cx="10515600" cy="584775"/>
          </a:xfrm>
          <a:prstGeom prst="rect">
            <a:avLst/>
          </a:prstGeom>
        </p:spPr>
        <p:txBody>
          <a:bodyPr wrap="square">
            <a:spAutoFit/>
          </a:bodyPr>
          <a:lstStyle/>
          <a:p>
            <a:r>
              <a:rPr lang="it-IT" sz="3200" b="1" cap="all" dirty="0">
                <a:solidFill>
                  <a:srgbClr val="251E20"/>
                </a:solidFill>
                <a:latin typeface="Arial" panose="020B0604020202020204" pitchFamily="34" charset="0"/>
                <a:cs typeface="Arial" panose="020B0604020202020204" pitchFamily="34" charset="0"/>
              </a:rPr>
              <a:t>I tratti distintivi del Parlamento europeo</a:t>
            </a:r>
            <a:endParaRPr lang="it-IT" sz="3200" cap="all" dirty="0">
              <a:latin typeface="Arial" panose="020B0604020202020204" pitchFamily="34" charset="0"/>
              <a:cs typeface="Arial" panose="020B0604020202020204" pitchFamily="34" charset="0"/>
            </a:endParaRPr>
          </a:p>
        </p:txBody>
      </p:sp>
      <p:sp>
        <p:nvSpPr>
          <p:cNvPr id="6" name="Rettangolo 5"/>
          <p:cNvSpPr/>
          <p:nvPr/>
        </p:nvSpPr>
        <p:spPr>
          <a:xfrm>
            <a:off x="1852078" y="4967276"/>
            <a:ext cx="5219700" cy="3539430"/>
          </a:xfrm>
          <a:prstGeom prst="rect">
            <a:avLst/>
          </a:prstGeom>
        </p:spPr>
        <p:txBody>
          <a:bodyPr wrap="square">
            <a:spAutoFit/>
          </a:bodyPr>
          <a:lstStyle/>
          <a:p>
            <a:pPr marL="457200" indent="-457200">
              <a:buFont typeface="Arial" panose="020B0604020202020204" pitchFamily="34" charset="0"/>
              <a:buChar char="•"/>
            </a:pPr>
            <a:r>
              <a:rPr lang="it-IT" sz="2800" cap="all" dirty="0">
                <a:solidFill>
                  <a:srgbClr val="251E20"/>
                </a:solidFill>
              </a:rPr>
              <a:t>eletto a suffragio universale diretto dal 1979</a:t>
            </a:r>
          </a:p>
          <a:p>
            <a:pPr marL="457200" indent="-457200">
              <a:buFont typeface="Arial" panose="020B0604020202020204" pitchFamily="34" charset="0"/>
              <a:buChar char="•"/>
            </a:pPr>
            <a:endParaRPr lang="it-IT" sz="2800" cap="all" dirty="0">
              <a:solidFill>
                <a:srgbClr val="251E20"/>
              </a:solidFill>
            </a:endParaRPr>
          </a:p>
          <a:p>
            <a:pPr marL="457200" indent="-457200">
              <a:buFont typeface="Arial" panose="020B0604020202020204" pitchFamily="34" charset="0"/>
              <a:buChar char="•"/>
            </a:pPr>
            <a:r>
              <a:rPr lang="it-IT" sz="2800" cap="all" dirty="0">
                <a:solidFill>
                  <a:srgbClr val="251E20"/>
                </a:solidFill>
              </a:rPr>
              <a:t>ha sede a Strasburgo, anche se le commissioni che preparano i lavori si radunano a Bruxelles</a:t>
            </a:r>
          </a:p>
        </p:txBody>
      </p:sp>
      <p:sp>
        <p:nvSpPr>
          <p:cNvPr id="7" name="Rettangolo 6"/>
          <p:cNvSpPr/>
          <p:nvPr/>
        </p:nvSpPr>
        <p:spPr>
          <a:xfrm>
            <a:off x="6629400" y="4948232"/>
            <a:ext cx="4267200" cy="3108543"/>
          </a:xfrm>
          <a:prstGeom prst="rect">
            <a:avLst/>
          </a:prstGeom>
        </p:spPr>
        <p:txBody>
          <a:bodyPr wrap="square">
            <a:spAutoFit/>
          </a:bodyPr>
          <a:lstStyle/>
          <a:p>
            <a:pPr marL="457200" indent="-457200">
              <a:buFont typeface="Arial" panose="020B0604020202020204" pitchFamily="34" charset="0"/>
              <a:buChar char="•"/>
            </a:pPr>
            <a:r>
              <a:rPr lang="it-IT" sz="2800" cap="all" dirty="0">
                <a:solidFill>
                  <a:srgbClr val="251E20"/>
                </a:solidFill>
              </a:rPr>
              <a:t> I Parlamentari sono 754 e sono ripartiti secondo il numero della popolazione </a:t>
            </a:r>
          </a:p>
          <a:p>
            <a:pPr marL="457200" indent="-457200">
              <a:buFont typeface="Arial" panose="020B0604020202020204" pitchFamily="34" charset="0"/>
              <a:buChar char="•"/>
            </a:pPr>
            <a:endParaRPr lang="it-IT" sz="2800" cap="all" dirty="0">
              <a:solidFill>
                <a:srgbClr val="251E20"/>
              </a:solidFill>
            </a:endParaRPr>
          </a:p>
          <a:p>
            <a:pPr marL="457200" indent="-457200">
              <a:buFont typeface="Arial" panose="020B0604020202020204" pitchFamily="34" charset="0"/>
              <a:buChar char="•"/>
            </a:pPr>
            <a:r>
              <a:rPr lang="it-IT" sz="2800" cap="all" dirty="0">
                <a:solidFill>
                  <a:srgbClr val="251E20"/>
                </a:solidFill>
              </a:rPr>
              <a:t>all’Italia spettano 72 europarlamentari</a:t>
            </a:r>
          </a:p>
        </p:txBody>
      </p:sp>
      <p:sp>
        <p:nvSpPr>
          <p:cNvPr id="8" name="Rettangolo 7"/>
          <p:cNvSpPr/>
          <p:nvPr/>
        </p:nvSpPr>
        <p:spPr>
          <a:xfrm>
            <a:off x="11411228" y="4943469"/>
            <a:ext cx="4953000" cy="3539430"/>
          </a:xfrm>
          <a:prstGeom prst="rect">
            <a:avLst/>
          </a:prstGeom>
        </p:spPr>
        <p:txBody>
          <a:bodyPr wrap="square">
            <a:spAutoFit/>
          </a:bodyPr>
          <a:lstStyle/>
          <a:p>
            <a:pPr marL="457200" indent="-457200">
              <a:buFont typeface="Arial" panose="020B0604020202020204" pitchFamily="34" charset="0"/>
              <a:buChar char="•"/>
            </a:pPr>
            <a:r>
              <a:rPr lang="it-IT" sz="2800" cap="all" dirty="0">
                <a:solidFill>
                  <a:srgbClr val="251E20"/>
                </a:solidFill>
              </a:rPr>
              <a:t>funzioni legislativa con il Consiglio</a:t>
            </a:r>
          </a:p>
          <a:p>
            <a:pPr marL="457200" indent="-457200">
              <a:buFont typeface="Arial" panose="020B0604020202020204" pitchFamily="34" charset="0"/>
              <a:buChar char="•"/>
            </a:pPr>
            <a:endParaRPr lang="it-IT" sz="2800" cap="all" dirty="0">
              <a:solidFill>
                <a:srgbClr val="251E20"/>
              </a:solidFill>
            </a:endParaRPr>
          </a:p>
          <a:p>
            <a:pPr marL="457200" indent="-457200">
              <a:buFont typeface="Arial" panose="020B0604020202020204" pitchFamily="34" charset="0"/>
              <a:buChar char="•"/>
            </a:pPr>
            <a:r>
              <a:rPr lang="it-IT" sz="2800" cap="all" dirty="0">
                <a:solidFill>
                  <a:srgbClr val="251E20"/>
                </a:solidFill>
              </a:rPr>
              <a:t>approva il bilancio che può respingere con una maggioranza di 2/3</a:t>
            </a:r>
          </a:p>
          <a:p>
            <a:pPr marL="457200" indent="-457200">
              <a:buFont typeface="Arial" panose="020B0604020202020204" pitchFamily="34" charset="0"/>
              <a:buChar char="•"/>
            </a:pPr>
            <a:endParaRPr lang="it-IT" sz="2800" cap="all" dirty="0">
              <a:solidFill>
                <a:srgbClr val="251E20"/>
              </a:solidFill>
            </a:endParaRPr>
          </a:p>
          <a:p>
            <a:pPr marL="457200" indent="-457200">
              <a:buFont typeface="Arial" panose="020B0604020202020204" pitchFamily="34" charset="0"/>
              <a:buChar char="•"/>
            </a:pPr>
            <a:r>
              <a:rPr lang="it-IT" sz="2800" cap="all" dirty="0">
                <a:solidFill>
                  <a:srgbClr val="251E20"/>
                </a:solidFill>
              </a:rPr>
              <a:t>può esprimere censura. </a:t>
            </a:r>
          </a:p>
        </p:txBody>
      </p:sp>
      <p:sp>
        <p:nvSpPr>
          <p:cNvPr id="9" name="AutoShape 4"/>
          <p:cNvSpPr/>
          <p:nvPr/>
        </p:nvSpPr>
        <p:spPr>
          <a:xfrm>
            <a:off x="17708616" y="2740928"/>
            <a:ext cx="45719" cy="760681"/>
          </a:xfrm>
          <a:prstGeom prst="rect">
            <a:avLst/>
          </a:prstGeom>
          <a:solidFill>
            <a:srgbClr val="251E20"/>
          </a:solidFill>
        </p:spPr>
      </p:sp>
      <p:sp>
        <p:nvSpPr>
          <p:cNvPr id="10" name="AutoShape 2"/>
          <p:cNvSpPr/>
          <p:nvPr/>
        </p:nvSpPr>
        <p:spPr>
          <a:xfrm>
            <a:off x="17712550" y="4187551"/>
            <a:ext cx="41785" cy="760681"/>
          </a:xfrm>
          <a:prstGeom prst="rect">
            <a:avLst/>
          </a:prstGeom>
          <a:solidFill>
            <a:srgbClr val="251E20"/>
          </a:solidFill>
        </p:spPr>
      </p:sp>
      <p:sp>
        <p:nvSpPr>
          <p:cNvPr id="11" name="TextBox 9"/>
          <p:cNvSpPr txBox="1"/>
          <p:nvPr/>
        </p:nvSpPr>
        <p:spPr>
          <a:xfrm rot="5400000">
            <a:off x="16139989" y="7775291"/>
            <a:ext cx="3228690"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
        <p:nvSpPr>
          <p:cNvPr id="12"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08</a:t>
            </a:r>
          </a:p>
        </p:txBody>
      </p:sp>
    </p:spTree>
    <p:extLst>
      <p:ext uri="{BB962C8B-B14F-4D97-AF65-F5344CB8AC3E}">
        <p14:creationId xmlns:p14="http://schemas.microsoft.com/office/powerpoint/2010/main" val="2142665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100"/>
                                        <p:tgtEl>
                                          <p:spTgt spid="2"/>
                                        </p:tgtEl>
                                      </p:cBhvr>
                                    </p:animEffect>
                                    <p:anim calcmode="lin" valueType="num">
                                      <p:cBhvr>
                                        <p:cTn id="8" dur="1100" fill="hold"/>
                                        <p:tgtEl>
                                          <p:spTgt spid="2"/>
                                        </p:tgtEl>
                                        <p:attrNameLst>
                                          <p:attrName>ppt_x</p:attrName>
                                        </p:attrNameLst>
                                      </p:cBhvr>
                                      <p:tavLst>
                                        <p:tav tm="0">
                                          <p:val>
                                            <p:strVal val="#ppt_x"/>
                                          </p:val>
                                        </p:tav>
                                        <p:tav tm="100000">
                                          <p:val>
                                            <p:strVal val="#ppt_x"/>
                                          </p:val>
                                        </p:tav>
                                      </p:tavLst>
                                    </p:anim>
                                    <p:anim calcmode="lin" valueType="num">
                                      <p:cBhvr>
                                        <p:cTn id="9" dur="1100" fill="hold"/>
                                        <p:tgtEl>
                                          <p:spTgt spid="2"/>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1000"/>
                                        <p:tgtEl>
                                          <p:spTgt spid="11"/>
                                        </p:tgtEl>
                                      </p:cBhvr>
                                    </p:animEffect>
                                  </p:childTnLst>
                                </p:cTn>
                              </p:par>
                              <p:par>
                                <p:cTn id="13" presetID="2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1100"/>
                                        <p:tgtEl>
                                          <p:spTgt spid="10"/>
                                        </p:tgtEl>
                                      </p:cBhvr>
                                    </p:animEffect>
                                  </p:childTnLst>
                                </p:cTn>
                              </p:par>
                              <p:par>
                                <p:cTn id="16" presetID="2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1100"/>
                                        <p:tgtEl>
                                          <p:spTgt spid="9"/>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heel(1)">
                                      <p:cBhvr>
                                        <p:cTn id="21" dur="700"/>
                                        <p:tgtEl>
                                          <p:spTgt spid="12"/>
                                        </p:tgtEl>
                                      </p:cBhvr>
                                    </p:animEffect>
                                  </p:childTnLst>
                                </p:cTn>
                              </p:par>
                              <p:par>
                                <p:cTn id="22" presetID="2" presetClass="entr" presetSubtype="8"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1500" fill="hold"/>
                                        <p:tgtEl>
                                          <p:spTgt spid="3"/>
                                        </p:tgtEl>
                                        <p:attrNameLst>
                                          <p:attrName>ppt_x</p:attrName>
                                        </p:attrNameLst>
                                      </p:cBhvr>
                                      <p:tavLst>
                                        <p:tav tm="0">
                                          <p:val>
                                            <p:strVal val="0-#ppt_w/2"/>
                                          </p:val>
                                        </p:tav>
                                        <p:tav tm="100000">
                                          <p:val>
                                            <p:strVal val="#ppt_x"/>
                                          </p:val>
                                        </p:tav>
                                      </p:tavLst>
                                    </p:anim>
                                    <p:anim calcmode="lin" valueType="num">
                                      <p:cBhvr additive="base">
                                        <p:cTn id="25" dur="1500" fill="hold"/>
                                        <p:tgtEl>
                                          <p:spTgt spid="3"/>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1400" fill="hold"/>
                                        <p:tgtEl>
                                          <p:spTgt spid="5"/>
                                        </p:tgtEl>
                                        <p:attrNameLst>
                                          <p:attrName>ppt_x</p:attrName>
                                        </p:attrNameLst>
                                      </p:cBhvr>
                                      <p:tavLst>
                                        <p:tav tm="0">
                                          <p:val>
                                            <p:strVal val="0-#ppt_w/2"/>
                                          </p:val>
                                        </p:tav>
                                        <p:tav tm="100000">
                                          <p:val>
                                            <p:strVal val="#ppt_x"/>
                                          </p:val>
                                        </p:tav>
                                      </p:tavLst>
                                    </p:anim>
                                    <p:anim calcmode="lin" valueType="num">
                                      <p:cBhvr additive="base">
                                        <p:cTn id="29" dur="1400" fill="hold"/>
                                        <p:tgtEl>
                                          <p:spTgt spid="5"/>
                                        </p:tgtEl>
                                        <p:attrNameLst>
                                          <p:attrName>ppt_y</p:attrName>
                                        </p:attrNameLst>
                                      </p:cBhvr>
                                      <p:tavLst>
                                        <p:tav tm="0">
                                          <p:val>
                                            <p:strVal val="#ppt_y"/>
                                          </p:val>
                                        </p:tav>
                                        <p:tav tm="100000">
                                          <p:val>
                                            <p:strVal val="#ppt_y"/>
                                          </p:val>
                                        </p:tav>
                                      </p:tavLst>
                                    </p:anim>
                                  </p:childTnLst>
                                </p:cTn>
                              </p:par>
                            </p:childTnLst>
                          </p:cTn>
                        </p:par>
                        <p:par>
                          <p:cTn id="30" fill="hold">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Effect transition="in" filter="fade">
                                      <p:cBhvr>
                                        <p:cTn id="33" dur="500"/>
                                        <p:tgtEl>
                                          <p:spTgt spid="6">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fade">
                                      <p:cBhvr>
                                        <p:cTn id="38" dur="500"/>
                                        <p:tgtEl>
                                          <p:spTgt spid="6">
                                            <p:txEl>
                                              <p:pRg st="2" end="2"/>
                                            </p:txEl>
                                          </p:spTgt>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fade">
                                      <p:cBhvr>
                                        <p:cTn id="42" dur="500"/>
                                        <p:tgtEl>
                                          <p:spTgt spid="7">
                                            <p:txEl>
                                              <p:pRg st="0" end="0"/>
                                            </p:txEl>
                                          </p:spTgt>
                                        </p:tgtEl>
                                      </p:cBhvr>
                                    </p:animEffect>
                                  </p:childTnLst>
                                </p:cTn>
                              </p:par>
                            </p:childTnLst>
                          </p:cTn>
                        </p:par>
                        <p:par>
                          <p:cTn id="43" fill="hold">
                            <p:stCondLst>
                              <p:cond delay="1000"/>
                            </p:stCondLst>
                            <p:childTnLst>
                              <p:par>
                                <p:cTn id="44" presetID="10" presetClass="entr" presetSubtype="0" fill="hold" grpId="0" nodeType="afterEffect">
                                  <p:stCondLst>
                                    <p:cond delay="0"/>
                                  </p:stCondLst>
                                  <p:childTnLst>
                                    <p:set>
                                      <p:cBhvr>
                                        <p:cTn id="45" dur="1" fill="hold">
                                          <p:stCondLst>
                                            <p:cond delay="0"/>
                                          </p:stCondLst>
                                        </p:cTn>
                                        <p:tgtEl>
                                          <p:spTgt spid="7">
                                            <p:txEl>
                                              <p:pRg st="2" end="2"/>
                                            </p:txEl>
                                          </p:spTgt>
                                        </p:tgtEl>
                                        <p:attrNameLst>
                                          <p:attrName>style.visibility</p:attrName>
                                        </p:attrNameLst>
                                      </p:cBhvr>
                                      <p:to>
                                        <p:strVal val="visible"/>
                                      </p:to>
                                    </p:set>
                                    <p:animEffect transition="in" filter="fade">
                                      <p:cBhvr>
                                        <p:cTn id="46" dur="500"/>
                                        <p:tgtEl>
                                          <p:spTgt spid="7">
                                            <p:txEl>
                                              <p:pRg st="2" end="2"/>
                                            </p:txEl>
                                          </p:spTgt>
                                        </p:tgtEl>
                                      </p:cBhvr>
                                    </p:animEffect>
                                  </p:childTnLst>
                                </p:cTn>
                              </p:par>
                            </p:childTnLst>
                          </p:cTn>
                        </p:par>
                        <p:par>
                          <p:cTn id="47" fill="hold">
                            <p:stCondLst>
                              <p:cond delay="1500"/>
                            </p:stCondLst>
                            <p:childTnLst>
                              <p:par>
                                <p:cTn id="48" presetID="10" presetClass="entr" presetSubtype="0" fill="hold" grpId="0" nodeType="afterEffect">
                                  <p:stCondLst>
                                    <p:cond delay="0"/>
                                  </p:stCondLst>
                                  <p:childTnLst>
                                    <p:set>
                                      <p:cBhvr>
                                        <p:cTn id="49" dur="1" fill="hold">
                                          <p:stCondLst>
                                            <p:cond delay="0"/>
                                          </p:stCondLst>
                                        </p:cTn>
                                        <p:tgtEl>
                                          <p:spTgt spid="8">
                                            <p:txEl>
                                              <p:pRg st="0" end="0"/>
                                            </p:txEl>
                                          </p:spTgt>
                                        </p:tgtEl>
                                        <p:attrNameLst>
                                          <p:attrName>style.visibility</p:attrName>
                                        </p:attrNameLst>
                                      </p:cBhvr>
                                      <p:to>
                                        <p:strVal val="visible"/>
                                      </p:to>
                                    </p:set>
                                    <p:animEffect transition="in" filter="fade">
                                      <p:cBhvr>
                                        <p:cTn id="50" dur="500"/>
                                        <p:tgtEl>
                                          <p:spTgt spid="8">
                                            <p:txEl>
                                              <p:pRg st="0" end="0"/>
                                            </p:txEl>
                                          </p:spTgt>
                                        </p:tgtEl>
                                      </p:cBhvr>
                                    </p:animEffect>
                                  </p:childTnLst>
                                </p:cTn>
                              </p:par>
                            </p:childTnLst>
                          </p:cTn>
                        </p:par>
                        <p:par>
                          <p:cTn id="51" fill="hold">
                            <p:stCondLst>
                              <p:cond delay="2000"/>
                            </p:stCondLst>
                            <p:childTnLst>
                              <p:par>
                                <p:cTn id="52" presetID="10" presetClass="entr" presetSubtype="0" fill="hold" grpId="0" nodeType="afterEffect">
                                  <p:stCondLst>
                                    <p:cond delay="0"/>
                                  </p:stCondLst>
                                  <p:childTnLst>
                                    <p:set>
                                      <p:cBhvr>
                                        <p:cTn id="53" dur="1" fill="hold">
                                          <p:stCondLst>
                                            <p:cond delay="0"/>
                                          </p:stCondLst>
                                        </p:cTn>
                                        <p:tgtEl>
                                          <p:spTgt spid="8">
                                            <p:txEl>
                                              <p:pRg st="2" end="2"/>
                                            </p:txEl>
                                          </p:spTgt>
                                        </p:tgtEl>
                                        <p:attrNameLst>
                                          <p:attrName>style.visibility</p:attrName>
                                        </p:attrNameLst>
                                      </p:cBhvr>
                                      <p:to>
                                        <p:strVal val="visible"/>
                                      </p:to>
                                    </p:set>
                                    <p:animEffect transition="in" filter="fade">
                                      <p:cBhvr>
                                        <p:cTn id="54" dur="500"/>
                                        <p:tgtEl>
                                          <p:spTgt spid="8">
                                            <p:txEl>
                                              <p:pRg st="2" end="2"/>
                                            </p:txEl>
                                          </p:spTgt>
                                        </p:tgtEl>
                                      </p:cBhvr>
                                    </p:animEffect>
                                  </p:childTnLst>
                                </p:cTn>
                              </p:par>
                            </p:childTnLst>
                          </p:cTn>
                        </p:par>
                        <p:par>
                          <p:cTn id="55" fill="hold">
                            <p:stCondLst>
                              <p:cond delay="2500"/>
                            </p:stCondLst>
                            <p:childTnLst>
                              <p:par>
                                <p:cTn id="56" presetID="10" presetClass="entr" presetSubtype="0" fill="hold" grpId="0" nodeType="afterEffect">
                                  <p:stCondLst>
                                    <p:cond delay="0"/>
                                  </p:stCondLst>
                                  <p:childTnLst>
                                    <p:set>
                                      <p:cBhvr>
                                        <p:cTn id="57" dur="1" fill="hold">
                                          <p:stCondLst>
                                            <p:cond delay="0"/>
                                          </p:stCondLst>
                                        </p:cTn>
                                        <p:tgtEl>
                                          <p:spTgt spid="8">
                                            <p:txEl>
                                              <p:pRg st="4" end="4"/>
                                            </p:txEl>
                                          </p:spTgt>
                                        </p:tgtEl>
                                        <p:attrNameLst>
                                          <p:attrName>style.visibility</p:attrName>
                                        </p:attrNameLst>
                                      </p:cBhvr>
                                      <p:to>
                                        <p:strVal val="visible"/>
                                      </p:to>
                                    </p:set>
                                    <p:animEffect transition="in" filter="fade">
                                      <p:cBhvr>
                                        <p:cTn id="58"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build="p" bldLvl="2"/>
      <p:bldP spid="7" grpId="0" build="p" bldLvl="3"/>
      <p:bldP spid="8" grpId="0" build="p" bldLvl="3"/>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p:cNvSpPr/>
          <p:nvPr/>
        </p:nvSpPr>
        <p:spPr>
          <a:xfrm>
            <a:off x="17708616" y="2740928"/>
            <a:ext cx="45719" cy="760681"/>
          </a:xfrm>
          <a:prstGeom prst="rect">
            <a:avLst/>
          </a:prstGeom>
          <a:solidFill>
            <a:srgbClr val="251E20"/>
          </a:solidFill>
        </p:spPr>
      </p:sp>
      <p:sp>
        <p:nvSpPr>
          <p:cNvPr id="3" name="AutoShape 13"/>
          <p:cNvSpPr/>
          <p:nvPr/>
        </p:nvSpPr>
        <p:spPr>
          <a:xfrm>
            <a:off x="1447800" y="8191500"/>
            <a:ext cx="228600" cy="4191000"/>
          </a:xfrm>
          <a:prstGeom prst="rect">
            <a:avLst/>
          </a:prstGeom>
          <a:solidFill>
            <a:srgbClr val="251E20"/>
          </a:solidFill>
        </p:spPr>
      </p:sp>
      <p:pic>
        <p:nvPicPr>
          <p:cNvPr id="4" name="Immagine 3"/>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14357"/>
          <a:stretch/>
        </p:blipFill>
        <p:spPr>
          <a:xfrm>
            <a:off x="7383037" y="0"/>
            <a:ext cx="9906000" cy="8191500"/>
          </a:xfrm>
          <a:prstGeom prst="rect">
            <a:avLst/>
          </a:prstGeom>
        </p:spPr>
      </p:pic>
      <p:sp>
        <p:nvSpPr>
          <p:cNvPr id="5" name="AutoShape 2"/>
          <p:cNvSpPr/>
          <p:nvPr/>
        </p:nvSpPr>
        <p:spPr>
          <a:xfrm>
            <a:off x="17712550" y="4187551"/>
            <a:ext cx="41785" cy="760681"/>
          </a:xfrm>
          <a:prstGeom prst="rect">
            <a:avLst/>
          </a:prstGeom>
          <a:solidFill>
            <a:srgbClr val="251E20"/>
          </a:solidFill>
        </p:spPr>
      </p:sp>
      <p:sp>
        <p:nvSpPr>
          <p:cNvPr id="6" name="AutoShape 6"/>
          <p:cNvSpPr/>
          <p:nvPr/>
        </p:nvSpPr>
        <p:spPr>
          <a:xfrm>
            <a:off x="17259300" y="6214437"/>
            <a:ext cx="1409700" cy="1278235"/>
          </a:xfrm>
          <a:prstGeom prst="rect">
            <a:avLst/>
          </a:prstGeom>
          <a:solidFill>
            <a:srgbClr val="251E20"/>
          </a:solidFill>
        </p:spPr>
      </p:sp>
      <p:sp>
        <p:nvSpPr>
          <p:cNvPr id="7" name="Rettangolo 6"/>
          <p:cNvSpPr/>
          <p:nvPr/>
        </p:nvSpPr>
        <p:spPr>
          <a:xfrm>
            <a:off x="1424940" y="952500"/>
            <a:ext cx="4334294" cy="1200329"/>
          </a:xfrm>
          <a:prstGeom prst="rect">
            <a:avLst/>
          </a:prstGeom>
        </p:spPr>
        <p:txBody>
          <a:bodyPr wrap="square">
            <a:spAutoFit/>
          </a:bodyPr>
          <a:lstStyle/>
          <a:p>
            <a:r>
              <a:rPr lang="it-IT" sz="3600" b="1" dirty="0">
                <a:solidFill>
                  <a:srgbClr val="251E20"/>
                </a:solidFill>
              </a:rPr>
              <a:t>Assemblea del Parlamento Europeo</a:t>
            </a:r>
            <a:endParaRPr lang="it-IT" sz="3600" b="1" dirty="0"/>
          </a:p>
        </p:txBody>
      </p:sp>
      <p:sp>
        <p:nvSpPr>
          <p:cNvPr id="8" name="TextBox 9"/>
          <p:cNvSpPr txBox="1"/>
          <p:nvPr/>
        </p:nvSpPr>
        <p:spPr>
          <a:xfrm>
            <a:off x="14060347" y="9457705"/>
            <a:ext cx="3228690" cy="403957"/>
          </a:xfrm>
          <a:prstGeom prst="rect">
            <a:avLst/>
          </a:prstGeom>
        </p:spPr>
        <p:txBody>
          <a:bodyPr lIns="0" tIns="0" rIns="0" bIns="0" rtlCol="0" anchor="t">
            <a:spAutoFit/>
          </a:bodyPr>
          <a:lstStyle/>
          <a:p>
            <a:pPr algn="r">
              <a:lnSpc>
                <a:spcPts val="3359"/>
              </a:lnSpc>
            </a:pPr>
            <a:r>
              <a:rPr lang="en-US" sz="2400" spc="144" dirty="0" err="1">
                <a:solidFill>
                  <a:srgbClr val="251E20"/>
                </a:solidFill>
                <a:latin typeface="Roboto"/>
              </a:rPr>
              <a:t>Novembre</a:t>
            </a:r>
            <a:r>
              <a:rPr lang="en-US" sz="2400" spc="144" dirty="0">
                <a:solidFill>
                  <a:srgbClr val="251E20"/>
                </a:solidFill>
                <a:latin typeface="Roboto"/>
              </a:rPr>
              <a:t> 2021</a:t>
            </a:r>
          </a:p>
        </p:txBody>
      </p:sp>
      <p:sp>
        <p:nvSpPr>
          <p:cNvPr id="9" name="TextBox 12"/>
          <p:cNvSpPr txBox="1"/>
          <p:nvPr/>
        </p:nvSpPr>
        <p:spPr>
          <a:xfrm>
            <a:off x="17390840" y="1047750"/>
            <a:ext cx="513755" cy="415290"/>
          </a:xfrm>
          <a:prstGeom prst="rect">
            <a:avLst/>
          </a:prstGeom>
        </p:spPr>
        <p:txBody>
          <a:bodyPr lIns="0" tIns="0" rIns="0" bIns="0" rtlCol="0" anchor="t">
            <a:spAutoFit/>
          </a:bodyPr>
          <a:lstStyle/>
          <a:p>
            <a:pPr algn="r">
              <a:lnSpc>
                <a:spcPts val="3359"/>
              </a:lnSpc>
              <a:spcBef>
                <a:spcPct val="0"/>
              </a:spcBef>
            </a:pPr>
            <a:r>
              <a:rPr lang="en-US" sz="2400" dirty="0">
                <a:solidFill>
                  <a:srgbClr val="251E20"/>
                </a:solidFill>
                <a:latin typeface="Roboto"/>
              </a:rPr>
              <a:t>09</a:t>
            </a:r>
          </a:p>
        </p:txBody>
      </p:sp>
    </p:spTree>
    <p:extLst>
      <p:ext uri="{BB962C8B-B14F-4D97-AF65-F5344CB8AC3E}">
        <p14:creationId xmlns:p14="http://schemas.microsoft.com/office/powerpoint/2010/main" val="618474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100" fill="hold"/>
                                        <p:tgtEl>
                                          <p:spTgt spid="6"/>
                                        </p:tgtEl>
                                        <p:attrNameLst>
                                          <p:attrName>ppt_x</p:attrName>
                                        </p:attrNameLst>
                                      </p:cBhvr>
                                      <p:tavLst>
                                        <p:tav tm="0">
                                          <p:val>
                                            <p:strVal val="1+#ppt_w/2"/>
                                          </p:val>
                                        </p:tav>
                                        <p:tav tm="100000">
                                          <p:val>
                                            <p:strVal val="#ppt_x"/>
                                          </p:val>
                                        </p:tav>
                                      </p:tavLst>
                                    </p:anim>
                                    <p:anim calcmode="lin" valueType="num">
                                      <p:cBhvr additive="base">
                                        <p:cTn id="13" dur="1100" fill="hold"/>
                                        <p:tgtEl>
                                          <p:spTgt spid="6"/>
                                        </p:tgtEl>
                                        <p:attrNameLst>
                                          <p:attrName>ppt_y</p:attrName>
                                        </p:attrNameLst>
                                      </p:cBhvr>
                                      <p:tavLst>
                                        <p:tav tm="0">
                                          <p:val>
                                            <p:strVal val="#ppt_y"/>
                                          </p:val>
                                        </p:tav>
                                        <p:tav tm="100000">
                                          <p:val>
                                            <p:strVal val="#ppt_y"/>
                                          </p:val>
                                        </p:tav>
                                      </p:tavLst>
                                    </p:anim>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100"/>
                                        <p:tgtEl>
                                          <p:spTgt spid="8"/>
                                        </p:tgtEl>
                                      </p:cBhvr>
                                    </p:animEffect>
                                  </p:childTnLst>
                                </p:cTn>
                              </p:par>
                              <p:par>
                                <p:cTn id="17" presetID="2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1000"/>
                                        <p:tgtEl>
                                          <p:spTgt spid="5"/>
                                        </p:tgtEl>
                                      </p:cBhvr>
                                    </p:animEffect>
                                  </p:childTnLst>
                                </p:cTn>
                              </p:par>
                              <p:par>
                                <p:cTn id="20" presetID="22" presetClass="entr" presetSubtype="4"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1100"/>
                                        <p:tgtEl>
                                          <p:spTgt spid="2"/>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heel(1)">
                                      <p:cBhvr>
                                        <p:cTn id="25" dur="1100"/>
                                        <p:tgtEl>
                                          <p:spTgt spid="9"/>
                                        </p:tgtEl>
                                      </p:cBhvr>
                                    </p:animEffect>
                                  </p:childTnLst>
                                </p:cTn>
                              </p:par>
                            </p:childTnLst>
                          </p:cTn>
                        </p:par>
                        <p:par>
                          <p:cTn id="26" fill="hold">
                            <p:stCondLst>
                              <p:cond delay="1100"/>
                            </p:stCondLst>
                            <p:childTnLst>
                              <p:par>
                                <p:cTn id="27" presetID="22" presetClass="entr" presetSubtype="1"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up)">
                                      <p:cBhvr>
                                        <p:cTn id="29" dur="1300"/>
                                        <p:tgtEl>
                                          <p:spTgt spid="4"/>
                                        </p:tgtEl>
                                      </p:cBhvr>
                                    </p:animEffect>
                                  </p:childTnLst>
                                </p:cTn>
                              </p:par>
                            </p:childTnLst>
                          </p:cTn>
                        </p:par>
                        <p:par>
                          <p:cTn id="30" fill="hold">
                            <p:stCondLst>
                              <p:cond delay="2400"/>
                            </p:stCondLst>
                            <p:childTnLst>
                              <p:par>
                                <p:cTn id="31" presetID="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1300" fill="hold"/>
                                        <p:tgtEl>
                                          <p:spTgt spid="7"/>
                                        </p:tgtEl>
                                        <p:attrNameLst>
                                          <p:attrName>ppt_x</p:attrName>
                                        </p:attrNameLst>
                                      </p:cBhvr>
                                      <p:tavLst>
                                        <p:tav tm="0">
                                          <p:val>
                                            <p:strVal val="0-#ppt_w/2"/>
                                          </p:val>
                                        </p:tav>
                                        <p:tav tm="100000">
                                          <p:val>
                                            <p:strVal val="#ppt_x"/>
                                          </p:val>
                                        </p:tav>
                                      </p:tavLst>
                                    </p:anim>
                                    <p:anim calcmode="lin" valueType="num">
                                      <p:cBhvr additive="base">
                                        <p:cTn id="34" dur="1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348</TotalTime>
  <Words>1077</Words>
  <Application>Microsoft Office PowerPoint</Application>
  <PresentationFormat>Personalizzato</PresentationFormat>
  <Paragraphs>128</Paragraphs>
  <Slides>18</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18</vt:i4>
      </vt:variant>
    </vt:vector>
  </HeadingPairs>
  <TitlesOfParts>
    <vt:vector size="24" baseType="lpstr">
      <vt:lpstr>Calibri</vt:lpstr>
      <vt:lpstr>Arial Nova</vt:lpstr>
      <vt:lpstr>Roboto Bold</vt:lpstr>
      <vt:lpstr>Roboto</vt:lpstr>
      <vt:lpstr>Arial</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Introduzione al design minimalista</dc:title>
  <dc:creator>Giusy</dc:creator>
  <cp:lastModifiedBy>Rosa Sgambati</cp:lastModifiedBy>
  <cp:revision>31</cp:revision>
  <dcterms:created xsi:type="dcterms:W3CDTF">2006-08-16T00:00:00Z</dcterms:created>
  <dcterms:modified xsi:type="dcterms:W3CDTF">2021-12-04T08:44:18Z</dcterms:modified>
  <dc:identifier>DAEw6HnVrY0</dc:identifier>
</cp:coreProperties>
</file>