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5143500" type="screen16x9"/>
  <p:notesSz cx="6858000" cy="9144000"/>
  <p:embeddedFontLst>
    <p:embeddedFont>
      <p:font typeface="Amatic SC" panose="00000500000000000000" pitchFamily="2" charset="-79"/>
      <p:regular r:id="rId17"/>
      <p:bold r:id="rId18"/>
    </p:embeddedFont>
    <p:embeddedFont>
      <p:font typeface="Comfortaa" panose="020B0604020202020204" charset="0"/>
      <p:regular r:id="rId19"/>
      <p:bold r:id="rId20"/>
    </p:embeddedFont>
    <p:embeddedFont>
      <p:font typeface="Oswald Light" panose="00000400000000000000" pitchFamily="2" charset="0"/>
      <p:regular r:id="rId21"/>
      <p:bold r:id="rId22"/>
    </p:embeddedFont>
    <p:embeddedFont>
      <p:font typeface="Source Code Pro" panose="020B0509030403020204" pitchFamily="49"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ibmpJ64le0Ieod3aR0ZLREWdfIY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105bdabf00f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105bdabf00f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105bdabf00f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105bdabf00f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105bdabf00f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g105bdabf00f_0_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105bdabf00f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g105bdabf00f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05bdabf00f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105bdabf00f_0_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0" name="Google Shape;7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 name="Google Shape;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 name="Google Shape;11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05bdabf00f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1" name="Google Shape;121;g105bdabf00f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05bdabf00f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105bdabf00f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9"/>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9"/>
          <p:cNvSpPr txBox="1">
            <a:spLocks noGrp="1"/>
          </p:cNvSpPr>
          <p:nvPr>
            <p:ph type="ctrTitle"/>
          </p:nvPr>
        </p:nvSpPr>
        <p:spPr>
          <a:xfrm>
            <a:off x="311700" y="392150"/>
            <a:ext cx="8520600" cy="2690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12" name="Google Shape;12;p9"/>
          <p:cNvSpPr txBox="1">
            <a:spLocks noGrp="1"/>
          </p:cNvSpPr>
          <p:nvPr>
            <p:ph type="subTitle" idx="1"/>
          </p:nvPr>
        </p:nvSpPr>
        <p:spPr>
          <a:xfrm>
            <a:off x="311700" y="3890400"/>
            <a:ext cx="8520600" cy="7062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8"/>
          <p:cNvSpPr txBox="1">
            <a:spLocks noGrp="1"/>
          </p:cNvSpPr>
          <p:nvPr>
            <p:ph type="title" hasCustomPrompt="1"/>
          </p:nvPr>
        </p:nvSpPr>
        <p:spPr>
          <a:xfrm>
            <a:off x="311700" y="1240275"/>
            <a:ext cx="8520600" cy="19818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8"/>
          <p:cNvSpPr txBox="1">
            <a:spLocks noGrp="1"/>
          </p:cNvSpPr>
          <p:nvPr>
            <p:ph type="body" idx="1"/>
          </p:nvPr>
        </p:nvSpPr>
        <p:spPr>
          <a:xfrm>
            <a:off x="311700" y="33046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2pPr>
            <a:lvl3pPr marL="1371600" lvl="2"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3pPr>
            <a:lvl4pPr marL="1828800" lvl="3"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4pPr>
            <a:lvl5pPr marL="2286000" lvl="4"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5pPr>
            <a:lvl6pPr marL="2743200" lvl="5"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6pPr>
            <a:lvl7pPr marL="3200400" lvl="6"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7pPr>
            <a:lvl8pPr marL="3657600" lvl="7"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8pPr>
            <a:lvl9pPr marL="4114800" lvl="8" indent="-317500" algn="ctr">
              <a:lnSpc>
                <a:spcPct val="115000"/>
              </a:lnSpc>
              <a:spcBef>
                <a:spcPts val="0"/>
              </a:spcBef>
              <a:spcAft>
                <a:spcPts val="0"/>
              </a:spcAft>
              <a:buClr>
                <a:schemeClr val="accent1"/>
              </a:buClr>
              <a:buSzPts val="1400"/>
              <a:buChar char="■"/>
              <a:defRPr>
                <a:solidFill>
                  <a:schemeClr val="accent1"/>
                </a:solidFill>
                <a:highlight>
                  <a:schemeClr val="dk1"/>
                </a:highlight>
              </a:defRPr>
            </a:lvl9pPr>
          </a:lstStyle>
          <a:p>
            <a:endParaRPr/>
          </a:p>
        </p:txBody>
      </p:sp>
      <p:sp>
        <p:nvSpPr>
          <p:cNvPr id="49" name="Google Shape;49;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Google Shape;15;p1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16" name="Google Shape;16;p1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7" name="Google Shape;17;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8"/>
        <p:cNvGrpSpPr/>
        <p:nvPr/>
      </p:nvGrpSpPr>
      <p:grpSpPr>
        <a:xfrm>
          <a:off x="0" y="0"/>
          <a:ext cx="0" cy="0"/>
          <a:chOff x="0" y="0"/>
          <a:chExt cx="0" cy="0"/>
        </a:xfrm>
      </p:grpSpPr>
      <p:sp>
        <p:nvSpPr>
          <p:cNvPr id="19" name="Google Shape;19;p1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a:endParaRPr/>
          </a:p>
        </p:txBody>
      </p:sp>
      <p:sp>
        <p:nvSpPr>
          <p:cNvPr id="20" name="Google Shape;20;p1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1" name="Google Shape;21;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2"/>
        <p:cNvGrpSpPr/>
        <p:nvPr/>
      </p:nvGrpSpPr>
      <p:grpSpPr>
        <a:xfrm>
          <a:off x="0" y="0"/>
          <a:ext cx="0" cy="0"/>
          <a:chOff x="0" y="0"/>
          <a:chExt cx="0" cy="0"/>
        </a:xfrm>
      </p:grpSpPr>
      <p:sp>
        <p:nvSpPr>
          <p:cNvPr id="23" name="Google Shape;23;p12"/>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4" name="Google Shape;24;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4"/>
          <p:cNvSpPr txBox="1">
            <a:spLocks noGrp="1"/>
          </p:cNvSpPr>
          <p:nvPr>
            <p:ph type="title"/>
          </p:nvPr>
        </p:nvSpPr>
        <p:spPr>
          <a:xfrm>
            <a:off x="304800" y="309350"/>
            <a:ext cx="8537700" cy="748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a:endParaRPr/>
          </a:p>
        </p:txBody>
      </p:sp>
      <p:sp>
        <p:nvSpPr>
          <p:cNvPr id="27" name="Google Shape;2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8"/>
        <p:cNvGrpSpPr/>
        <p:nvPr/>
      </p:nvGrpSpPr>
      <p:grpSpPr>
        <a:xfrm>
          <a:off x="0" y="0"/>
          <a:ext cx="0" cy="0"/>
          <a:chOff x="0" y="0"/>
          <a:chExt cx="0" cy="0"/>
        </a:xfrm>
      </p:grpSpPr>
      <p:sp>
        <p:nvSpPr>
          <p:cNvPr id="29" name="Google Shape;29;p16"/>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0" name="Google Shape;30;p16"/>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31" name="Google Shape;31;p16"/>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a:endParaRPr/>
          </a:p>
        </p:txBody>
      </p:sp>
      <p:sp>
        <p:nvSpPr>
          <p:cNvPr id="32" name="Google Shape;32;p16"/>
          <p:cNvSpPr txBox="1">
            <a:spLocks noGrp="1"/>
          </p:cNvSpPr>
          <p:nvPr>
            <p:ph type="subTitle" idx="1"/>
          </p:nvPr>
        </p:nvSpPr>
        <p:spPr>
          <a:xfrm>
            <a:off x="265500" y="2845223"/>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33" name="Google Shape;33;p16"/>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marL="914400" lvl="1"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2pPr>
            <a:lvl3pPr marL="1371600" lvl="2"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3pPr>
            <a:lvl4pPr marL="1828800" lvl="3"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4pPr>
            <a:lvl5pPr marL="2286000" lvl="4"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5pPr>
            <a:lvl6pPr marL="2743200" lvl="5"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6pPr>
            <a:lvl7pPr marL="3200400" lvl="6"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7pPr>
            <a:lvl8pPr marL="3657600" lvl="7"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8pPr>
            <a:lvl9pPr marL="4114800" lvl="8" indent="-317500" algn="l">
              <a:lnSpc>
                <a:spcPct val="115000"/>
              </a:lnSpc>
              <a:spcBef>
                <a:spcPts val="0"/>
              </a:spcBef>
              <a:spcAft>
                <a:spcPts val="0"/>
              </a:spcAft>
              <a:buClr>
                <a:schemeClr val="accent1"/>
              </a:buClr>
              <a:buSzPts val="1400"/>
              <a:buChar char="■"/>
              <a:defRPr>
                <a:solidFill>
                  <a:schemeClr val="accent1"/>
                </a:solidFill>
                <a:highlight>
                  <a:schemeClr val="lt1"/>
                </a:highlight>
              </a:defRPr>
            </a:lvl9pPr>
          </a:lstStyle>
          <a:p>
            <a:endParaRPr/>
          </a:p>
        </p:txBody>
      </p:sp>
      <p:sp>
        <p:nvSpPr>
          <p:cNvPr id="34" name="Google Shape;3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5"/>
        <p:cNvGrpSpPr/>
        <p:nvPr/>
      </p:nvGrpSpPr>
      <p:grpSpPr>
        <a:xfrm>
          <a:off x="0" y="0"/>
          <a:ext cx="0" cy="0"/>
          <a:chOff x="0" y="0"/>
          <a:chExt cx="0" cy="0"/>
        </a:xfrm>
      </p:grpSpPr>
      <p:sp>
        <p:nvSpPr>
          <p:cNvPr id="36" name="Google Shape;36;p1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37" name="Google Shape;37;p13"/>
          <p:cNvSpPr txBox="1">
            <a:spLocks noGrp="1"/>
          </p:cNvSpPr>
          <p:nvPr>
            <p:ph type="body" idx="1"/>
          </p:nvPr>
        </p:nvSpPr>
        <p:spPr>
          <a:xfrm>
            <a:off x="311700" y="1228675"/>
            <a:ext cx="3999900" cy="3340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8" name="Google Shape;38;p13"/>
          <p:cNvSpPr txBox="1">
            <a:spLocks noGrp="1"/>
          </p:cNvSpPr>
          <p:nvPr>
            <p:ph type="body" idx="2"/>
          </p:nvPr>
        </p:nvSpPr>
        <p:spPr>
          <a:xfrm>
            <a:off x="4832400" y="1228675"/>
            <a:ext cx="3999900" cy="33402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9" name="Google Shape;39;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40"/>
        <p:cNvGrpSpPr/>
        <p:nvPr/>
      </p:nvGrpSpPr>
      <p:grpSpPr>
        <a:xfrm>
          <a:off x="0" y="0"/>
          <a:ext cx="0" cy="0"/>
          <a:chOff x="0" y="0"/>
          <a:chExt cx="0" cy="0"/>
        </a:xfrm>
      </p:grpSpPr>
      <p:sp>
        <p:nvSpPr>
          <p:cNvPr id="41" name="Google Shape;41;p15"/>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a:endParaRPr/>
          </a:p>
        </p:txBody>
      </p:sp>
      <p:sp>
        <p:nvSpPr>
          <p:cNvPr id="42" name="Google Shape;42;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7"/>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5" name="Google Shape;45;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1pPr>
            <a:lvl2pPr marR="0" lvl="1"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2pPr>
            <a:lvl3pPr marR="0" lvl="2"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3pPr>
            <a:lvl4pPr marR="0" lvl="3"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4pPr>
            <a:lvl5pPr marR="0" lvl="4"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5pPr>
            <a:lvl6pPr marR="0" lvl="5"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6pPr>
            <a:lvl7pPr marR="0" lvl="6"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7pPr>
            <a:lvl8pPr marR="0" lvl="7"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8pPr>
            <a:lvl9pPr marR="0" lvl="8"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9pPr>
          </a:lstStyle>
          <a:p>
            <a:endParaRPr/>
          </a:p>
        </p:txBody>
      </p:sp>
      <p:sp>
        <p:nvSpPr>
          <p:cNvPr id="7" name="Google Shape;7;p8"/>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8" name="Google Shape;8;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
          <p:cNvSpPr txBox="1">
            <a:spLocks noGrp="1"/>
          </p:cNvSpPr>
          <p:nvPr>
            <p:ph type="ctrTitle"/>
          </p:nvPr>
        </p:nvSpPr>
        <p:spPr>
          <a:xfrm>
            <a:off x="311700" y="387025"/>
            <a:ext cx="8520600" cy="2690400"/>
          </a:xfrm>
          <a:prstGeom prst="rect">
            <a:avLst/>
          </a:prstGeom>
          <a:noFill/>
          <a:ln>
            <a:noFill/>
          </a:ln>
        </p:spPr>
        <p:txBody>
          <a:bodyPr spcFirstLastPara="1" wrap="square" lIns="91425" tIns="91425" rIns="91425" bIns="91425" anchor="ctr" anchorCtr="0">
            <a:normAutofit/>
          </a:bodyPr>
          <a:lstStyle/>
          <a:p>
            <a:pPr marL="0" lvl="0" indent="0" algn="ctr" rtl="0">
              <a:lnSpc>
                <a:spcPct val="100000"/>
              </a:lnSpc>
              <a:spcBef>
                <a:spcPts val="0"/>
              </a:spcBef>
              <a:spcAft>
                <a:spcPts val="0"/>
              </a:spcAft>
              <a:buSzPts val="8000"/>
              <a:buNone/>
            </a:pPr>
            <a:r>
              <a:rPr lang="it" sz="4800"/>
              <a:t>Corte di giustizia e Consiglio europeo</a:t>
            </a:r>
            <a:endParaRPr sz="4800"/>
          </a:p>
        </p:txBody>
      </p:sp>
      <p:pic>
        <p:nvPicPr>
          <p:cNvPr id="57" name="Google Shape;57;p1"/>
          <p:cNvPicPr preferRelativeResize="0"/>
          <p:nvPr/>
        </p:nvPicPr>
        <p:blipFill rotWithShape="1">
          <a:blip r:embed="rId3">
            <a:alphaModFix/>
          </a:blip>
          <a:srcRect/>
          <a:stretch/>
        </p:blipFill>
        <p:spPr>
          <a:xfrm>
            <a:off x="125000" y="3646875"/>
            <a:ext cx="2828000" cy="1381125"/>
          </a:xfrm>
          <a:prstGeom prst="rect">
            <a:avLst/>
          </a:prstGeom>
          <a:noFill/>
          <a:ln>
            <a:noFill/>
          </a:ln>
        </p:spPr>
      </p:pic>
      <p:pic>
        <p:nvPicPr>
          <p:cNvPr id="58" name="Google Shape;58;p1"/>
          <p:cNvPicPr preferRelativeResize="0"/>
          <p:nvPr/>
        </p:nvPicPr>
        <p:blipFill rotWithShape="1">
          <a:blip r:embed="rId4">
            <a:alphaModFix/>
          </a:blip>
          <a:srcRect/>
          <a:stretch/>
        </p:blipFill>
        <p:spPr>
          <a:xfrm>
            <a:off x="3174050" y="3646875"/>
            <a:ext cx="2806200" cy="1381125"/>
          </a:xfrm>
          <a:prstGeom prst="rect">
            <a:avLst/>
          </a:prstGeom>
          <a:noFill/>
          <a:ln>
            <a:noFill/>
          </a:ln>
        </p:spPr>
      </p:pic>
      <p:pic>
        <p:nvPicPr>
          <p:cNvPr id="59" name="Google Shape;59;p1"/>
          <p:cNvPicPr preferRelativeResize="0"/>
          <p:nvPr/>
        </p:nvPicPr>
        <p:blipFill rotWithShape="1">
          <a:blip r:embed="rId5">
            <a:alphaModFix/>
          </a:blip>
          <a:srcRect/>
          <a:stretch/>
        </p:blipFill>
        <p:spPr>
          <a:xfrm>
            <a:off x="6201300" y="3646875"/>
            <a:ext cx="2806200" cy="13811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g105bdabf00f_0_40"/>
          <p:cNvSpPr txBox="1">
            <a:spLocks noGrp="1"/>
          </p:cNvSpPr>
          <p:nvPr>
            <p:ph type="title"/>
          </p:nvPr>
        </p:nvSpPr>
        <p:spPr>
          <a:xfrm>
            <a:off x="311700" y="327550"/>
            <a:ext cx="8260800" cy="983700"/>
          </a:xfrm>
          <a:prstGeom prst="rect">
            <a:avLst/>
          </a:prstGeom>
          <a:solidFill>
            <a:schemeClr val="accent6"/>
          </a:solid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000"/>
              <a:buNone/>
            </a:pPr>
            <a:endParaRPr sz="3500"/>
          </a:p>
        </p:txBody>
      </p:sp>
      <p:sp>
        <p:nvSpPr>
          <p:cNvPr id="147" name="Google Shape;147;g105bdabf00f_0_40"/>
          <p:cNvSpPr txBox="1"/>
          <p:nvPr/>
        </p:nvSpPr>
        <p:spPr>
          <a:xfrm>
            <a:off x="1322675" y="618550"/>
            <a:ext cx="6811200" cy="692700"/>
          </a:xfrm>
          <a:prstGeom prst="rect">
            <a:avLst/>
          </a:prstGeom>
          <a:solidFill>
            <a:schemeClr val="dk1"/>
          </a:solidFill>
          <a:ln>
            <a:noFill/>
          </a:ln>
        </p:spPr>
        <p:txBody>
          <a:bodyPr spcFirstLastPara="1" wrap="square" lIns="91425" tIns="91425" rIns="91425" bIns="91425" anchor="b" anchorCtr="0">
            <a:spAutoFit/>
          </a:bodyPr>
          <a:lstStyle/>
          <a:p>
            <a:pPr marL="0" marR="0" lvl="0" indent="0" algn="l" rtl="0">
              <a:lnSpc>
                <a:spcPct val="100000"/>
              </a:lnSpc>
              <a:spcBef>
                <a:spcPts val="0"/>
              </a:spcBef>
              <a:spcAft>
                <a:spcPts val="0"/>
              </a:spcAft>
              <a:buClr>
                <a:srgbClr val="000000"/>
              </a:buClr>
              <a:buSzPts val="1800"/>
              <a:buFont typeface="Arial"/>
              <a:buNone/>
            </a:pPr>
            <a:r>
              <a:rPr lang="it" sz="3300" i="0" u="none" strike="noStrike" cap="none">
                <a:solidFill>
                  <a:srgbClr val="000000"/>
                </a:solidFill>
                <a:latin typeface="Amatic SC"/>
                <a:ea typeface="Amatic SC"/>
                <a:cs typeface="Amatic SC"/>
                <a:sym typeface="Amatic SC"/>
              </a:rPr>
              <a:t>COMPOSIZIONE E STRUTTURA DEL CONSIGLIO EUROPEO</a:t>
            </a:r>
            <a:endParaRPr sz="3400" i="0" u="none" strike="noStrike" cap="none">
              <a:solidFill>
                <a:srgbClr val="000000"/>
              </a:solidFill>
              <a:latin typeface="Amatic SC"/>
              <a:ea typeface="Amatic SC"/>
              <a:cs typeface="Amatic SC"/>
              <a:sym typeface="Amatic SC"/>
            </a:endParaRPr>
          </a:p>
        </p:txBody>
      </p:sp>
      <p:sp>
        <p:nvSpPr>
          <p:cNvPr id="148" name="Google Shape;148;g105bdabf00f_0_40"/>
          <p:cNvSpPr txBox="1"/>
          <p:nvPr/>
        </p:nvSpPr>
        <p:spPr>
          <a:xfrm>
            <a:off x="523500" y="1609800"/>
            <a:ext cx="8193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49" name="Google Shape;149;g105bdabf00f_0_40"/>
          <p:cNvSpPr/>
          <p:nvPr/>
        </p:nvSpPr>
        <p:spPr>
          <a:xfrm>
            <a:off x="4931375" y="1819200"/>
            <a:ext cx="4212600" cy="31443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0" name="Google Shape;150;g105bdabf00f_0_40"/>
          <p:cNvPicPr preferRelativeResize="0"/>
          <p:nvPr/>
        </p:nvPicPr>
        <p:blipFill rotWithShape="1">
          <a:blip r:embed="rId3">
            <a:alphaModFix/>
          </a:blip>
          <a:srcRect/>
          <a:stretch/>
        </p:blipFill>
        <p:spPr>
          <a:xfrm>
            <a:off x="5218947" y="1873351"/>
            <a:ext cx="2482500" cy="1396800"/>
          </a:xfrm>
          <a:prstGeom prst="roundRect">
            <a:avLst>
              <a:gd name="adj" fmla="val 16667"/>
            </a:avLst>
          </a:prstGeom>
          <a:noFill/>
          <a:ln>
            <a:noFill/>
          </a:ln>
        </p:spPr>
      </p:pic>
      <p:pic>
        <p:nvPicPr>
          <p:cNvPr id="151" name="Google Shape;151;g105bdabf00f_0_40"/>
          <p:cNvPicPr preferRelativeResize="0"/>
          <p:nvPr/>
        </p:nvPicPr>
        <p:blipFill rotWithShape="1">
          <a:blip r:embed="rId4">
            <a:alphaModFix/>
          </a:blip>
          <a:srcRect/>
          <a:stretch/>
        </p:blipFill>
        <p:spPr>
          <a:xfrm>
            <a:off x="6694375" y="3390325"/>
            <a:ext cx="2257800" cy="1506300"/>
          </a:xfrm>
          <a:prstGeom prst="roundRect">
            <a:avLst>
              <a:gd name="adj" fmla="val 16667"/>
            </a:avLst>
          </a:prstGeom>
          <a:noFill/>
          <a:ln>
            <a:noFill/>
          </a:ln>
        </p:spPr>
      </p:pic>
      <p:sp>
        <p:nvSpPr>
          <p:cNvPr id="152" name="Google Shape;152;g105bdabf00f_0_40"/>
          <p:cNvSpPr txBox="1"/>
          <p:nvPr/>
        </p:nvSpPr>
        <p:spPr>
          <a:xfrm>
            <a:off x="4931375" y="3183000"/>
            <a:ext cx="24999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it" sz="800" b="1" i="0" u="none" strike="noStrike" cap="none">
                <a:solidFill>
                  <a:srgbClr val="000000"/>
                </a:solidFill>
                <a:latin typeface="Source Code Pro"/>
                <a:ea typeface="Source Code Pro"/>
                <a:cs typeface="Source Code Pro"/>
                <a:sym typeface="Source Code Pro"/>
              </a:rPr>
              <a:t>Consiglio Europeo 13 Dicembre 2019</a:t>
            </a:r>
            <a:endParaRPr sz="800" b="1" i="0" u="none" strike="noStrike" cap="none">
              <a:solidFill>
                <a:srgbClr val="000000"/>
              </a:solidFill>
              <a:latin typeface="Source Code Pro"/>
              <a:ea typeface="Source Code Pro"/>
              <a:cs typeface="Source Code Pro"/>
              <a:sym typeface="Source Code Pro"/>
            </a:endParaRPr>
          </a:p>
        </p:txBody>
      </p:sp>
      <p:sp>
        <p:nvSpPr>
          <p:cNvPr id="153" name="Google Shape;153;g105bdabf00f_0_40"/>
          <p:cNvSpPr txBox="1"/>
          <p:nvPr/>
        </p:nvSpPr>
        <p:spPr>
          <a:xfrm>
            <a:off x="327200" y="1740675"/>
            <a:ext cx="3677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54" name="Google Shape;154;g105bdabf00f_0_40"/>
          <p:cNvSpPr txBox="1"/>
          <p:nvPr/>
        </p:nvSpPr>
        <p:spPr>
          <a:xfrm>
            <a:off x="91600" y="1311250"/>
            <a:ext cx="4556400" cy="340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Il Consiglio europeo è composto dai capi di Stato o di governo dei paesi membri dell'Unione europea e dal Presidente del Consiglio europeo che ne presiede le sessioni; inoltre partecipa senza diritto di voto il Presidente della Commissione europea. La scelta tra capo di Stato e di governo, quale rappresentante dello Stato membro nelle sedute del Consiglio europeo, è definita dall'ordinamento del singolo Stato in relazione alle peculiarità del sistema istituzionale: per tale motivo, ad esempio, in rappresentanza dell'Italia prende parte alle riunioni il presidente del Consiglio dei ministri, capo di governo, mentre in rappresentanza della Francia il presidente della Repubblica, capo di Stato.</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Qualora l'ordine del giorno lo richieda, i membri del Consiglio europeo possono farsi assistere da un ministro. Il presidente della Commissione,inoltre, può scegliere di farsi aiutare da un membro della stessa. Partecipa ai lavori anche l'Alto rappresentante dell'Unione per gli affari esteri e la politica di sicurezza.</a:t>
            </a:r>
            <a:endParaRPr sz="800" b="1"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105bdabf00f_0_60"/>
          <p:cNvSpPr/>
          <p:nvPr/>
        </p:nvSpPr>
        <p:spPr>
          <a:xfrm>
            <a:off x="743800" y="595500"/>
            <a:ext cx="7113900" cy="39525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g105bdabf00f_0_60"/>
          <p:cNvSpPr txBox="1"/>
          <p:nvPr/>
        </p:nvSpPr>
        <p:spPr>
          <a:xfrm>
            <a:off x="805650" y="172675"/>
            <a:ext cx="7113900" cy="6156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it" sz="2800" b="0" i="0" u="none" strike="noStrike" cap="none">
                <a:solidFill>
                  <a:srgbClr val="000000"/>
                </a:solidFill>
                <a:latin typeface="Amatic SC"/>
                <a:ea typeface="Amatic SC"/>
                <a:cs typeface="Amatic SC"/>
                <a:sym typeface="Amatic SC"/>
              </a:rPr>
              <a:t>COME SI RIUNISCE il consiglio europeo?</a:t>
            </a:r>
            <a:endParaRPr sz="1400" b="0" i="0" u="none" strike="noStrike" cap="none">
              <a:solidFill>
                <a:srgbClr val="000000"/>
              </a:solidFill>
              <a:latin typeface="Amatic SC"/>
              <a:ea typeface="Amatic SC"/>
              <a:cs typeface="Amatic SC"/>
              <a:sym typeface="Amatic SC"/>
            </a:endParaRPr>
          </a:p>
        </p:txBody>
      </p:sp>
      <p:sp>
        <p:nvSpPr>
          <p:cNvPr id="161" name="Google Shape;161;g105bdabf00f_0_60"/>
          <p:cNvSpPr txBox="1"/>
          <p:nvPr/>
        </p:nvSpPr>
        <p:spPr>
          <a:xfrm>
            <a:off x="968500" y="1099375"/>
            <a:ext cx="6413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62" name="Google Shape;162;g105bdabf00f_0_60"/>
          <p:cNvSpPr txBox="1"/>
          <p:nvPr/>
        </p:nvSpPr>
        <p:spPr>
          <a:xfrm>
            <a:off x="743800" y="1164750"/>
            <a:ext cx="7113900" cy="255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Il Consiglio europeo si riunisce almeno due volte a semestre. Le riunioni, alle quali ci si riferisce spesso con il termine "vertici europei", si tengono a Bruxelles nel palazzo Europa.</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Le riunioni sono presiedute dal presidente del Consiglio europeo. Se necessario, il presidente può inoltre convocare riunioni straordinarie del Consiglio europeo.</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endParaRPr sz="1100" b="1">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Il presidente del Parlamento europeo partecipa all'inizio di ciascuna riunione per esprimere l'opinione del Parlamento europeo. A seconda dei temi discussi possono essere invitate a partecipare alle riunioni altre personalità, ad esempio il presidente della Banca centrale europea.I consigli Europei speciali o straordinari si tengono a Bruxelles e sono convocati per affrontare singole questioni rimaste irrisolte a livelli inferiori, si tengono inoltre dei Consigli informali, senza una data fissa.</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endParaRPr sz="1100" b="1">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 Il Consiglio Europeo presenta al Parlamento Europeo una relazione dopo ciascuna riunione e una relazione scritta annuale sui progressi compiuti dall'Unione.</a:t>
            </a:r>
            <a:endParaRPr sz="1100" b="1"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105bdabf00f_0_77"/>
          <p:cNvSpPr/>
          <p:nvPr/>
        </p:nvSpPr>
        <p:spPr>
          <a:xfrm>
            <a:off x="0" y="-5100"/>
            <a:ext cx="4572000" cy="51537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8" name="Google Shape;168;g105bdabf00f_0_77"/>
          <p:cNvPicPr preferRelativeResize="0"/>
          <p:nvPr/>
        </p:nvPicPr>
        <p:blipFill rotWithShape="1">
          <a:blip r:embed="rId3">
            <a:alphaModFix/>
          </a:blip>
          <a:srcRect t="3685" r="5087" b="5063"/>
          <a:stretch/>
        </p:blipFill>
        <p:spPr>
          <a:xfrm>
            <a:off x="1845300" y="0"/>
            <a:ext cx="2726700" cy="2411100"/>
          </a:xfrm>
          <a:prstGeom prst="ellipse">
            <a:avLst/>
          </a:prstGeom>
          <a:noFill/>
          <a:ln>
            <a:noFill/>
          </a:ln>
        </p:spPr>
      </p:pic>
      <p:pic>
        <p:nvPicPr>
          <p:cNvPr id="169" name="Google Shape;169;g105bdabf00f_0_77"/>
          <p:cNvPicPr preferRelativeResize="0"/>
          <p:nvPr/>
        </p:nvPicPr>
        <p:blipFill rotWithShape="1">
          <a:blip r:embed="rId4">
            <a:alphaModFix/>
          </a:blip>
          <a:srcRect/>
          <a:stretch/>
        </p:blipFill>
        <p:spPr>
          <a:xfrm>
            <a:off x="89125" y="2411100"/>
            <a:ext cx="3300600" cy="2202000"/>
          </a:xfrm>
          <a:prstGeom prst="snip2DiagRect">
            <a:avLst>
              <a:gd name="adj1" fmla="val 0"/>
              <a:gd name="adj2" fmla="val 16667"/>
            </a:avLst>
          </a:prstGeom>
          <a:noFill/>
          <a:ln>
            <a:noFill/>
          </a:ln>
        </p:spPr>
      </p:pic>
      <p:sp>
        <p:nvSpPr>
          <p:cNvPr id="170" name="Google Shape;170;g105bdabf00f_0_77"/>
          <p:cNvSpPr txBox="1"/>
          <p:nvPr/>
        </p:nvSpPr>
        <p:spPr>
          <a:xfrm>
            <a:off x="534725" y="4952525"/>
            <a:ext cx="35013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71" name="Google Shape;171;g105bdabf00f_0_77"/>
          <p:cNvSpPr txBox="1"/>
          <p:nvPr/>
        </p:nvSpPr>
        <p:spPr>
          <a:xfrm>
            <a:off x="1196750" y="4554475"/>
            <a:ext cx="3132000" cy="600300"/>
          </a:xfrm>
          <a:prstGeom prst="rect">
            <a:avLst/>
          </a:prstGeom>
          <a:solidFill>
            <a:srgbClr val="A4C2F4"/>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it" sz="900" b="0" i="0" u="none" strike="noStrike" cap="none">
                <a:solidFill>
                  <a:srgbClr val="000000"/>
                </a:solidFill>
                <a:latin typeface="Comfortaa"/>
                <a:ea typeface="Comfortaa"/>
                <a:cs typeface="Comfortaa"/>
                <a:sym typeface="Comfortaa"/>
              </a:rPr>
              <a:t>Attualmente il presidente del Consiglio Europeo è il belga  Charles Michel, ha  iniziato il primo mandato il 1 Dicembre 2019. </a:t>
            </a:r>
            <a:endParaRPr sz="900" b="0" i="0" u="none" strike="noStrike" cap="none">
              <a:solidFill>
                <a:srgbClr val="000000"/>
              </a:solidFill>
              <a:latin typeface="Comfortaa"/>
              <a:ea typeface="Comfortaa"/>
              <a:cs typeface="Comfortaa"/>
              <a:sym typeface="Comfortaa"/>
            </a:endParaRPr>
          </a:p>
        </p:txBody>
      </p:sp>
      <p:sp>
        <p:nvSpPr>
          <p:cNvPr id="172" name="Google Shape;172;g105bdabf00f_0_77"/>
          <p:cNvSpPr/>
          <p:nvPr/>
        </p:nvSpPr>
        <p:spPr>
          <a:xfrm>
            <a:off x="4961350" y="267600"/>
            <a:ext cx="3710400" cy="1875900"/>
          </a:xfrm>
          <a:prstGeom prst="round2DiagRect">
            <a:avLst>
              <a:gd name="adj1" fmla="val 16667"/>
              <a:gd name="adj2" fmla="val 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3" name="Google Shape;173;g105bdabf00f_0_77"/>
          <p:cNvSpPr txBox="1"/>
          <p:nvPr/>
        </p:nvSpPr>
        <p:spPr>
          <a:xfrm>
            <a:off x="5347200" y="547450"/>
            <a:ext cx="3132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74" name="Google Shape;174;g105bdabf00f_0_77"/>
          <p:cNvSpPr txBox="1"/>
          <p:nvPr/>
        </p:nvSpPr>
        <p:spPr>
          <a:xfrm>
            <a:off x="5295900" y="175625"/>
            <a:ext cx="3234600" cy="4311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it" sz="1600" b="1" i="0" u="none" strike="noStrike" cap="none">
                <a:solidFill>
                  <a:srgbClr val="000000"/>
                </a:solidFill>
                <a:latin typeface="Amatic SC"/>
                <a:ea typeface="Amatic SC"/>
                <a:cs typeface="Amatic SC"/>
                <a:sym typeface="Amatic SC"/>
              </a:rPr>
              <a:t>DECISIONI E DELIBERAZIONI DEL consiglio europeo </a:t>
            </a:r>
            <a:endParaRPr sz="1600" b="1" i="0" u="none" strike="noStrike" cap="none">
              <a:solidFill>
                <a:srgbClr val="000000"/>
              </a:solidFill>
              <a:latin typeface="Amatic SC"/>
              <a:ea typeface="Amatic SC"/>
              <a:cs typeface="Amatic SC"/>
              <a:sym typeface="Amatic SC"/>
            </a:endParaRPr>
          </a:p>
        </p:txBody>
      </p:sp>
      <p:sp>
        <p:nvSpPr>
          <p:cNvPr id="175" name="Google Shape;175;g105bdabf00f_0_77"/>
          <p:cNvSpPr txBox="1"/>
          <p:nvPr/>
        </p:nvSpPr>
        <p:spPr>
          <a:xfrm>
            <a:off x="5065900" y="590163"/>
            <a:ext cx="35013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it" sz="1000" b="1" i="0" u="none" strike="noStrike" cap="none">
                <a:solidFill>
                  <a:srgbClr val="000000"/>
                </a:solidFill>
                <a:latin typeface="Comfortaa"/>
                <a:ea typeface="Comfortaa"/>
                <a:cs typeface="Comfortaa"/>
                <a:sym typeface="Comfortaa"/>
              </a:rPr>
              <a:t>Nella maggior parte dei casi, il Consiglio europeo decide per consenso. Tuttavia, in alcuni casi specifici previsti dai trattati UE, adotta decisioni all'unanimità o a maggioranza qualificata.</a:t>
            </a:r>
            <a:endParaRPr sz="10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000"/>
              <a:buFont typeface="Arial"/>
              <a:buNone/>
            </a:pPr>
            <a:r>
              <a:rPr lang="it" sz="1000" b="1" i="0" u="none" strike="noStrike" cap="none">
                <a:solidFill>
                  <a:srgbClr val="000000"/>
                </a:solidFill>
                <a:latin typeface="Comfortaa"/>
                <a:ea typeface="Comfortaa"/>
                <a:cs typeface="Comfortaa"/>
                <a:sym typeface="Comfortaa"/>
              </a:rPr>
              <a:t>Alla votazione non partecipano né il presidente del Consiglio europeo né il presidente della Commissione.</a:t>
            </a:r>
            <a:endParaRPr sz="10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rgbClr val="000000"/>
              </a:solidFill>
              <a:latin typeface="Source Code Pro"/>
              <a:ea typeface="Source Code Pro"/>
              <a:cs typeface="Source Code Pro"/>
              <a:sym typeface="Source Code Pro"/>
            </a:endParaRPr>
          </a:p>
        </p:txBody>
      </p:sp>
      <p:sp>
        <p:nvSpPr>
          <p:cNvPr id="176" name="Google Shape;176;g105bdabf00f_0_77"/>
          <p:cNvSpPr/>
          <p:nvPr/>
        </p:nvSpPr>
        <p:spPr>
          <a:xfrm>
            <a:off x="4961350" y="2737200"/>
            <a:ext cx="3710400" cy="1875900"/>
          </a:xfrm>
          <a:prstGeom prst="round2DiagRect">
            <a:avLst>
              <a:gd name="adj1" fmla="val 16667"/>
              <a:gd name="adj2" fmla="val 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g105bdabf00f_0_77"/>
          <p:cNvSpPr txBox="1"/>
          <p:nvPr/>
        </p:nvSpPr>
        <p:spPr>
          <a:xfrm>
            <a:off x="5295900" y="2517000"/>
            <a:ext cx="3234600" cy="4770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it" sz="1900" b="1" i="0" u="none" strike="noStrike" cap="none">
                <a:solidFill>
                  <a:srgbClr val="000000"/>
                </a:solidFill>
                <a:latin typeface="Amatic SC"/>
                <a:ea typeface="Amatic SC"/>
                <a:cs typeface="Amatic SC"/>
                <a:sym typeface="Amatic SC"/>
              </a:rPr>
              <a:t>il presidente del consiglio europeo</a:t>
            </a:r>
            <a:endParaRPr sz="1900" b="1" i="0" u="none" strike="noStrike" cap="none">
              <a:solidFill>
                <a:srgbClr val="000000"/>
              </a:solidFill>
              <a:latin typeface="Amatic SC"/>
              <a:ea typeface="Amatic SC"/>
              <a:cs typeface="Amatic SC"/>
              <a:sym typeface="Amatic SC"/>
            </a:endParaRPr>
          </a:p>
        </p:txBody>
      </p:sp>
      <p:sp>
        <p:nvSpPr>
          <p:cNvPr id="178" name="Google Shape;178;g105bdabf00f_0_77"/>
          <p:cNvSpPr txBox="1"/>
          <p:nvPr/>
        </p:nvSpPr>
        <p:spPr>
          <a:xfrm>
            <a:off x="5156225" y="2940950"/>
            <a:ext cx="3068400" cy="1416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it" sz="1000" b="1" i="0" u="none" strike="noStrike" cap="none">
                <a:solidFill>
                  <a:srgbClr val="000000"/>
                </a:solidFill>
                <a:latin typeface="Comfortaa"/>
                <a:ea typeface="Comfortaa"/>
                <a:cs typeface="Comfortaa"/>
                <a:sym typeface="Comfortaa"/>
              </a:rPr>
              <a:t>Il Presidente è eletto dai membri del Consiglio europeo per un mandato di due anni e mezzo, rinnovabile una volta sola. Esso presiede le riunioni, garantisce la continuità dei lavori e rappresenta al massimo livello l'UE sulla scena internazionale. Non ha la possibilità di esercitare un mandato nazionale.</a:t>
            </a:r>
            <a:endParaRPr sz="1000" b="1"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g105bdabf00f_0_103"/>
          <p:cNvSpPr/>
          <p:nvPr/>
        </p:nvSpPr>
        <p:spPr>
          <a:xfrm>
            <a:off x="874350" y="688350"/>
            <a:ext cx="7395300" cy="37668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g105bdabf00f_0_103"/>
          <p:cNvSpPr txBox="1"/>
          <p:nvPr/>
        </p:nvSpPr>
        <p:spPr>
          <a:xfrm>
            <a:off x="1015050" y="404150"/>
            <a:ext cx="7113900" cy="6156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it" sz="2800" b="0" i="0" u="none" strike="noStrike" cap="none">
                <a:solidFill>
                  <a:srgbClr val="000000"/>
                </a:solidFill>
                <a:latin typeface="Amatic SC"/>
                <a:ea typeface="Amatic SC"/>
                <a:cs typeface="Amatic SC"/>
                <a:sym typeface="Amatic SC"/>
              </a:rPr>
              <a:t>L’AGENDA STRATEGICA 2019-2024</a:t>
            </a:r>
            <a:endParaRPr sz="1400" b="0" i="0" u="none" strike="noStrike" cap="none">
              <a:solidFill>
                <a:srgbClr val="000000"/>
              </a:solidFill>
              <a:latin typeface="Amatic SC"/>
              <a:ea typeface="Amatic SC"/>
              <a:cs typeface="Amatic SC"/>
              <a:sym typeface="Amatic SC"/>
            </a:endParaRPr>
          </a:p>
        </p:txBody>
      </p:sp>
      <p:sp>
        <p:nvSpPr>
          <p:cNvPr id="185" name="Google Shape;185;g105bdabf00f_0_103"/>
          <p:cNvSpPr txBox="1"/>
          <p:nvPr/>
        </p:nvSpPr>
        <p:spPr>
          <a:xfrm>
            <a:off x="1196750" y="1400450"/>
            <a:ext cx="67860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86" name="Google Shape;186;g105bdabf00f_0_103"/>
          <p:cNvSpPr txBox="1"/>
          <p:nvPr/>
        </p:nvSpPr>
        <p:spPr>
          <a:xfrm>
            <a:off x="1015050" y="1019750"/>
            <a:ext cx="6760500" cy="298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it" sz="1400" i="0" u="none" strike="noStrike" cap="none">
                <a:solidFill>
                  <a:srgbClr val="000000"/>
                </a:solidFill>
                <a:latin typeface="Comfortaa"/>
                <a:ea typeface="Comfortaa"/>
                <a:cs typeface="Comfortaa"/>
                <a:sym typeface="Comfortaa"/>
              </a:rPr>
              <a:t>L’Agenda strategica dell’UE è un documento redatto dal Consiglio europeo e serve ad individuare i settori prioritari su cui dovranno concentrare l’attenzione e l’azione i paesi dell’UE nel lungo periodo fornendo un quadro generale con l’obiettivo di orientare i lavori delle istituzioni europee. Attualmente l'”Agenda strategica 2019-2024” ha queste quattro priorità principali:</a:t>
            </a:r>
            <a:endParaRPr sz="140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Comfortaa"/>
              <a:ea typeface="Comfortaa"/>
              <a:cs typeface="Comfortaa"/>
              <a:sym typeface="Comfortaa"/>
            </a:endParaRPr>
          </a:p>
          <a:p>
            <a:pPr marL="457200" marR="0" lvl="0" indent="-317500" algn="l" rtl="0">
              <a:lnSpc>
                <a:spcPct val="100000"/>
              </a:lnSpc>
              <a:spcBef>
                <a:spcPts val="0"/>
              </a:spcBef>
              <a:spcAft>
                <a:spcPts val="0"/>
              </a:spcAft>
              <a:buClr>
                <a:srgbClr val="000000"/>
              </a:buClr>
              <a:buSzPts val="1400"/>
              <a:buFont typeface="Comfortaa"/>
              <a:buChar char="●"/>
            </a:pPr>
            <a:r>
              <a:rPr lang="it" sz="1400" i="0" u="none" strike="noStrike" cap="none">
                <a:solidFill>
                  <a:srgbClr val="000000"/>
                </a:solidFill>
                <a:latin typeface="Comfortaa"/>
                <a:ea typeface="Comfortaa"/>
                <a:cs typeface="Comfortaa"/>
                <a:sym typeface="Comfortaa"/>
              </a:rPr>
              <a:t>proteggere i cittadini e le libertà</a:t>
            </a:r>
            <a:endParaRPr sz="1400" i="0" u="none" strike="noStrike" cap="none">
              <a:solidFill>
                <a:srgbClr val="000000"/>
              </a:solidFill>
              <a:latin typeface="Comfortaa"/>
              <a:ea typeface="Comfortaa"/>
              <a:cs typeface="Comfortaa"/>
              <a:sym typeface="Comfortaa"/>
            </a:endParaRPr>
          </a:p>
          <a:p>
            <a:pPr marL="457200" marR="0" lvl="0" indent="-317500" algn="l" rtl="0">
              <a:lnSpc>
                <a:spcPct val="100000"/>
              </a:lnSpc>
              <a:spcBef>
                <a:spcPts val="0"/>
              </a:spcBef>
              <a:spcAft>
                <a:spcPts val="0"/>
              </a:spcAft>
              <a:buClr>
                <a:srgbClr val="000000"/>
              </a:buClr>
              <a:buSzPts val="1400"/>
              <a:buFont typeface="Comfortaa"/>
              <a:buChar char="●"/>
            </a:pPr>
            <a:r>
              <a:rPr lang="it" sz="1400" i="0" u="none" strike="noStrike" cap="none">
                <a:solidFill>
                  <a:srgbClr val="000000"/>
                </a:solidFill>
                <a:latin typeface="Comfortaa"/>
                <a:ea typeface="Comfortaa"/>
                <a:cs typeface="Comfortaa"/>
                <a:sym typeface="Comfortaa"/>
              </a:rPr>
              <a:t>sviluppare una base economica forte e vivace</a:t>
            </a:r>
            <a:endParaRPr sz="1400" i="0" u="none" strike="noStrike" cap="none">
              <a:solidFill>
                <a:srgbClr val="000000"/>
              </a:solidFill>
              <a:latin typeface="Comfortaa"/>
              <a:ea typeface="Comfortaa"/>
              <a:cs typeface="Comfortaa"/>
              <a:sym typeface="Comfortaa"/>
            </a:endParaRPr>
          </a:p>
          <a:p>
            <a:pPr marL="457200" marR="0" lvl="0" indent="-317500" algn="l" rtl="0">
              <a:lnSpc>
                <a:spcPct val="100000"/>
              </a:lnSpc>
              <a:spcBef>
                <a:spcPts val="0"/>
              </a:spcBef>
              <a:spcAft>
                <a:spcPts val="0"/>
              </a:spcAft>
              <a:buClr>
                <a:srgbClr val="000000"/>
              </a:buClr>
              <a:buSzPts val="1400"/>
              <a:buFont typeface="Comfortaa"/>
              <a:buChar char="●"/>
            </a:pPr>
            <a:r>
              <a:rPr lang="it" sz="1400" i="0" u="none" strike="noStrike" cap="none">
                <a:solidFill>
                  <a:srgbClr val="000000"/>
                </a:solidFill>
                <a:latin typeface="Comfortaa"/>
                <a:ea typeface="Comfortaa"/>
                <a:cs typeface="Comfortaa"/>
                <a:sym typeface="Comfortaa"/>
              </a:rPr>
              <a:t>costruire un’Europa verde, equa, solidale e a impatto climatico zero</a:t>
            </a:r>
            <a:endParaRPr sz="1400" i="0" u="none" strike="noStrike" cap="none">
              <a:solidFill>
                <a:srgbClr val="000000"/>
              </a:solidFill>
              <a:latin typeface="Comfortaa"/>
              <a:ea typeface="Comfortaa"/>
              <a:cs typeface="Comfortaa"/>
              <a:sym typeface="Comfortaa"/>
            </a:endParaRPr>
          </a:p>
          <a:p>
            <a:pPr marL="457200" marR="0" lvl="0" indent="-317500" algn="l" rtl="0">
              <a:lnSpc>
                <a:spcPct val="100000"/>
              </a:lnSpc>
              <a:spcBef>
                <a:spcPts val="0"/>
              </a:spcBef>
              <a:spcAft>
                <a:spcPts val="0"/>
              </a:spcAft>
              <a:buClr>
                <a:srgbClr val="000000"/>
              </a:buClr>
              <a:buSzPts val="1400"/>
              <a:buFont typeface="Comfortaa"/>
              <a:buChar char="●"/>
            </a:pPr>
            <a:r>
              <a:rPr lang="it" sz="1400" i="0" u="none" strike="noStrike" cap="none">
                <a:solidFill>
                  <a:srgbClr val="000000"/>
                </a:solidFill>
                <a:latin typeface="Comfortaa"/>
                <a:ea typeface="Comfortaa"/>
                <a:cs typeface="Comfortaa"/>
                <a:sym typeface="Comfortaa"/>
              </a:rPr>
              <a:t>promuovere gli interessi e i valori europei sulla scena mondiale.</a:t>
            </a:r>
            <a:endParaRPr sz="140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105bdabf00f_0_112"/>
          <p:cNvSpPr/>
          <p:nvPr/>
        </p:nvSpPr>
        <p:spPr>
          <a:xfrm>
            <a:off x="1249050" y="712950"/>
            <a:ext cx="6645900" cy="37176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g105bdabf00f_0_112"/>
          <p:cNvSpPr txBox="1">
            <a:spLocks noGrp="1"/>
          </p:cNvSpPr>
          <p:nvPr>
            <p:ph type="title"/>
          </p:nvPr>
        </p:nvSpPr>
        <p:spPr>
          <a:xfrm>
            <a:off x="1489575" y="369200"/>
            <a:ext cx="6265200" cy="636000"/>
          </a:xfrm>
          <a:prstGeom prst="rect">
            <a:avLst/>
          </a:prstGeom>
          <a:solidFill>
            <a:schemeClr val="accent6"/>
          </a:solidFill>
          <a:ln>
            <a:noFill/>
          </a:ln>
        </p:spPr>
        <p:txBody>
          <a:bodyPr spcFirstLastPara="1" wrap="square" lIns="91425" tIns="91425" rIns="91425" bIns="91425" anchor="ctr" anchorCtr="0">
            <a:normAutofit fontScale="90000"/>
          </a:bodyPr>
          <a:lstStyle/>
          <a:p>
            <a:pPr marL="0" lvl="0" indent="0" algn="ctr" rtl="0">
              <a:lnSpc>
                <a:spcPct val="100000"/>
              </a:lnSpc>
              <a:spcBef>
                <a:spcPts val="0"/>
              </a:spcBef>
              <a:spcAft>
                <a:spcPts val="0"/>
              </a:spcAft>
              <a:buSzPct val="111111"/>
              <a:buNone/>
            </a:pPr>
            <a:r>
              <a:rPr lang="it"/>
              <a:t>grazie per l’attenzione </a:t>
            </a:r>
            <a:endParaRPr/>
          </a:p>
        </p:txBody>
      </p:sp>
      <p:sp>
        <p:nvSpPr>
          <p:cNvPr id="193" name="Google Shape;193;g105bdabf00f_0_112"/>
          <p:cNvSpPr txBox="1"/>
          <p:nvPr/>
        </p:nvSpPr>
        <p:spPr>
          <a:xfrm>
            <a:off x="1731475" y="1222225"/>
            <a:ext cx="5652900" cy="3140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Esposito Mocerino Marika</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Mascolo Carmen </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Napolitano Venera </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Pacifico Felicia </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Pisapia Antonia</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Pizza Angela Pia</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Randaggio Nunzia Pia</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700"/>
              <a:buFont typeface="Arial"/>
              <a:buNone/>
            </a:pPr>
            <a:r>
              <a:rPr lang="it" sz="1700" b="1" i="0" u="none" strike="noStrike" cap="none">
                <a:solidFill>
                  <a:srgbClr val="000000"/>
                </a:solidFill>
                <a:latin typeface="Comfortaa"/>
                <a:ea typeface="Comfortaa"/>
                <a:cs typeface="Comfortaa"/>
                <a:sym typeface="Comfortaa"/>
              </a:rPr>
              <a:t>Vacchiano Luisa</a:t>
            </a:r>
            <a:endParaRPr sz="17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r>
              <a:rPr lang="it" sz="1400" b="1" i="0" u="none" strike="noStrike" cap="none">
                <a:solidFill>
                  <a:srgbClr val="000000"/>
                </a:solidFill>
                <a:latin typeface="Comfortaa"/>
                <a:ea typeface="Comfortaa"/>
                <a:cs typeface="Comfortaa"/>
                <a:sym typeface="Comfortaa"/>
              </a:rPr>
              <a:t>                A.S 2021/2022 “Liceo Enrico Medi”</a:t>
            </a:r>
            <a:endParaRPr sz="14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r>
              <a:rPr lang="it" sz="1400" b="1" i="0" u="none" strike="noStrike" cap="none">
                <a:solidFill>
                  <a:srgbClr val="000000"/>
                </a:solidFill>
                <a:latin typeface="Comfortaa"/>
                <a:ea typeface="Comfortaa"/>
                <a:cs typeface="Comfortaa"/>
                <a:sym typeface="Comfortaa"/>
              </a:rPr>
              <a:t>                Classe 4Cs </a:t>
            </a:r>
            <a:endParaRPr sz="14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endParaRPr sz="1400"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431550" y="427675"/>
            <a:ext cx="8520600" cy="801000"/>
          </a:xfrm>
          <a:prstGeom prst="rect">
            <a:avLst/>
          </a:prstGeom>
          <a:solidFill>
            <a:schemeClr val="dk1"/>
          </a:solid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it"/>
              <a:t>CORTE DI GIUSTIZIA</a:t>
            </a:r>
            <a:endParaRPr/>
          </a:p>
        </p:txBody>
      </p:sp>
      <p:sp>
        <p:nvSpPr>
          <p:cNvPr id="65" name="Google Shape;65;p2"/>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800"/>
              <a:buNone/>
            </a:pPr>
            <a:endParaRPr>
              <a:latin typeface="Oswald Light"/>
              <a:ea typeface="Oswald Light"/>
              <a:cs typeface="Oswald Light"/>
              <a:sym typeface="Oswald Light"/>
            </a:endParaRPr>
          </a:p>
          <a:p>
            <a:pPr marL="0" lvl="0" indent="0" algn="l" rtl="0">
              <a:lnSpc>
                <a:spcPct val="115000"/>
              </a:lnSpc>
              <a:spcBef>
                <a:spcPts val="1200"/>
              </a:spcBef>
              <a:spcAft>
                <a:spcPts val="0"/>
              </a:spcAft>
              <a:buSzPts val="1800"/>
              <a:buNone/>
            </a:pPr>
            <a:endParaRPr>
              <a:latin typeface="Oswald Light"/>
              <a:ea typeface="Oswald Light"/>
              <a:cs typeface="Oswald Light"/>
              <a:sym typeface="Oswald Light"/>
            </a:endParaRPr>
          </a:p>
          <a:p>
            <a:pPr marL="457200" lvl="0" indent="-342900" algn="l" rtl="0">
              <a:lnSpc>
                <a:spcPct val="115000"/>
              </a:lnSpc>
              <a:spcBef>
                <a:spcPts val="1200"/>
              </a:spcBef>
              <a:spcAft>
                <a:spcPts val="0"/>
              </a:spcAft>
              <a:buSzPts val="1800"/>
              <a:buFont typeface="Oswald Light"/>
              <a:buChar char="❏"/>
            </a:pPr>
            <a:r>
              <a:rPr lang="it">
                <a:latin typeface="Oswald Light"/>
                <a:ea typeface="Oswald Light"/>
                <a:cs typeface="Oswald Light"/>
                <a:sym typeface="Oswald Light"/>
              </a:rPr>
              <a:t>I compiti della Corte di Giustizia</a:t>
            </a:r>
            <a:endParaRPr>
              <a:latin typeface="Oswald Light"/>
              <a:ea typeface="Oswald Light"/>
              <a:cs typeface="Oswald Light"/>
              <a:sym typeface="Oswald Light"/>
            </a:endParaRPr>
          </a:p>
          <a:p>
            <a:pPr marL="457200" lvl="0" indent="-342900" algn="l" rtl="0">
              <a:lnSpc>
                <a:spcPct val="115000"/>
              </a:lnSpc>
              <a:spcBef>
                <a:spcPts val="0"/>
              </a:spcBef>
              <a:spcAft>
                <a:spcPts val="0"/>
              </a:spcAft>
              <a:buSzPts val="1800"/>
              <a:buFont typeface="Oswald Light"/>
              <a:buChar char="❏"/>
            </a:pPr>
            <a:r>
              <a:rPr lang="it">
                <a:latin typeface="Oswald Light"/>
                <a:ea typeface="Oswald Light"/>
                <a:cs typeface="Oswald Light"/>
                <a:sym typeface="Oswald Light"/>
              </a:rPr>
              <a:t>La composizione e la struttura della corte di giustizia</a:t>
            </a:r>
            <a:endParaRPr>
              <a:latin typeface="Oswald Light"/>
              <a:ea typeface="Oswald Light"/>
              <a:cs typeface="Oswald Light"/>
              <a:sym typeface="Oswald Light"/>
            </a:endParaRPr>
          </a:p>
          <a:p>
            <a:pPr marL="457200" lvl="0" indent="-342900" algn="l" rtl="0">
              <a:lnSpc>
                <a:spcPct val="115000"/>
              </a:lnSpc>
              <a:spcBef>
                <a:spcPts val="0"/>
              </a:spcBef>
              <a:spcAft>
                <a:spcPts val="0"/>
              </a:spcAft>
              <a:buSzPts val="1800"/>
              <a:buFont typeface="Oswald Light"/>
              <a:buChar char="❏"/>
            </a:pPr>
            <a:r>
              <a:rPr lang="it">
                <a:latin typeface="Oswald Light"/>
                <a:ea typeface="Oswald Light"/>
                <a:cs typeface="Oswald Light"/>
                <a:sym typeface="Oswald Light"/>
              </a:rPr>
              <a:t>Come si riunisce la Corte di Giustizia?</a:t>
            </a:r>
            <a:endParaRPr>
              <a:latin typeface="Oswald Light"/>
              <a:ea typeface="Oswald Light"/>
              <a:cs typeface="Oswald Light"/>
              <a:sym typeface="Oswald Light"/>
            </a:endParaRPr>
          </a:p>
          <a:p>
            <a:pPr marL="457200" lvl="0" indent="-342900" algn="l" rtl="0">
              <a:lnSpc>
                <a:spcPct val="115000"/>
              </a:lnSpc>
              <a:spcBef>
                <a:spcPts val="0"/>
              </a:spcBef>
              <a:spcAft>
                <a:spcPts val="0"/>
              </a:spcAft>
              <a:buSzPts val="1800"/>
              <a:buFont typeface="Oswald Light"/>
              <a:buChar char="❏"/>
            </a:pPr>
            <a:r>
              <a:rPr lang="it">
                <a:latin typeface="Oswald Light"/>
                <a:ea typeface="Oswald Light"/>
                <a:cs typeface="Oswald Light"/>
                <a:sym typeface="Oswald Light"/>
              </a:rPr>
              <a:t>Decisioni e deliberazioni della Corte di Giustizia</a:t>
            </a:r>
            <a:endParaRPr>
              <a:latin typeface="Oswald Light"/>
              <a:ea typeface="Oswald Light"/>
              <a:cs typeface="Oswald Light"/>
              <a:sym typeface="Oswald Light"/>
            </a:endParaRPr>
          </a:p>
          <a:p>
            <a:pPr marL="457200" lvl="0" indent="-342900" algn="l" rtl="0">
              <a:lnSpc>
                <a:spcPct val="115000"/>
              </a:lnSpc>
              <a:spcBef>
                <a:spcPts val="0"/>
              </a:spcBef>
              <a:spcAft>
                <a:spcPts val="0"/>
              </a:spcAft>
              <a:buSzPts val="1800"/>
              <a:buFont typeface="Oswald Light"/>
              <a:buChar char="❏"/>
            </a:pPr>
            <a:r>
              <a:rPr lang="it">
                <a:latin typeface="Oswald Light"/>
                <a:ea typeface="Oswald Light"/>
                <a:cs typeface="Oswald Light"/>
                <a:sym typeface="Oswald Light"/>
              </a:rPr>
              <a:t>Il presidente della Corte di Giustizia</a:t>
            </a:r>
            <a:endParaRPr>
              <a:latin typeface="Oswald Light"/>
              <a:ea typeface="Oswald Light"/>
              <a:cs typeface="Oswald Light"/>
              <a:sym typeface="Oswald Light"/>
            </a:endParaRPr>
          </a:p>
          <a:p>
            <a:pPr marL="457200" lvl="0" indent="-342900" algn="l" rtl="0">
              <a:lnSpc>
                <a:spcPct val="115000"/>
              </a:lnSpc>
              <a:spcBef>
                <a:spcPts val="0"/>
              </a:spcBef>
              <a:spcAft>
                <a:spcPts val="0"/>
              </a:spcAft>
              <a:buSzPts val="1800"/>
              <a:buFont typeface="Oswald Light"/>
              <a:buChar char="❏"/>
            </a:pPr>
            <a:r>
              <a:rPr lang="it">
                <a:latin typeface="Oswald Light"/>
                <a:ea typeface="Oswald Light"/>
                <a:cs typeface="Oswald Light"/>
                <a:sym typeface="Oswald Light"/>
              </a:rPr>
              <a:t>Chi coadiuva la Corte di Giustizia?</a:t>
            </a:r>
            <a:endParaRPr>
              <a:latin typeface="Oswald Light"/>
              <a:ea typeface="Oswald Light"/>
              <a:cs typeface="Oswald Light"/>
              <a:sym typeface="Oswald Light"/>
            </a:endParaRPr>
          </a:p>
          <a:p>
            <a:pPr marL="0" lvl="0" indent="0" algn="l" rtl="0">
              <a:lnSpc>
                <a:spcPct val="115000"/>
              </a:lnSpc>
              <a:spcBef>
                <a:spcPts val="1200"/>
              </a:spcBef>
              <a:spcAft>
                <a:spcPts val="1200"/>
              </a:spcAft>
              <a:buSzPts val="1800"/>
              <a:buNone/>
            </a:pPr>
            <a:endParaRPr>
              <a:latin typeface="Oswald Light"/>
              <a:ea typeface="Oswald Light"/>
              <a:cs typeface="Oswald Light"/>
              <a:sym typeface="Oswald Light"/>
            </a:endParaRPr>
          </a:p>
        </p:txBody>
      </p:sp>
      <p:sp>
        <p:nvSpPr>
          <p:cNvPr id="66" name="Google Shape;66;p2"/>
          <p:cNvSpPr/>
          <p:nvPr/>
        </p:nvSpPr>
        <p:spPr>
          <a:xfrm>
            <a:off x="431550" y="1043000"/>
            <a:ext cx="8280900" cy="742200"/>
          </a:xfrm>
          <a:prstGeom prst="rect">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2"/>
          <p:cNvSpPr txBox="1"/>
          <p:nvPr/>
        </p:nvSpPr>
        <p:spPr>
          <a:xfrm>
            <a:off x="431550" y="1043000"/>
            <a:ext cx="8259900" cy="7803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1200"/>
              </a:spcAft>
              <a:buClr>
                <a:srgbClr val="000000"/>
              </a:buClr>
              <a:buSzPts val="1800"/>
              <a:buFont typeface="Arial"/>
              <a:buNone/>
            </a:pPr>
            <a:r>
              <a:rPr lang="it" sz="1800" b="0" i="0" u="none" strike="noStrike" cap="none">
                <a:solidFill>
                  <a:schemeClr val="dk2"/>
                </a:solidFill>
                <a:latin typeface="Oswald Light"/>
                <a:ea typeface="Oswald Light"/>
                <a:cs typeface="Oswald Light"/>
                <a:sym typeface="Oswald Light"/>
              </a:rPr>
              <a:t>La corte di giustizia della Comunità Europea è stata istituita nel 1952 dal trattato CECA (Comunità europea del carbone e dell’acciaio).</a:t>
            </a:r>
            <a:endParaRPr sz="1400" b="0" i="0" u="none" strike="noStrike" cap="none">
              <a:solidFill>
                <a:srgbClr val="000000"/>
              </a:solidFill>
              <a:latin typeface="Source Code Pro"/>
              <a:ea typeface="Source Code Pro"/>
              <a:cs typeface="Source Code Pro"/>
              <a:sym typeface="Source Code Pr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3"/>
          <p:cNvSpPr txBox="1">
            <a:spLocks noGrp="1"/>
          </p:cNvSpPr>
          <p:nvPr>
            <p:ph type="title"/>
          </p:nvPr>
        </p:nvSpPr>
        <p:spPr>
          <a:xfrm>
            <a:off x="311700" y="292850"/>
            <a:ext cx="8520600" cy="801000"/>
          </a:xfrm>
          <a:prstGeom prst="rect">
            <a:avLst/>
          </a:prstGeom>
          <a:solidFill>
            <a:schemeClr val="dk1"/>
          </a:solid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SzPct val="111111"/>
              <a:buNone/>
            </a:pPr>
            <a:r>
              <a:rPr lang="it"/>
              <a:t>Compiti della corte di giustizia</a:t>
            </a:r>
            <a:endParaRPr/>
          </a:p>
        </p:txBody>
      </p:sp>
      <p:sp>
        <p:nvSpPr>
          <p:cNvPr id="73" name="Google Shape;73;p3"/>
          <p:cNvSpPr/>
          <p:nvPr/>
        </p:nvSpPr>
        <p:spPr>
          <a:xfrm>
            <a:off x="311700" y="1303462"/>
            <a:ext cx="2611386" cy="1577880"/>
          </a:xfrm>
          <a:prstGeom prst="flowChartDocument">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3"/>
          <p:cNvSpPr txBox="1"/>
          <p:nvPr/>
        </p:nvSpPr>
        <p:spPr>
          <a:xfrm>
            <a:off x="367888" y="1423563"/>
            <a:ext cx="2499000" cy="1244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700"/>
              <a:buFont typeface="Arial"/>
              <a:buNone/>
            </a:pPr>
            <a:r>
              <a:rPr lang="it" sz="1100" b="0" i="0" u="none" strike="noStrike" cap="none">
                <a:solidFill>
                  <a:schemeClr val="accent1"/>
                </a:solidFill>
                <a:latin typeface="Comfortaa"/>
                <a:ea typeface="Comfortaa"/>
                <a:cs typeface="Comfortaa"/>
                <a:sym typeface="Comfortaa"/>
              </a:rPr>
              <a:t>A.Interpretazione del diritto</a:t>
            </a:r>
            <a:endParaRPr sz="1100" b="0" i="0" u="none" strike="noStrike" cap="none">
              <a:solidFill>
                <a:schemeClr val="accent1"/>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700"/>
              <a:buFont typeface="Arial"/>
              <a:buNone/>
            </a:pPr>
            <a:r>
              <a:rPr lang="it" sz="1100" b="0" i="0" u="none" strike="noStrike" cap="none">
                <a:solidFill>
                  <a:schemeClr val="accent1"/>
                </a:solidFill>
                <a:latin typeface="Comfortaa"/>
                <a:ea typeface="Comfortaa"/>
                <a:cs typeface="Comfortaa"/>
                <a:sym typeface="Comfortaa"/>
              </a:rPr>
              <a:t>Con le pronunce giudiziarie la Corte interviene per fornire chiarimenti ai Giudici Nazionali che possono avere dubbi sull’interpretazione o sulla validità di normative comunitarie.</a:t>
            </a:r>
            <a:endParaRPr sz="1100" b="0" i="0" u="none" strike="noStrike" cap="none">
              <a:solidFill>
                <a:schemeClr val="accent1"/>
              </a:solidFill>
              <a:latin typeface="Comfortaa"/>
              <a:ea typeface="Comfortaa"/>
              <a:cs typeface="Comfortaa"/>
              <a:sym typeface="Comfortaa"/>
            </a:endParaRPr>
          </a:p>
        </p:txBody>
      </p:sp>
      <p:sp>
        <p:nvSpPr>
          <p:cNvPr id="75" name="Google Shape;75;p3"/>
          <p:cNvSpPr/>
          <p:nvPr/>
        </p:nvSpPr>
        <p:spPr>
          <a:xfrm>
            <a:off x="1545851" y="2997975"/>
            <a:ext cx="2717874" cy="1709856"/>
          </a:xfrm>
          <a:prstGeom prst="flowChartDocument">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3"/>
          <p:cNvSpPr txBox="1"/>
          <p:nvPr/>
        </p:nvSpPr>
        <p:spPr>
          <a:xfrm>
            <a:off x="1652425" y="3059375"/>
            <a:ext cx="2718000" cy="1523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it" sz="900" b="1" i="0" u="none" strike="noStrike" cap="none">
                <a:solidFill>
                  <a:srgbClr val="000000"/>
                </a:solidFill>
                <a:latin typeface="Comfortaa"/>
                <a:ea typeface="Comfortaa"/>
                <a:cs typeface="Comfortaa"/>
                <a:sym typeface="Comfortaa"/>
              </a:rPr>
              <a:t>B</a:t>
            </a:r>
            <a:r>
              <a:rPr lang="it" sz="600" b="1" i="0" u="none" strike="noStrike" cap="none">
                <a:solidFill>
                  <a:srgbClr val="000000"/>
                </a:solidFill>
                <a:latin typeface="Comfortaa"/>
                <a:ea typeface="Comfortaa"/>
                <a:cs typeface="Comfortaa"/>
                <a:sym typeface="Comfortaa"/>
              </a:rPr>
              <a:t>.</a:t>
            </a:r>
            <a:r>
              <a:rPr lang="it" sz="1000" b="1" i="0" u="none" strike="noStrike" cap="none">
                <a:solidFill>
                  <a:srgbClr val="000000"/>
                </a:solidFill>
                <a:latin typeface="Comfortaa"/>
                <a:ea typeface="Comfortaa"/>
                <a:cs typeface="Comfortaa"/>
                <a:sym typeface="Comfortaa"/>
              </a:rPr>
              <a:t>Rispetto della legge</a:t>
            </a:r>
            <a:endParaRPr sz="10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700"/>
              <a:buFont typeface="Arial"/>
              <a:buNone/>
            </a:pPr>
            <a:r>
              <a:rPr lang="it" sz="1000" b="0" i="0" u="none" strike="noStrike" cap="none">
                <a:solidFill>
                  <a:srgbClr val="000000"/>
                </a:solidFill>
                <a:latin typeface="Comfortaa"/>
                <a:ea typeface="Comfortaa"/>
                <a:cs typeface="Comfortaa"/>
                <a:sym typeface="Comfortaa"/>
              </a:rPr>
              <a:t>L</a:t>
            </a:r>
            <a:r>
              <a:rPr lang="it" sz="1100" b="0" i="0" u="none" strike="noStrike" cap="none">
                <a:solidFill>
                  <a:srgbClr val="000000"/>
                </a:solidFill>
                <a:latin typeface="Comfortaa"/>
                <a:ea typeface="Comfortaa"/>
                <a:cs typeface="Comfortaa"/>
                <a:sym typeface="Comfortaa"/>
              </a:rPr>
              <a:t>a corte vigila, affinché gli stati membri e le istituzioni agiscano conformemente alla legge e ha il potere di giudicare le controversie tra Stati Membri, istituzioni comunitarie, imprese e privati cittadini.</a:t>
            </a:r>
            <a:endParaRPr sz="1100" b="0" i="0" u="none" strike="noStrike" cap="none">
              <a:solidFill>
                <a:srgbClr val="000000"/>
              </a:solidFill>
              <a:latin typeface="Comfortaa"/>
              <a:ea typeface="Comfortaa"/>
              <a:cs typeface="Comfortaa"/>
              <a:sym typeface="Comfortaa"/>
            </a:endParaRPr>
          </a:p>
        </p:txBody>
      </p:sp>
      <p:sp>
        <p:nvSpPr>
          <p:cNvPr id="77" name="Google Shape;77;p3"/>
          <p:cNvSpPr/>
          <p:nvPr/>
        </p:nvSpPr>
        <p:spPr>
          <a:xfrm>
            <a:off x="4263750" y="1357649"/>
            <a:ext cx="3240702" cy="1523718"/>
          </a:xfrm>
          <a:prstGeom prst="flowChartDocumen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3"/>
          <p:cNvSpPr txBox="1"/>
          <p:nvPr/>
        </p:nvSpPr>
        <p:spPr>
          <a:xfrm>
            <a:off x="4370425" y="1445550"/>
            <a:ext cx="2819100" cy="1369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it" sz="1100" b="1" i="0" u="none" strike="noStrike" cap="none">
                <a:solidFill>
                  <a:srgbClr val="000000"/>
                </a:solidFill>
                <a:latin typeface="Comfortaa"/>
                <a:ea typeface="Comfortaa"/>
                <a:cs typeface="Comfortaa"/>
                <a:sym typeface="Comfortaa"/>
              </a:rPr>
              <a:t>C.Annullamento di atti giuridici         dell’Unione</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700"/>
              <a:buFont typeface="Arial"/>
              <a:buNone/>
            </a:pPr>
            <a:r>
              <a:rPr lang="it" sz="1100" b="0" i="0" u="none" strike="noStrike" cap="none">
                <a:solidFill>
                  <a:srgbClr val="000000"/>
                </a:solidFill>
                <a:latin typeface="Comfortaa"/>
                <a:ea typeface="Comfortaa"/>
                <a:cs typeface="Comfortaa"/>
                <a:sym typeface="Comfortaa"/>
              </a:rPr>
              <a:t>Se un atto legislativo comunitario è accusato di non rispettare i trattati o i diritti fondamentali, spetta alla corte decidere se annullarlo o meno.</a:t>
            </a:r>
            <a:endParaRPr sz="1100" b="0" i="0" u="none" strike="noStrike" cap="none">
              <a:solidFill>
                <a:srgbClr val="000000"/>
              </a:solidFill>
              <a:latin typeface="Comfortaa"/>
              <a:ea typeface="Comfortaa"/>
              <a:cs typeface="Comfortaa"/>
              <a:sym typeface="Comfortaa"/>
            </a:endParaRPr>
          </a:p>
        </p:txBody>
      </p:sp>
      <p:sp>
        <p:nvSpPr>
          <p:cNvPr id="79" name="Google Shape;79;p3"/>
          <p:cNvSpPr/>
          <p:nvPr/>
        </p:nvSpPr>
        <p:spPr>
          <a:xfrm>
            <a:off x="5396714" y="2998650"/>
            <a:ext cx="2819124" cy="1906632"/>
          </a:xfrm>
          <a:prstGeom prst="flowChartDocumen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3"/>
          <p:cNvSpPr txBox="1"/>
          <p:nvPr/>
        </p:nvSpPr>
        <p:spPr>
          <a:xfrm>
            <a:off x="5593363" y="2998650"/>
            <a:ext cx="2425800" cy="1708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it" sz="1100" b="1" i="0" u="none" strike="noStrike" cap="none">
                <a:solidFill>
                  <a:srgbClr val="000000"/>
                </a:solidFill>
                <a:latin typeface="Comfortaa"/>
                <a:ea typeface="Comfortaa"/>
                <a:cs typeface="Comfortaa"/>
                <a:sym typeface="Comfortaa"/>
              </a:rPr>
              <a:t>D.Sanzioni alle istituzioni dell’UE</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700"/>
              <a:buFont typeface="Arial"/>
              <a:buNone/>
            </a:pPr>
            <a:r>
              <a:rPr lang="it" sz="1100" b="0" i="0" u="none" strike="noStrike" cap="none">
                <a:solidFill>
                  <a:srgbClr val="000000"/>
                </a:solidFill>
                <a:latin typeface="Comfortaa"/>
                <a:ea typeface="Comfortaa"/>
                <a:cs typeface="Comfortaa"/>
                <a:sym typeface="Comfortaa"/>
              </a:rPr>
              <a:t>I cittadini e le imprese che hanno subito un danno a causa di un’azione o di un’omissione da parte di una istituzione dell’UE possono rivolgersi alla Corte di Giustizia.</a:t>
            </a:r>
            <a:endParaRPr sz="1100" b="0"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4"/>
          <p:cNvSpPr txBox="1">
            <a:spLocks noGrp="1"/>
          </p:cNvSpPr>
          <p:nvPr>
            <p:ph type="title"/>
          </p:nvPr>
        </p:nvSpPr>
        <p:spPr>
          <a:xfrm>
            <a:off x="311700" y="327550"/>
            <a:ext cx="8260800" cy="983700"/>
          </a:xfrm>
          <a:prstGeom prst="rect">
            <a:avLst/>
          </a:prstGeom>
          <a:solidFill>
            <a:schemeClr val="accent6"/>
          </a:solid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000"/>
              <a:buNone/>
            </a:pPr>
            <a:r>
              <a:rPr lang="it" sz="3500"/>
              <a:t>COMPOSIZIONE E STRUTTURA DELLA CORTE DI GIUSTIZIA</a:t>
            </a:r>
            <a:endParaRPr sz="3500"/>
          </a:p>
        </p:txBody>
      </p:sp>
      <p:sp>
        <p:nvSpPr>
          <p:cNvPr id="86" name="Google Shape;86;p4"/>
          <p:cNvSpPr txBox="1">
            <a:spLocks noGrp="1"/>
          </p:cNvSpPr>
          <p:nvPr>
            <p:ph type="body" idx="1"/>
          </p:nvPr>
        </p:nvSpPr>
        <p:spPr>
          <a:xfrm>
            <a:off x="219600" y="1745250"/>
            <a:ext cx="4064100" cy="3179400"/>
          </a:xfrm>
          <a:prstGeom prst="rect">
            <a:avLst/>
          </a:prstGeom>
          <a:solidFill>
            <a:schemeClr val="lt1"/>
          </a:solid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200"/>
              <a:buNone/>
            </a:pPr>
            <a:r>
              <a:rPr lang="it">
                <a:latin typeface="Comfortaa"/>
                <a:ea typeface="Comfortaa"/>
                <a:cs typeface="Comfortaa"/>
                <a:sym typeface="Comfortaa"/>
              </a:rPr>
              <a:t>La Corte è composta da un giudice per ogni Stato membro(27),assistiti da undici avvocati generali. I giudici e gli avvocati generali sono nominati di comune accordo dai governi degli Stati membri con mandato di sei anni, rinnovabile. </a:t>
            </a:r>
            <a:endParaRPr>
              <a:latin typeface="Comfortaa"/>
              <a:ea typeface="Comfortaa"/>
              <a:cs typeface="Comfortaa"/>
              <a:sym typeface="Comfortaa"/>
            </a:endParaRPr>
          </a:p>
          <a:p>
            <a:pPr marL="0" lvl="0" indent="0" algn="l" rtl="0">
              <a:lnSpc>
                <a:spcPct val="115000"/>
              </a:lnSpc>
              <a:spcBef>
                <a:spcPts val="1200"/>
              </a:spcBef>
              <a:spcAft>
                <a:spcPts val="1200"/>
              </a:spcAft>
              <a:buSzPts val="1200"/>
              <a:buNone/>
            </a:pPr>
            <a:r>
              <a:rPr lang="it">
                <a:latin typeface="Comfortaa"/>
                <a:ea typeface="Comfortaa"/>
                <a:cs typeface="Comfortaa"/>
                <a:sym typeface="Comfortaa"/>
              </a:rPr>
              <a:t>I giudici della Corte inoltre designano tra loro il presidente per un mandato di tre anni, anche esso rinnovabile.</a:t>
            </a:r>
            <a:endParaRPr>
              <a:latin typeface="Comfortaa"/>
              <a:ea typeface="Comfortaa"/>
              <a:cs typeface="Comfortaa"/>
              <a:sym typeface="Comfortaa"/>
            </a:endParaRPr>
          </a:p>
        </p:txBody>
      </p:sp>
      <p:sp>
        <p:nvSpPr>
          <p:cNvPr id="87" name="Google Shape;87;p4"/>
          <p:cNvSpPr/>
          <p:nvPr/>
        </p:nvSpPr>
        <p:spPr>
          <a:xfrm>
            <a:off x="4462825" y="1550725"/>
            <a:ext cx="4422000" cy="3468600"/>
          </a:xfrm>
          <a:prstGeom prst="roundRect">
            <a:avLst>
              <a:gd name="adj" fmla="val 16667"/>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8" name="Google Shape;88;p4"/>
          <p:cNvPicPr preferRelativeResize="0"/>
          <p:nvPr/>
        </p:nvPicPr>
        <p:blipFill rotWithShape="1">
          <a:blip r:embed="rId3">
            <a:alphaModFix/>
          </a:blip>
          <a:srcRect l="1020" t="-1080" r="862" b="1080"/>
          <a:stretch/>
        </p:blipFill>
        <p:spPr>
          <a:xfrm>
            <a:off x="4780150" y="1745250"/>
            <a:ext cx="2820600" cy="1586400"/>
          </a:xfrm>
          <a:prstGeom prst="roundRect">
            <a:avLst>
              <a:gd name="adj" fmla="val 16667"/>
            </a:avLst>
          </a:prstGeom>
          <a:noFill/>
          <a:ln>
            <a:noFill/>
          </a:ln>
        </p:spPr>
      </p:pic>
      <p:sp>
        <p:nvSpPr>
          <p:cNvPr id="89" name="Google Shape;89;p4"/>
          <p:cNvSpPr txBox="1"/>
          <p:nvPr/>
        </p:nvSpPr>
        <p:spPr>
          <a:xfrm>
            <a:off x="4780150" y="3275200"/>
            <a:ext cx="27330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it" sz="700" b="0" i="0" u="none" strike="noStrike" cap="none">
                <a:solidFill>
                  <a:schemeClr val="accent1"/>
                </a:solidFill>
                <a:latin typeface="Comfortaa"/>
                <a:ea typeface="Comfortaa"/>
                <a:cs typeface="Comfortaa"/>
                <a:sym typeface="Comfortaa"/>
              </a:rPr>
              <a:t>Corte di Giustizia 12/2019.</a:t>
            </a:r>
            <a:endParaRPr sz="700" b="0" i="0" u="none" strike="noStrike" cap="none">
              <a:solidFill>
                <a:schemeClr val="accent1"/>
              </a:solidFill>
              <a:latin typeface="Comfortaa"/>
              <a:ea typeface="Comfortaa"/>
              <a:cs typeface="Comfortaa"/>
              <a:sym typeface="Comfortaa"/>
            </a:endParaRPr>
          </a:p>
        </p:txBody>
      </p:sp>
      <p:pic>
        <p:nvPicPr>
          <p:cNvPr id="90" name="Google Shape;90;p4"/>
          <p:cNvPicPr preferRelativeResize="0"/>
          <p:nvPr/>
        </p:nvPicPr>
        <p:blipFill rotWithShape="1">
          <a:blip r:embed="rId4">
            <a:alphaModFix/>
          </a:blip>
          <a:srcRect/>
          <a:stretch/>
        </p:blipFill>
        <p:spPr>
          <a:xfrm>
            <a:off x="6422825" y="3567700"/>
            <a:ext cx="2187600" cy="1346400"/>
          </a:xfrm>
          <a:prstGeom prst="roundRect">
            <a:avLst>
              <a:gd name="adj" fmla="val 16667"/>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5"/>
          <p:cNvSpPr/>
          <p:nvPr/>
        </p:nvSpPr>
        <p:spPr>
          <a:xfrm>
            <a:off x="874350" y="688350"/>
            <a:ext cx="7395300" cy="37668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5"/>
          <p:cNvSpPr txBox="1"/>
          <p:nvPr/>
        </p:nvSpPr>
        <p:spPr>
          <a:xfrm>
            <a:off x="1015050" y="373600"/>
            <a:ext cx="7113900" cy="6156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it" sz="2800" b="0" i="0" u="none" strike="noStrike" cap="none">
                <a:solidFill>
                  <a:srgbClr val="000000"/>
                </a:solidFill>
                <a:latin typeface="Amatic SC"/>
                <a:ea typeface="Amatic SC"/>
                <a:cs typeface="Amatic SC"/>
                <a:sym typeface="Amatic SC"/>
              </a:rPr>
              <a:t>COME SI RIUNISCE LA CORTE DI GIUSTIZIA?</a:t>
            </a:r>
            <a:endParaRPr sz="1400" b="0" i="0" u="none" strike="noStrike" cap="none">
              <a:solidFill>
                <a:srgbClr val="000000"/>
              </a:solidFill>
              <a:latin typeface="Amatic SC"/>
              <a:ea typeface="Amatic SC"/>
              <a:cs typeface="Amatic SC"/>
              <a:sym typeface="Amatic SC"/>
            </a:endParaRPr>
          </a:p>
        </p:txBody>
      </p:sp>
      <p:sp>
        <p:nvSpPr>
          <p:cNvPr id="97" name="Google Shape;97;p5"/>
          <p:cNvSpPr txBox="1"/>
          <p:nvPr/>
        </p:nvSpPr>
        <p:spPr>
          <a:xfrm>
            <a:off x="1015050" y="1458600"/>
            <a:ext cx="7093500" cy="2154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it" sz="1600" b="0" i="0" u="none" strike="noStrike" cap="none">
                <a:solidFill>
                  <a:srgbClr val="000000"/>
                </a:solidFill>
                <a:latin typeface="Comfortaa"/>
                <a:ea typeface="Comfortaa"/>
                <a:cs typeface="Comfortaa"/>
                <a:sym typeface="Comfortaa"/>
              </a:rPr>
              <a:t>La Corte può riunirsi:</a:t>
            </a:r>
            <a:endParaRPr sz="1600" b="0" i="0" u="none" strike="noStrike" cap="none">
              <a:solidFill>
                <a:srgbClr val="000000"/>
              </a:solidFill>
              <a:latin typeface="Comfortaa"/>
              <a:ea typeface="Comfortaa"/>
              <a:cs typeface="Comfortaa"/>
              <a:sym typeface="Comfortaa"/>
            </a:endParaRPr>
          </a:p>
          <a:p>
            <a:pPr marL="457200" marR="0" lvl="0" indent="-330200" algn="ctr" rtl="0">
              <a:lnSpc>
                <a:spcPct val="100000"/>
              </a:lnSpc>
              <a:spcBef>
                <a:spcPts val="0"/>
              </a:spcBef>
              <a:spcAft>
                <a:spcPts val="0"/>
              </a:spcAft>
              <a:buClr>
                <a:srgbClr val="000000"/>
              </a:buClr>
              <a:buSzPts val="1600"/>
              <a:buFont typeface="Comfortaa"/>
              <a:buChar char="●"/>
            </a:pPr>
            <a:r>
              <a:rPr lang="it" sz="1600" b="0" i="0" u="none" strike="noStrike" cap="none">
                <a:solidFill>
                  <a:srgbClr val="000000"/>
                </a:solidFill>
                <a:latin typeface="Comfortaa"/>
                <a:ea typeface="Comfortaa"/>
                <a:cs typeface="Comfortaa"/>
                <a:sym typeface="Comfortaa"/>
              </a:rPr>
              <a:t>in seduta plenaria, ovvero in grande sezione. Essa si riunisce in grande sezione quando lo richiede uno Stato membro o un'istituzione parte della causa, nonché per trattare cause particolarmente complesse o importanti. Il quorum della seduta plenaria è di quindici giorni. </a:t>
            </a:r>
            <a:endParaRPr sz="1600" b="0" i="0" u="none" strike="noStrike" cap="none">
              <a:solidFill>
                <a:srgbClr val="000000"/>
              </a:solidFill>
              <a:latin typeface="Comfortaa"/>
              <a:ea typeface="Comfortaa"/>
              <a:cs typeface="Comfortaa"/>
              <a:sym typeface="Comfortaa"/>
            </a:endParaRPr>
          </a:p>
          <a:p>
            <a:pPr marL="457200" marR="0" lvl="0" indent="-330200" algn="ctr" rtl="0">
              <a:lnSpc>
                <a:spcPct val="100000"/>
              </a:lnSpc>
              <a:spcBef>
                <a:spcPts val="0"/>
              </a:spcBef>
              <a:spcAft>
                <a:spcPts val="0"/>
              </a:spcAft>
              <a:buClr>
                <a:srgbClr val="000000"/>
              </a:buClr>
              <a:buSzPts val="1600"/>
              <a:buFont typeface="Comfortaa"/>
              <a:buChar char="●"/>
            </a:pPr>
            <a:r>
              <a:rPr lang="it" sz="1600" b="0" i="0" u="none" strike="noStrike" cap="none">
                <a:solidFill>
                  <a:srgbClr val="000000"/>
                </a:solidFill>
                <a:latin typeface="Comfortaa"/>
                <a:ea typeface="Comfortaa"/>
                <a:cs typeface="Comfortaa"/>
                <a:sym typeface="Comfortaa"/>
              </a:rPr>
              <a:t>in sezioni composte da cinque o tre giudici. Le altre cause vengono trattate dalle sezioni di cinque o tre giudici.</a:t>
            </a:r>
            <a:endParaRPr sz="1600" b="0"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6"/>
          <p:cNvSpPr/>
          <p:nvPr/>
        </p:nvSpPr>
        <p:spPr>
          <a:xfrm>
            <a:off x="-10225" y="0"/>
            <a:ext cx="4375800" cy="5153700"/>
          </a:xfrm>
          <a:prstGeom prst="rect">
            <a:avLst/>
          </a:pr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6"/>
          <p:cNvSpPr/>
          <p:nvPr/>
        </p:nvSpPr>
        <p:spPr>
          <a:xfrm>
            <a:off x="4859500" y="547425"/>
            <a:ext cx="3710400" cy="1875900"/>
          </a:xfrm>
          <a:prstGeom prst="round2DiagRect">
            <a:avLst>
              <a:gd name="adj1" fmla="val 16667"/>
              <a:gd name="adj2" fmla="val 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6"/>
          <p:cNvSpPr txBox="1"/>
          <p:nvPr/>
        </p:nvSpPr>
        <p:spPr>
          <a:xfrm>
            <a:off x="5001550" y="264750"/>
            <a:ext cx="3234600" cy="4311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it" sz="1600" b="1" i="0" u="none" strike="noStrike" cap="none">
                <a:solidFill>
                  <a:srgbClr val="000000"/>
                </a:solidFill>
                <a:latin typeface="Amatic SC"/>
                <a:ea typeface="Amatic SC"/>
                <a:cs typeface="Amatic SC"/>
                <a:sym typeface="Amatic SC"/>
              </a:rPr>
              <a:t>DECISIONI E DELIBERAZIONI DELLA CORTE DI GIUSTIZIA</a:t>
            </a:r>
            <a:endParaRPr sz="1600" b="1" i="0" u="none" strike="noStrike" cap="none">
              <a:solidFill>
                <a:srgbClr val="000000"/>
              </a:solidFill>
              <a:latin typeface="Amatic SC"/>
              <a:ea typeface="Amatic SC"/>
              <a:cs typeface="Amatic SC"/>
              <a:sym typeface="Amatic SC"/>
            </a:endParaRPr>
          </a:p>
        </p:txBody>
      </p:sp>
      <p:sp>
        <p:nvSpPr>
          <p:cNvPr id="105" name="Google Shape;105;p6"/>
          <p:cNvSpPr txBox="1"/>
          <p:nvPr/>
        </p:nvSpPr>
        <p:spPr>
          <a:xfrm>
            <a:off x="4964350" y="892725"/>
            <a:ext cx="3500700" cy="1185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it" sz="1300" b="0" i="0" u="none" strike="noStrike" cap="none">
                <a:solidFill>
                  <a:srgbClr val="000000"/>
                </a:solidFill>
                <a:latin typeface="Comfortaa"/>
                <a:ea typeface="Comfortaa"/>
                <a:cs typeface="Comfortaa"/>
                <a:sym typeface="Comfortaa"/>
              </a:rPr>
              <a:t>Le decisioni sono prese a maggioranza dei voti espressi.</a:t>
            </a:r>
            <a:endParaRPr sz="1300" b="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300"/>
              <a:buFont typeface="Arial"/>
              <a:buNone/>
            </a:pPr>
            <a:r>
              <a:rPr lang="it" sz="1300" b="0" i="0" u="none" strike="noStrike" cap="none">
                <a:solidFill>
                  <a:srgbClr val="000000"/>
                </a:solidFill>
                <a:latin typeface="Comfortaa"/>
                <a:ea typeface="Comfortaa"/>
                <a:cs typeface="Comfortaa"/>
                <a:sym typeface="Comfortaa"/>
              </a:rPr>
              <a:t>Le deliberazioni sono segrete per cui le opinioni dissenzienti o individuali dei giudici non sono note.</a:t>
            </a:r>
            <a:endParaRPr sz="1300" b="0" i="0" u="none" strike="noStrike" cap="none">
              <a:solidFill>
                <a:srgbClr val="000000"/>
              </a:solidFill>
              <a:latin typeface="Comfortaa"/>
              <a:ea typeface="Comfortaa"/>
              <a:cs typeface="Comfortaa"/>
              <a:sym typeface="Comfortaa"/>
            </a:endParaRPr>
          </a:p>
        </p:txBody>
      </p:sp>
      <p:sp>
        <p:nvSpPr>
          <p:cNvPr id="106" name="Google Shape;106;p6"/>
          <p:cNvSpPr/>
          <p:nvPr/>
        </p:nvSpPr>
        <p:spPr>
          <a:xfrm>
            <a:off x="4763650" y="2748325"/>
            <a:ext cx="3710400" cy="1875900"/>
          </a:xfrm>
          <a:prstGeom prst="round2DiagRect">
            <a:avLst>
              <a:gd name="adj1" fmla="val 16667"/>
              <a:gd name="adj2" fmla="val 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6"/>
          <p:cNvSpPr txBox="1"/>
          <p:nvPr/>
        </p:nvSpPr>
        <p:spPr>
          <a:xfrm>
            <a:off x="4941375" y="2542475"/>
            <a:ext cx="3234600" cy="4770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it" sz="1900" b="1" i="0" u="none" strike="noStrike" cap="none">
                <a:solidFill>
                  <a:srgbClr val="000000"/>
                </a:solidFill>
                <a:latin typeface="Amatic SC"/>
                <a:ea typeface="Amatic SC"/>
                <a:cs typeface="Amatic SC"/>
                <a:sym typeface="Amatic SC"/>
              </a:rPr>
              <a:t>il presidente della corte di giustizia</a:t>
            </a:r>
            <a:endParaRPr sz="1900" b="1" i="0" u="none" strike="noStrike" cap="none">
              <a:solidFill>
                <a:srgbClr val="000000"/>
              </a:solidFill>
              <a:latin typeface="Amatic SC"/>
              <a:ea typeface="Amatic SC"/>
              <a:cs typeface="Amatic SC"/>
              <a:sym typeface="Amatic SC"/>
            </a:endParaRPr>
          </a:p>
        </p:txBody>
      </p:sp>
      <p:sp>
        <p:nvSpPr>
          <p:cNvPr id="108" name="Google Shape;108;p6"/>
          <p:cNvSpPr txBox="1"/>
          <p:nvPr/>
        </p:nvSpPr>
        <p:spPr>
          <a:xfrm>
            <a:off x="4821075" y="3019475"/>
            <a:ext cx="3475200" cy="153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it" sz="1100" b="0" i="0" u="none" strike="noStrike" cap="none">
                <a:solidFill>
                  <a:srgbClr val="000000"/>
                </a:solidFill>
                <a:latin typeface="Source Code Pro"/>
                <a:ea typeface="Source Code Pro"/>
                <a:cs typeface="Source Code Pro"/>
                <a:sym typeface="Source Code Pro"/>
              </a:rPr>
              <a:t>- </a:t>
            </a:r>
            <a:r>
              <a:rPr lang="it" sz="1100" b="0" i="0" u="none" strike="noStrike" cap="none">
                <a:solidFill>
                  <a:srgbClr val="000000"/>
                </a:solidFill>
                <a:latin typeface="Comfortaa"/>
                <a:ea typeface="Comfortaa"/>
                <a:cs typeface="Comfortaa"/>
                <a:sym typeface="Comfortaa"/>
              </a:rPr>
              <a:t>E’ eletto dai giudici e tra i giudici della Corte</a:t>
            </a:r>
            <a:endParaRPr sz="1100" b="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0" i="0" u="none" strike="noStrike" cap="none">
                <a:solidFill>
                  <a:srgbClr val="000000"/>
                </a:solidFill>
                <a:latin typeface="Comfortaa"/>
                <a:ea typeface="Comfortaa"/>
                <a:cs typeface="Comfortaa"/>
                <a:sym typeface="Comfortaa"/>
              </a:rPr>
              <a:t>- Il mandato è di tre anni</a:t>
            </a:r>
            <a:endParaRPr sz="1100" b="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0" i="0" u="none" strike="noStrike" cap="none">
                <a:solidFill>
                  <a:srgbClr val="000000"/>
                </a:solidFill>
                <a:latin typeface="Comfortaa"/>
                <a:ea typeface="Comfortaa"/>
                <a:cs typeface="Comfortaa"/>
                <a:sym typeface="Comfortaa"/>
              </a:rPr>
              <a:t>- Presiede la sezione plenaria e la grande sezione </a:t>
            </a:r>
            <a:endParaRPr sz="1100" b="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0" i="0" u="none" strike="noStrike" cap="none">
                <a:solidFill>
                  <a:srgbClr val="000000"/>
                </a:solidFill>
                <a:latin typeface="Comfortaa"/>
                <a:ea typeface="Comfortaa"/>
                <a:cs typeface="Comfortaa"/>
                <a:sym typeface="Comfortaa"/>
              </a:rPr>
              <a:t>- Designa il giudice relatore per ogni causa</a:t>
            </a:r>
            <a:endParaRPr sz="1100" b="0"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100"/>
              <a:buFont typeface="Arial"/>
              <a:buNone/>
            </a:pPr>
            <a:r>
              <a:rPr lang="it" sz="1100" b="0" i="0" u="none" strike="noStrike" cap="none">
                <a:solidFill>
                  <a:srgbClr val="000000"/>
                </a:solidFill>
                <a:latin typeface="Comfortaa"/>
                <a:ea typeface="Comfortaa"/>
                <a:cs typeface="Comfortaa"/>
                <a:sym typeface="Comfortaa"/>
              </a:rPr>
              <a:t>- Provvede sulle richieste di provvedimenti  d’urgenza.</a:t>
            </a:r>
            <a:endParaRPr sz="1100" b="0" i="0" u="none" strike="noStrike" cap="none">
              <a:solidFill>
                <a:srgbClr val="000000"/>
              </a:solidFill>
              <a:latin typeface="Comfortaa"/>
              <a:ea typeface="Comfortaa"/>
              <a:cs typeface="Comfortaa"/>
              <a:sym typeface="Comfortaa"/>
            </a:endParaRPr>
          </a:p>
        </p:txBody>
      </p:sp>
      <p:pic>
        <p:nvPicPr>
          <p:cNvPr id="109" name="Google Shape;109;p6"/>
          <p:cNvPicPr preferRelativeResize="0"/>
          <p:nvPr/>
        </p:nvPicPr>
        <p:blipFill rotWithShape="1">
          <a:blip r:embed="rId3">
            <a:alphaModFix/>
          </a:blip>
          <a:srcRect/>
          <a:stretch/>
        </p:blipFill>
        <p:spPr>
          <a:xfrm>
            <a:off x="493800" y="2489838"/>
            <a:ext cx="3363900" cy="2238600"/>
          </a:xfrm>
          <a:prstGeom prst="snip2DiagRect">
            <a:avLst>
              <a:gd name="adj1" fmla="val 0"/>
              <a:gd name="adj2" fmla="val 16667"/>
            </a:avLst>
          </a:prstGeom>
          <a:noFill/>
          <a:ln>
            <a:noFill/>
          </a:ln>
        </p:spPr>
      </p:pic>
      <p:pic>
        <p:nvPicPr>
          <p:cNvPr id="110" name="Google Shape;110;p6"/>
          <p:cNvPicPr preferRelativeResize="0"/>
          <p:nvPr/>
        </p:nvPicPr>
        <p:blipFill rotWithShape="1">
          <a:blip r:embed="rId4">
            <a:alphaModFix/>
          </a:blip>
          <a:srcRect/>
          <a:stretch/>
        </p:blipFill>
        <p:spPr>
          <a:xfrm>
            <a:off x="1149100" y="208313"/>
            <a:ext cx="2114700" cy="2162100"/>
          </a:xfrm>
          <a:prstGeom prst="ellipse">
            <a:avLst/>
          </a:prstGeom>
          <a:noFill/>
          <a:ln>
            <a:noFill/>
          </a:ln>
        </p:spPr>
      </p:pic>
      <p:sp>
        <p:nvSpPr>
          <p:cNvPr id="111" name="Google Shape;111;p6"/>
          <p:cNvSpPr txBox="1"/>
          <p:nvPr/>
        </p:nvSpPr>
        <p:spPr>
          <a:xfrm>
            <a:off x="1018450" y="4681800"/>
            <a:ext cx="3157800" cy="461700"/>
          </a:xfrm>
          <a:prstGeom prst="rect">
            <a:avLst/>
          </a:prstGeom>
          <a:solidFill>
            <a:srgbClr val="A4C2F4"/>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it" sz="900" b="0" i="0" u="none" strike="noStrike" cap="none">
                <a:solidFill>
                  <a:srgbClr val="000000"/>
                </a:solidFill>
                <a:latin typeface="Comfortaa"/>
                <a:ea typeface="Comfortaa"/>
                <a:cs typeface="Comfortaa"/>
                <a:sym typeface="Comfortaa"/>
              </a:rPr>
              <a:t>Attualmente il presidente della Corte della Giustizia è Koen Lenaerts </a:t>
            </a:r>
            <a:endParaRPr sz="900" b="0"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7"/>
          <p:cNvSpPr/>
          <p:nvPr/>
        </p:nvSpPr>
        <p:spPr>
          <a:xfrm>
            <a:off x="874350" y="688350"/>
            <a:ext cx="7395300" cy="3766800"/>
          </a:xfrm>
          <a:prstGeom prst="snip2DiagRect">
            <a:avLst>
              <a:gd name="adj1" fmla="val 0"/>
              <a:gd name="adj2"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7"/>
          <p:cNvSpPr txBox="1"/>
          <p:nvPr/>
        </p:nvSpPr>
        <p:spPr>
          <a:xfrm>
            <a:off x="1004850" y="378700"/>
            <a:ext cx="7113900" cy="6156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it" sz="2800" b="0" i="0" u="none" strike="noStrike" cap="none">
                <a:solidFill>
                  <a:srgbClr val="000000"/>
                </a:solidFill>
                <a:latin typeface="Amatic SC"/>
                <a:ea typeface="Amatic SC"/>
                <a:cs typeface="Amatic SC"/>
                <a:sym typeface="Amatic SC"/>
              </a:rPr>
              <a:t>CHI COADIUVA LA CORTE DI GIUSTIZIA?</a:t>
            </a:r>
            <a:endParaRPr sz="1400" b="0" i="0" u="none" strike="noStrike" cap="none">
              <a:solidFill>
                <a:srgbClr val="000000"/>
              </a:solidFill>
              <a:latin typeface="Amatic SC"/>
              <a:ea typeface="Amatic SC"/>
              <a:cs typeface="Amatic SC"/>
              <a:sym typeface="Amatic SC"/>
            </a:endParaRPr>
          </a:p>
        </p:txBody>
      </p:sp>
      <p:sp>
        <p:nvSpPr>
          <p:cNvPr id="118" name="Google Shape;118;p7"/>
          <p:cNvSpPr txBox="1"/>
          <p:nvPr/>
        </p:nvSpPr>
        <p:spPr>
          <a:xfrm>
            <a:off x="1025250" y="1115700"/>
            <a:ext cx="7093500" cy="3201600"/>
          </a:xfrm>
          <a:prstGeom prst="rect">
            <a:avLst/>
          </a:prstGeom>
          <a:noFill/>
          <a:ln>
            <a:noFill/>
          </a:ln>
        </p:spPr>
        <p:txBody>
          <a:bodyPr spcFirstLastPara="1" wrap="square" lIns="91425" tIns="91425" rIns="91425" bIns="91425" anchor="t" anchorCtr="0">
            <a:spAutoFit/>
          </a:bodyPr>
          <a:lstStyle/>
          <a:p>
            <a:pPr marL="457200" marR="0" lvl="0" indent="0" algn="l" rtl="0">
              <a:lnSpc>
                <a:spcPct val="100000"/>
              </a:lnSpc>
              <a:spcBef>
                <a:spcPts val="0"/>
              </a:spcBef>
              <a:spcAft>
                <a:spcPts val="0"/>
              </a:spcAft>
              <a:buClr>
                <a:srgbClr val="000000"/>
              </a:buClr>
              <a:buSzPts val="1400"/>
              <a:buFont typeface="Arial"/>
              <a:buNone/>
            </a:pPr>
            <a:r>
              <a:rPr lang="it" sz="1400" b="0" i="0" u="none" strike="noStrike" cap="none">
                <a:solidFill>
                  <a:srgbClr val="000000"/>
                </a:solidFill>
                <a:latin typeface="Comfortaa"/>
                <a:ea typeface="Comfortaa"/>
                <a:cs typeface="Comfortaa"/>
                <a:sym typeface="Comfortaa"/>
              </a:rPr>
              <a:t>Per coadiuvare la Corte nella gestione del gran numero di cause portate in giudizio e per offrire una maggiore tutela giuridica,  stato creato nel 1988 un “Tribunale di primo grado”: competente per pronunciarsi su determinati tipi di cause, quali azioni promosse da privati cittadini, società. Anche esso è composto da un giudice per ogni Stato membro.</a:t>
            </a:r>
            <a:endParaRPr sz="1400" b="0"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400"/>
              <a:buFont typeface="Arial"/>
              <a:buNone/>
            </a:pPr>
            <a:r>
              <a:rPr lang="it" sz="1400" b="0" i="0" u="none" strike="noStrike" cap="none">
                <a:solidFill>
                  <a:srgbClr val="000000"/>
                </a:solidFill>
                <a:latin typeface="Comfortaa"/>
                <a:ea typeface="Comfortaa"/>
                <a:cs typeface="Comfortaa"/>
                <a:sym typeface="Comfortaa"/>
              </a:rPr>
              <a:t>Il “Tribunale della funzione pubblica” dell’UE si pronuncia in merito alle controversie tra la Comunità e i suoi agenti. E’ composto da sette giudici ed è affiancato al tribunale di primo grado.</a:t>
            </a:r>
            <a:endParaRPr sz="1400" b="0"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400"/>
              <a:buFont typeface="Arial"/>
              <a:buNone/>
            </a:pPr>
            <a:r>
              <a:rPr lang="it" sz="1400" b="0" i="0" u="none" strike="noStrike" cap="none">
                <a:solidFill>
                  <a:srgbClr val="000000"/>
                </a:solidFill>
                <a:latin typeface="Comfortaa"/>
                <a:ea typeface="Comfortaa"/>
                <a:cs typeface="Comfortaa"/>
                <a:sym typeface="Comfortaa"/>
              </a:rPr>
              <a:t>Il Tribunale di primo grado e il Tribunale della funzione pubblica designano ciascuno, fra i rispettivi giudici, il proprio presidente con mandato triennale rinnovabile </a:t>
            </a:r>
            <a:endParaRPr sz="1400" b="0" i="0" u="none" strike="noStrike" cap="none">
              <a:solidFill>
                <a:srgbClr val="000000"/>
              </a:solidFill>
              <a:latin typeface="Comfortaa"/>
              <a:ea typeface="Comfortaa"/>
              <a:cs typeface="Comfortaa"/>
              <a:sym typeface="Comforta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105bdabf00f_0_10"/>
          <p:cNvSpPr txBox="1">
            <a:spLocks noGrp="1"/>
          </p:cNvSpPr>
          <p:nvPr>
            <p:ph type="title"/>
          </p:nvPr>
        </p:nvSpPr>
        <p:spPr>
          <a:xfrm>
            <a:off x="182700" y="196925"/>
            <a:ext cx="8839500" cy="748200"/>
          </a:xfrm>
          <a:prstGeom prst="rect">
            <a:avLst/>
          </a:prstGeom>
          <a:solidFill>
            <a:schemeClr val="dk1"/>
          </a:solid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it"/>
              <a:t>                                 IL CONSIGLIO EUROPEO </a:t>
            </a:r>
            <a:endParaRPr/>
          </a:p>
        </p:txBody>
      </p:sp>
      <p:sp>
        <p:nvSpPr>
          <p:cNvPr id="124" name="Google Shape;124;g105bdabf00f_0_10"/>
          <p:cNvSpPr txBox="1"/>
          <p:nvPr/>
        </p:nvSpPr>
        <p:spPr>
          <a:xfrm>
            <a:off x="509950" y="780825"/>
            <a:ext cx="7138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25" name="Google Shape;125;g105bdabf00f_0_10"/>
          <p:cNvSpPr txBox="1"/>
          <p:nvPr/>
        </p:nvSpPr>
        <p:spPr>
          <a:xfrm>
            <a:off x="1648400" y="780825"/>
            <a:ext cx="7138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26" name="Google Shape;126;g105bdabf00f_0_10"/>
          <p:cNvSpPr txBox="1"/>
          <p:nvPr/>
        </p:nvSpPr>
        <p:spPr>
          <a:xfrm>
            <a:off x="278850" y="945125"/>
            <a:ext cx="8586300" cy="831300"/>
          </a:xfrm>
          <a:prstGeom prst="rect">
            <a:avLst/>
          </a:prstGeom>
          <a:solidFill>
            <a:schemeClr val="accent6"/>
          </a:solid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it" sz="1400" b="0" i="0" u="none" strike="noStrike" cap="none">
                <a:solidFill>
                  <a:schemeClr val="dk2"/>
                </a:solidFill>
                <a:latin typeface="Source Code Pro"/>
                <a:ea typeface="Source Code Pro"/>
                <a:cs typeface="Source Code Pro"/>
                <a:sym typeface="Source Code Pro"/>
              </a:rPr>
              <a:t>Il Consiglio Europeo è stato creato nel 1974 quale sede informale di discussione tra i capi di stato o di governo degli Stati dell’UE.In seguito al trattato di Maastricht del 1992 ha acquisito uno status e un ruolo formali. </a:t>
            </a:r>
            <a:endParaRPr sz="1400" b="0" i="0" u="none" strike="noStrike" cap="none">
              <a:solidFill>
                <a:schemeClr val="dk2"/>
              </a:solidFill>
              <a:latin typeface="Source Code Pro"/>
              <a:ea typeface="Source Code Pro"/>
              <a:cs typeface="Source Code Pro"/>
              <a:sym typeface="Source Code Pro"/>
            </a:endParaRPr>
          </a:p>
        </p:txBody>
      </p:sp>
      <p:sp>
        <p:nvSpPr>
          <p:cNvPr id="127" name="Google Shape;127;g105bdabf00f_0_10"/>
          <p:cNvSpPr txBox="1"/>
          <p:nvPr/>
        </p:nvSpPr>
        <p:spPr>
          <a:xfrm>
            <a:off x="783850" y="2136100"/>
            <a:ext cx="6591000" cy="2527500"/>
          </a:xfrm>
          <a:prstGeom prst="rect">
            <a:avLst/>
          </a:prstGeom>
          <a:noFill/>
          <a:ln>
            <a:noFill/>
          </a:ln>
        </p:spPr>
        <p:txBody>
          <a:bodyPr spcFirstLastPara="1" wrap="square" lIns="91425" tIns="91425" rIns="91425" bIns="91425" anchor="t" anchorCtr="0">
            <a:spAutoFit/>
          </a:bodyPr>
          <a:lstStyle/>
          <a:p>
            <a:pPr marL="457200" marR="0" lvl="0" indent="-342900" algn="l" rtl="0">
              <a:lnSpc>
                <a:spcPct val="115000"/>
              </a:lnSpc>
              <a:spcBef>
                <a:spcPts val="1200"/>
              </a:spcBef>
              <a:spcAft>
                <a:spcPts val="0"/>
              </a:spcAft>
              <a:buClr>
                <a:schemeClr val="dk2"/>
              </a:buClr>
              <a:buSzPts val="1800"/>
              <a:buFont typeface="Oswald Light"/>
              <a:buChar char="❏"/>
            </a:pPr>
            <a:r>
              <a:rPr lang="it" sz="1800" b="0" i="0" u="none" strike="noStrike" cap="none">
                <a:solidFill>
                  <a:schemeClr val="dk2"/>
                </a:solidFill>
                <a:latin typeface="Oswald Light"/>
                <a:ea typeface="Oswald Light"/>
                <a:cs typeface="Oswald Light"/>
                <a:sym typeface="Oswald Light"/>
              </a:rPr>
              <a:t>I compiti del Consiglio Europeo </a:t>
            </a:r>
            <a:endParaRPr sz="1800" b="0" i="0" u="none" strike="noStrike" cap="none">
              <a:solidFill>
                <a:schemeClr val="dk2"/>
              </a:solidFill>
              <a:latin typeface="Oswald Light"/>
              <a:ea typeface="Oswald Light"/>
              <a:cs typeface="Oswald Light"/>
              <a:sym typeface="Oswald Light"/>
            </a:endParaRPr>
          </a:p>
          <a:p>
            <a:pPr marL="457200" marR="0" lvl="0" indent="-342900" algn="l" rtl="0">
              <a:lnSpc>
                <a:spcPct val="115000"/>
              </a:lnSpc>
              <a:spcBef>
                <a:spcPts val="0"/>
              </a:spcBef>
              <a:spcAft>
                <a:spcPts val="0"/>
              </a:spcAft>
              <a:buClr>
                <a:schemeClr val="dk2"/>
              </a:buClr>
              <a:buSzPts val="1800"/>
              <a:buFont typeface="Oswald Light"/>
              <a:buChar char="❏"/>
            </a:pPr>
            <a:r>
              <a:rPr lang="it" sz="1800" b="0" i="0" u="none" strike="noStrike" cap="none">
                <a:solidFill>
                  <a:schemeClr val="dk2"/>
                </a:solidFill>
                <a:latin typeface="Oswald Light"/>
                <a:ea typeface="Oswald Light"/>
                <a:cs typeface="Oswald Light"/>
                <a:sym typeface="Oswald Light"/>
              </a:rPr>
              <a:t>La composizione e la struttura del Consiglio Europeo </a:t>
            </a:r>
            <a:endParaRPr sz="1800" b="0" i="0" u="none" strike="noStrike" cap="none">
              <a:solidFill>
                <a:schemeClr val="dk2"/>
              </a:solidFill>
              <a:latin typeface="Oswald Light"/>
              <a:ea typeface="Oswald Light"/>
              <a:cs typeface="Oswald Light"/>
              <a:sym typeface="Oswald Light"/>
            </a:endParaRPr>
          </a:p>
          <a:p>
            <a:pPr marL="457200" marR="0" lvl="0" indent="-342900" algn="l" rtl="0">
              <a:lnSpc>
                <a:spcPct val="115000"/>
              </a:lnSpc>
              <a:spcBef>
                <a:spcPts val="0"/>
              </a:spcBef>
              <a:spcAft>
                <a:spcPts val="0"/>
              </a:spcAft>
              <a:buClr>
                <a:schemeClr val="dk2"/>
              </a:buClr>
              <a:buSzPts val="1800"/>
              <a:buFont typeface="Oswald Light"/>
              <a:buChar char="❏"/>
            </a:pPr>
            <a:r>
              <a:rPr lang="it" sz="1800" b="0" i="0" u="none" strike="noStrike" cap="none">
                <a:solidFill>
                  <a:schemeClr val="dk2"/>
                </a:solidFill>
                <a:latin typeface="Oswald Light"/>
                <a:ea typeface="Oswald Light"/>
                <a:cs typeface="Oswald Light"/>
                <a:sym typeface="Oswald Light"/>
              </a:rPr>
              <a:t>Come si riunisce il Consiglio Europeo?</a:t>
            </a:r>
            <a:endParaRPr sz="1800" b="0" i="0" u="none" strike="noStrike" cap="none">
              <a:solidFill>
                <a:schemeClr val="dk2"/>
              </a:solidFill>
              <a:latin typeface="Oswald Light"/>
              <a:ea typeface="Oswald Light"/>
              <a:cs typeface="Oswald Light"/>
              <a:sym typeface="Oswald Light"/>
            </a:endParaRPr>
          </a:p>
          <a:p>
            <a:pPr marL="457200" marR="0" lvl="0" indent="-342900" algn="l" rtl="0">
              <a:lnSpc>
                <a:spcPct val="115000"/>
              </a:lnSpc>
              <a:spcBef>
                <a:spcPts val="0"/>
              </a:spcBef>
              <a:spcAft>
                <a:spcPts val="0"/>
              </a:spcAft>
              <a:buClr>
                <a:schemeClr val="dk2"/>
              </a:buClr>
              <a:buSzPts val="1800"/>
              <a:buFont typeface="Oswald Light"/>
              <a:buChar char="❏"/>
            </a:pPr>
            <a:r>
              <a:rPr lang="it" sz="1800" b="0" i="0" u="none" strike="noStrike" cap="none">
                <a:solidFill>
                  <a:schemeClr val="dk2"/>
                </a:solidFill>
                <a:latin typeface="Oswald Light"/>
                <a:ea typeface="Oswald Light"/>
                <a:cs typeface="Oswald Light"/>
                <a:sym typeface="Oswald Light"/>
              </a:rPr>
              <a:t>Decisioni e deliberazioni del Consiglio Europeo </a:t>
            </a:r>
            <a:endParaRPr sz="1800" b="0" i="0" u="none" strike="noStrike" cap="none">
              <a:solidFill>
                <a:schemeClr val="dk2"/>
              </a:solidFill>
              <a:latin typeface="Oswald Light"/>
              <a:ea typeface="Oswald Light"/>
              <a:cs typeface="Oswald Light"/>
              <a:sym typeface="Oswald Light"/>
            </a:endParaRPr>
          </a:p>
          <a:p>
            <a:pPr marL="457200" marR="0" lvl="0" indent="-342900" algn="l" rtl="0">
              <a:lnSpc>
                <a:spcPct val="115000"/>
              </a:lnSpc>
              <a:spcBef>
                <a:spcPts val="0"/>
              </a:spcBef>
              <a:spcAft>
                <a:spcPts val="0"/>
              </a:spcAft>
              <a:buClr>
                <a:schemeClr val="dk2"/>
              </a:buClr>
              <a:buSzPts val="1800"/>
              <a:buFont typeface="Oswald Light"/>
              <a:buChar char="❏"/>
            </a:pPr>
            <a:r>
              <a:rPr lang="it" sz="1800" b="0" i="0" u="none" strike="noStrike" cap="none">
                <a:solidFill>
                  <a:schemeClr val="dk2"/>
                </a:solidFill>
                <a:latin typeface="Oswald Light"/>
                <a:ea typeface="Oswald Light"/>
                <a:cs typeface="Oswald Light"/>
                <a:sym typeface="Oswald Light"/>
              </a:rPr>
              <a:t>Il presidente del Consiglio Europeo </a:t>
            </a:r>
            <a:endParaRPr sz="1800" b="0" i="0" u="none" strike="noStrike" cap="none">
              <a:solidFill>
                <a:schemeClr val="dk2"/>
              </a:solidFill>
              <a:latin typeface="Oswald Light"/>
              <a:ea typeface="Oswald Light"/>
              <a:cs typeface="Oswald Light"/>
              <a:sym typeface="Oswald Light"/>
            </a:endParaRPr>
          </a:p>
          <a:p>
            <a:pPr marL="457200" marR="0" lvl="0" indent="-342900" algn="l" rtl="0">
              <a:lnSpc>
                <a:spcPct val="115000"/>
              </a:lnSpc>
              <a:spcBef>
                <a:spcPts val="0"/>
              </a:spcBef>
              <a:spcAft>
                <a:spcPts val="0"/>
              </a:spcAft>
              <a:buClr>
                <a:schemeClr val="dk2"/>
              </a:buClr>
              <a:buSzPts val="1800"/>
              <a:buFont typeface="Oswald Light"/>
              <a:buChar char="❏"/>
            </a:pPr>
            <a:r>
              <a:rPr lang="it" sz="1800" b="0" i="0" u="none" strike="noStrike" cap="none">
                <a:solidFill>
                  <a:schemeClr val="dk2"/>
                </a:solidFill>
                <a:latin typeface="Oswald Light"/>
                <a:ea typeface="Oswald Light"/>
                <a:cs typeface="Oswald Light"/>
                <a:sym typeface="Oswald Light"/>
              </a:rPr>
              <a:t>L’agenda strategica 2019-2024</a:t>
            </a:r>
            <a:endParaRPr sz="1800" b="0" i="0" u="none" strike="noStrike" cap="none">
              <a:solidFill>
                <a:schemeClr val="dk2"/>
              </a:solidFill>
              <a:latin typeface="Oswald Light"/>
              <a:ea typeface="Oswald Light"/>
              <a:cs typeface="Oswald Light"/>
              <a:sym typeface="Oswald Light"/>
            </a:endParaRPr>
          </a:p>
          <a:p>
            <a:pPr marL="0" marR="0" lvl="0" indent="0" algn="l" rtl="0">
              <a:lnSpc>
                <a:spcPct val="115000"/>
              </a:lnSpc>
              <a:spcBef>
                <a:spcPts val="1200"/>
              </a:spcBef>
              <a:spcAft>
                <a:spcPts val="1200"/>
              </a:spcAft>
              <a:buClr>
                <a:srgbClr val="000000"/>
              </a:buClr>
              <a:buSzPts val="1800"/>
              <a:buFont typeface="Arial"/>
              <a:buNone/>
            </a:pPr>
            <a:endParaRPr sz="1800" b="0" i="0" u="none" strike="noStrike" cap="none">
              <a:solidFill>
                <a:schemeClr val="dk2"/>
              </a:solidFill>
              <a:latin typeface="Oswald Light"/>
              <a:ea typeface="Oswald Light"/>
              <a:cs typeface="Oswald Light"/>
              <a:sym typeface="Oswald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105bdabf00f_0_17"/>
          <p:cNvSpPr txBox="1">
            <a:spLocks noGrp="1"/>
          </p:cNvSpPr>
          <p:nvPr>
            <p:ph type="title"/>
          </p:nvPr>
        </p:nvSpPr>
        <p:spPr>
          <a:xfrm>
            <a:off x="394750" y="86400"/>
            <a:ext cx="8537700" cy="748200"/>
          </a:xfrm>
          <a:prstGeom prst="rect">
            <a:avLst/>
          </a:prstGeom>
          <a:solidFill>
            <a:schemeClr val="dk1"/>
          </a:solidFill>
          <a:ln>
            <a:noFill/>
          </a:ln>
        </p:spPr>
        <p:txBody>
          <a:bodyPr spcFirstLastPara="1" wrap="square" lIns="91425" tIns="91425" rIns="91425" bIns="91425" anchor="t" anchorCtr="0">
            <a:normAutofit fontScale="90000"/>
          </a:bodyPr>
          <a:lstStyle/>
          <a:p>
            <a:pPr marL="0" lvl="0" indent="0" algn="ctr" rtl="0">
              <a:lnSpc>
                <a:spcPct val="100000"/>
              </a:lnSpc>
              <a:spcBef>
                <a:spcPts val="0"/>
              </a:spcBef>
              <a:spcAft>
                <a:spcPts val="0"/>
              </a:spcAft>
              <a:buClr>
                <a:srgbClr val="000000"/>
              </a:buClr>
              <a:buSzPct val="116666"/>
              <a:buFont typeface="Arial"/>
              <a:buNone/>
            </a:pPr>
            <a:r>
              <a:rPr lang="it"/>
              <a:t>compiti del consiglio europeo</a:t>
            </a:r>
            <a:endParaRPr/>
          </a:p>
          <a:p>
            <a:pPr marL="0" lvl="0" indent="0" algn="l" rtl="0">
              <a:lnSpc>
                <a:spcPct val="100000"/>
              </a:lnSpc>
              <a:spcBef>
                <a:spcPts val="0"/>
              </a:spcBef>
              <a:spcAft>
                <a:spcPts val="0"/>
              </a:spcAft>
              <a:buSzPct val="111111"/>
              <a:buNone/>
            </a:pPr>
            <a:endParaRPr/>
          </a:p>
        </p:txBody>
      </p:sp>
      <p:sp>
        <p:nvSpPr>
          <p:cNvPr id="133" name="Google Shape;133;g105bdabf00f_0_17"/>
          <p:cNvSpPr/>
          <p:nvPr/>
        </p:nvSpPr>
        <p:spPr>
          <a:xfrm>
            <a:off x="518313" y="1058000"/>
            <a:ext cx="3372786" cy="1914732"/>
          </a:xfrm>
          <a:prstGeom prst="flowChartDocument">
            <a:avLst/>
          </a:prstGeom>
          <a:solidFill>
            <a:schemeClr val="accent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g105bdabf00f_0_17"/>
          <p:cNvSpPr txBox="1"/>
          <p:nvPr/>
        </p:nvSpPr>
        <p:spPr>
          <a:xfrm>
            <a:off x="449713" y="1245713"/>
            <a:ext cx="3510000" cy="1200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it" sz="1100" b="1" i="0" u="none" strike="noStrike" cap="none">
                <a:solidFill>
                  <a:srgbClr val="000000"/>
                </a:solidFill>
                <a:latin typeface="Comfortaa"/>
                <a:ea typeface="Comfortaa"/>
                <a:cs typeface="Comfortaa"/>
                <a:sym typeface="Comfortaa"/>
              </a:rPr>
              <a:t>Il Consiglio Europeo ha il compito di dettare degli orientamenti generali ai quali gli organi dell'Unione europea devono uniformarsi; a causa della generalità degli orientamenti, in genere vi è un ampio margine di discrezionalità nell'attuazione degli stessi</a:t>
            </a:r>
            <a:endParaRPr sz="1100" b="1" i="0" u="none" strike="noStrike" cap="none">
              <a:solidFill>
                <a:srgbClr val="000000"/>
              </a:solidFill>
              <a:latin typeface="Comfortaa"/>
              <a:ea typeface="Comfortaa"/>
              <a:cs typeface="Comfortaa"/>
              <a:sym typeface="Comfortaa"/>
            </a:endParaRPr>
          </a:p>
        </p:txBody>
      </p:sp>
      <p:sp>
        <p:nvSpPr>
          <p:cNvPr id="135" name="Google Shape;135;g105bdabf00f_0_17"/>
          <p:cNvSpPr/>
          <p:nvPr/>
        </p:nvSpPr>
        <p:spPr>
          <a:xfrm>
            <a:off x="4659700" y="902625"/>
            <a:ext cx="4272750" cy="2225502"/>
          </a:xfrm>
          <a:prstGeom prst="flowChartDocument">
            <a:avLst/>
          </a:prstGeom>
          <a:solidFill>
            <a:schemeClr val="accent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g105bdabf00f_0_17"/>
          <p:cNvSpPr txBox="1"/>
          <p:nvPr/>
        </p:nvSpPr>
        <p:spPr>
          <a:xfrm>
            <a:off x="5340250" y="1433425"/>
            <a:ext cx="2754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137" name="Google Shape;137;g105bdabf00f_0_17"/>
          <p:cNvSpPr txBox="1"/>
          <p:nvPr/>
        </p:nvSpPr>
        <p:spPr>
          <a:xfrm>
            <a:off x="4792225" y="902625"/>
            <a:ext cx="4007700" cy="2016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it" sz="1000" b="1" i="0" u="none" strike="noStrike" cap="none">
                <a:solidFill>
                  <a:srgbClr val="000000"/>
                </a:solidFill>
                <a:latin typeface="Comfortaa"/>
                <a:ea typeface="Comfortaa"/>
                <a:cs typeface="Comfortaa"/>
                <a:sym typeface="Comfortaa"/>
              </a:rPr>
              <a:t>Altra funzione di rilievo è quella di eleggere/proporre diverse cariche quali:</a:t>
            </a:r>
            <a:endParaRPr sz="10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00000"/>
              </a:solidFill>
              <a:latin typeface="Comfortaa"/>
              <a:ea typeface="Comfortaa"/>
              <a:cs typeface="Comfortaa"/>
              <a:sym typeface="Comfortaa"/>
            </a:endParaRPr>
          </a:p>
          <a:p>
            <a:pPr marL="457200" marR="0" lvl="0" indent="-292100" algn="l" rtl="0">
              <a:lnSpc>
                <a:spcPct val="100000"/>
              </a:lnSpc>
              <a:spcBef>
                <a:spcPts val="0"/>
              </a:spcBef>
              <a:spcAft>
                <a:spcPts val="0"/>
              </a:spcAft>
              <a:buClr>
                <a:srgbClr val="000000"/>
              </a:buClr>
              <a:buSzPts val="1000"/>
              <a:buFont typeface="Comfortaa"/>
              <a:buChar char="●"/>
            </a:pPr>
            <a:r>
              <a:rPr lang="it" sz="1000" b="1" i="0" u="none" strike="noStrike" cap="none">
                <a:solidFill>
                  <a:srgbClr val="000000"/>
                </a:solidFill>
                <a:latin typeface="Comfortaa"/>
                <a:ea typeface="Comfortaa"/>
                <a:cs typeface="Comfortaa"/>
                <a:sym typeface="Comfortaa"/>
              </a:rPr>
              <a:t>il Presidente del Consiglio Europeo, della Commissione Europea e della Banca centrale europea (BCE)</a:t>
            </a:r>
            <a:endParaRPr sz="1000" b="1"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00000"/>
              </a:solidFill>
              <a:latin typeface="Comfortaa"/>
              <a:ea typeface="Comfortaa"/>
              <a:cs typeface="Comfortaa"/>
              <a:sym typeface="Comfortaa"/>
            </a:endParaRPr>
          </a:p>
          <a:p>
            <a:pPr marL="457200" marR="0" lvl="0" indent="-292100" algn="l" rtl="0">
              <a:lnSpc>
                <a:spcPct val="100000"/>
              </a:lnSpc>
              <a:spcBef>
                <a:spcPts val="0"/>
              </a:spcBef>
              <a:spcAft>
                <a:spcPts val="0"/>
              </a:spcAft>
              <a:buClr>
                <a:srgbClr val="000000"/>
              </a:buClr>
              <a:buSzPts val="1000"/>
              <a:buFont typeface="Comfortaa"/>
              <a:buChar char="●"/>
            </a:pPr>
            <a:r>
              <a:rPr lang="it" sz="1000" b="1" i="0" u="none" strike="noStrike" cap="none">
                <a:solidFill>
                  <a:srgbClr val="000000"/>
                </a:solidFill>
                <a:latin typeface="Comfortaa"/>
                <a:ea typeface="Comfortaa"/>
                <a:cs typeface="Comfortaa"/>
                <a:sym typeface="Comfortaa"/>
              </a:rPr>
              <a:t>l’Alto rappresentante dell’Unione per gli affari esteri e la politica di sicurezza;</a:t>
            </a:r>
            <a:endParaRPr sz="1000" b="1"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00000"/>
              </a:solidFill>
              <a:latin typeface="Comfortaa"/>
              <a:ea typeface="Comfortaa"/>
              <a:cs typeface="Comfortaa"/>
              <a:sym typeface="Comfortaa"/>
            </a:endParaRPr>
          </a:p>
          <a:p>
            <a:pPr marL="457200" marR="0" lvl="0" indent="-292100" algn="l" rtl="0">
              <a:lnSpc>
                <a:spcPct val="100000"/>
              </a:lnSpc>
              <a:spcBef>
                <a:spcPts val="0"/>
              </a:spcBef>
              <a:spcAft>
                <a:spcPts val="0"/>
              </a:spcAft>
              <a:buClr>
                <a:srgbClr val="000000"/>
              </a:buClr>
              <a:buSzPts val="1000"/>
              <a:buFont typeface="Comfortaa"/>
              <a:buChar char="●"/>
            </a:pPr>
            <a:r>
              <a:rPr lang="it" sz="1000" b="1" i="0" u="none" strike="noStrike" cap="none">
                <a:solidFill>
                  <a:srgbClr val="000000"/>
                </a:solidFill>
                <a:latin typeface="Comfortaa"/>
                <a:ea typeface="Comfortaa"/>
                <a:cs typeface="Comfortaa"/>
                <a:sym typeface="Comfortaa"/>
              </a:rPr>
              <a:t>il collegio dei Commissari ed il comitato esecutivo della Banca centrale europea (BCE).</a:t>
            </a:r>
            <a:endParaRPr sz="1000" b="1" i="0" u="none" strike="noStrike" cap="none">
              <a:solidFill>
                <a:srgbClr val="000000"/>
              </a:solidFill>
              <a:latin typeface="Comfortaa"/>
              <a:ea typeface="Comfortaa"/>
              <a:cs typeface="Comfortaa"/>
              <a:sym typeface="Comfortaa"/>
            </a:endParaRPr>
          </a:p>
          <a:p>
            <a:pPr marL="457200" marR="0" lvl="0" indent="0" algn="l" rtl="0">
              <a:lnSpc>
                <a:spcPct val="100000"/>
              </a:lnSpc>
              <a:spcBef>
                <a:spcPts val="0"/>
              </a:spcBef>
              <a:spcAft>
                <a:spcPts val="0"/>
              </a:spcAft>
              <a:buClr>
                <a:srgbClr val="000000"/>
              </a:buClr>
              <a:buSzPts val="1100"/>
              <a:buFont typeface="Arial"/>
              <a:buNone/>
            </a:pPr>
            <a:endParaRPr sz="1100" i="0" u="none" strike="noStrike" cap="none">
              <a:solidFill>
                <a:srgbClr val="000000"/>
              </a:solidFill>
              <a:latin typeface="Comfortaa"/>
              <a:ea typeface="Comfortaa"/>
              <a:cs typeface="Comfortaa"/>
              <a:sym typeface="Comfortaa"/>
            </a:endParaRPr>
          </a:p>
        </p:txBody>
      </p:sp>
      <p:sp>
        <p:nvSpPr>
          <p:cNvPr id="138" name="Google Shape;138;g105bdabf00f_0_17"/>
          <p:cNvSpPr/>
          <p:nvPr/>
        </p:nvSpPr>
        <p:spPr>
          <a:xfrm>
            <a:off x="694000" y="3060124"/>
            <a:ext cx="3021462" cy="1914732"/>
          </a:xfrm>
          <a:prstGeom prst="flowChartDocument">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g105bdabf00f_0_17"/>
          <p:cNvSpPr txBox="1"/>
          <p:nvPr/>
        </p:nvSpPr>
        <p:spPr>
          <a:xfrm>
            <a:off x="620025" y="3127775"/>
            <a:ext cx="2912100" cy="1585500"/>
          </a:xfrm>
          <a:prstGeom prst="rect">
            <a:avLst/>
          </a:prstGeom>
          <a:noFill/>
          <a:ln>
            <a:noFill/>
          </a:ln>
        </p:spPr>
        <p:txBody>
          <a:bodyPr spcFirstLastPara="1" wrap="square" lIns="91425" tIns="91425" rIns="91425" bIns="91425" anchor="t" anchorCtr="0">
            <a:spAutoFit/>
          </a:bodyPr>
          <a:lstStyle/>
          <a:p>
            <a:pPr marL="457200" marR="0" lvl="0" indent="-298450" algn="l" rtl="0">
              <a:lnSpc>
                <a:spcPct val="100000"/>
              </a:lnSpc>
              <a:spcBef>
                <a:spcPts val="0"/>
              </a:spcBef>
              <a:spcAft>
                <a:spcPts val="0"/>
              </a:spcAft>
              <a:buClr>
                <a:srgbClr val="000000"/>
              </a:buClr>
              <a:buSzPts val="1100"/>
              <a:buFont typeface="Comfortaa"/>
              <a:buChar char="●"/>
            </a:pPr>
            <a:r>
              <a:rPr lang="it" sz="1100" b="1" i="0" u="none" strike="noStrike" cap="none">
                <a:solidFill>
                  <a:srgbClr val="000000"/>
                </a:solidFill>
                <a:latin typeface="Comfortaa"/>
                <a:ea typeface="Comfortaa"/>
                <a:cs typeface="Comfortaa"/>
                <a:sym typeface="Comfortaa"/>
              </a:rPr>
              <a:t>conclude gli accordi internazionali tra l’unione e uno o più stati o organizzazioni internazionali;</a:t>
            </a:r>
            <a:endParaRPr sz="1100" b="1" i="0" u="none" strike="noStrike" cap="none">
              <a:solidFill>
                <a:srgbClr val="000000"/>
              </a:solidFill>
              <a:latin typeface="Comfortaa"/>
              <a:ea typeface="Comfortaa"/>
              <a:cs typeface="Comfortaa"/>
              <a:sym typeface="Comfortaa"/>
            </a:endParaRPr>
          </a:p>
          <a:p>
            <a:pPr marL="457200" marR="0" lvl="0" indent="-298450" algn="l" rtl="0">
              <a:lnSpc>
                <a:spcPct val="100000"/>
              </a:lnSpc>
              <a:spcBef>
                <a:spcPts val="0"/>
              </a:spcBef>
              <a:spcAft>
                <a:spcPts val="0"/>
              </a:spcAft>
              <a:buClr>
                <a:srgbClr val="000000"/>
              </a:buClr>
              <a:buSzPts val="1100"/>
              <a:buFont typeface="Comfortaa"/>
              <a:buChar char="●"/>
            </a:pPr>
            <a:r>
              <a:rPr lang="it" sz="1100" b="1" i="0" u="none" strike="noStrike" cap="none">
                <a:solidFill>
                  <a:srgbClr val="000000"/>
                </a:solidFill>
                <a:latin typeface="Comfortaa"/>
                <a:ea typeface="Comfortaa"/>
                <a:cs typeface="Comfortaa"/>
                <a:sym typeface="Comfortaa"/>
              </a:rPr>
              <a:t>stabilisce il bilancio dell’Unione Europea insieme con il Parlamento Europeo.</a:t>
            </a:r>
            <a:endParaRPr sz="1100" b="1" i="0" u="none" strike="noStrike" cap="none">
              <a:solidFill>
                <a:srgbClr val="000000"/>
              </a:solidFill>
              <a:latin typeface="Comfortaa"/>
              <a:ea typeface="Comfortaa"/>
              <a:cs typeface="Comfortaa"/>
              <a:sym typeface="Comfortaa"/>
            </a:endParaRPr>
          </a:p>
          <a:p>
            <a:pPr marL="0" marR="0" lvl="0" indent="0" algn="l" rtl="0">
              <a:lnSpc>
                <a:spcPct val="100000"/>
              </a:lnSpc>
              <a:spcBef>
                <a:spcPts val="0"/>
              </a:spcBef>
              <a:spcAft>
                <a:spcPts val="0"/>
              </a:spcAft>
              <a:buClr>
                <a:srgbClr val="000000"/>
              </a:buClr>
              <a:buSzPts val="1400"/>
              <a:buFont typeface="Arial"/>
              <a:buNone/>
            </a:pPr>
            <a:r>
              <a:rPr lang="it" sz="1400" b="1" i="0" u="none" strike="noStrike" cap="none">
                <a:solidFill>
                  <a:srgbClr val="000000"/>
                </a:solidFill>
                <a:latin typeface="Source Code Pro"/>
                <a:ea typeface="Source Code Pro"/>
                <a:cs typeface="Source Code Pro"/>
                <a:sym typeface="Source Code Pro"/>
              </a:rPr>
              <a:t> </a:t>
            </a:r>
            <a:endParaRPr sz="1400" b="1" i="0" u="none" strike="noStrike" cap="none">
              <a:solidFill>
                <a:srgbClr val="000000"/>
              </a:solidFill>
              <a:latin typeface="Source Code Pro"/>
              <a:ea typeface="Source Code Pro"/>
              <a:cs typeface="Source Code Pro"/>
              <a:sym typeface="Source Code Pro"/>
            </a:endParaRPr>
          </a:p>
        </p:txBody>
      </p:sp>
      <p:sp>
        <p:nvSpPr>
          <p:cNvPr id="140" name="Google Shape;140;g105bdabf00f_0_17"/>
          <p:cNvSpPr/>
          <p:nvPr/>
        </p:nvSpPr>
        <p:spPr>
          <a:xfrm>
            <a:off x="5841689" y="3236875"/>
            <a:ext cx="2819124" cy="1906632"/>
          </a:xfrm>
          <a:prstGeom prst="flowChartDocumen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g105bdabf00f_0_17"/>
          <p:cNvSpPr txBox="1"/>
          <p:nvPr/>
        </p:nvSpPr>
        <p:spPr>
          <a:xfrm>
            <a:off x="5733063" y="3196150"/>
            <a:ext cx="2486700" cy="1754700"/>
          </a:xfrm>
          <a:prstGeom prst="rect">
            <a:avLst/>
          </a:prstGeom>
          <a:noFill/>
          <a:ln>
            <a:noFill/>
          </a:ln>
        </p:spPr>
        <p:txBody>
          <a:bodyPr spcFirstLastPara="1" wrap="square" lIns="91425" tIns="91425" rIns="91425" bIns="91425" anchor="t" anchorCtr="0">
            <a:spAutoFit/>
          </a:bodyPr>
          <a:lstStyle/>
          <a:p>
            <a:pPr marL="457200" marR="0" lvl="0" indent="-317500" algn="l" rtl="0">
              <a:lnSpc>
                <a:spcPct val="100000"/>
              </a:lnSpc>
              <a:spcBef>
                <a:spcPts val="0"/>
              </a:spcBef>
              <a:spcAft>
                <a:spcPts val="0"/>
              </a:spcAft>
              <a:buClr>
                <a:srgbClr val="000000"/>
              </a:buClr>
              <a:buSzPts val="1400"/>
              <a:buFont typeface="Comfortaa"/>
              <a:buChar char="●"/>
            </a:pPr>
            <a:r>
              <a:rPr lang="it" sz="1200" b="1" i="0" u="none" strike="noStrike" cap="none">
                <a:solidFill>
                  <a:srgbClr val="000000"/>
                </a:solidFill>
                <a:latin typeface="Comfortaa"/>
                <a:ea typeface="Comfortaa"/>
                <a:cs typeface="Comfortaa"/>
                <a:sym typeface="Comfortaa"/>
              </a:rPr>
              <a:t>d</a:t>
            </a:r>
            <a:r>
              <a:rPr lang="it" sz="1100" b="1" i="0" u="none" strike="noStrike" cap="none">
                <a:solidFill>
                  <a:srgbClr val="000000"/>
                </a:solidFill>
                <a:latin typeface="Comfortaa"/>
                <a:ea typeface="Comfortaa"/>
                <a:cs typeface="Comfortaa"/>
                <a:sym typeface="Comfortaa"/>
              </a:rPr>
              <a:t>efinisce la politica estera e di sicurezza comune dell’UE.</a:t>
            </a:r>
            <a:endParaRPr sz="1100" b="1" i="0" u="none" strike="noStrike" cap="none">
              <a:solidFill>
                <a:srgbClr val="000000"/>
              </a:solidFill>
              <a:latin typeface="Comfortaa"/>
              <a:ea typeface="Comfortaa"/>
              <a:cs typeface="Comfortaa"/>
              <a:sym typeface="Comfortaa"/>
            </a:endParaRPr>
          </a:p>
          <a:p>
            <a:pPr marL="914400" marR="0" lvl="0" indent="0" algn="l" rtl="0">
              <a:lnSpc>
                <a:spcPct val="100000"/>
              </a:lnSpc>
              <a:spcBef>
                <a:spcPts val="0"/>
              </a:spcBef>
              <a:spcAft>
                <a:spcPts val="0"/>
              </a:spcAft>
              <a:buClr>
                <a:srgbClr val="000000"/>
              </a:buClr>
              <a:buSzPts val="1100"/>
              <a:buFont typeface="Arial"/>
              <a:buNone/>
            </a:pPr>
            <a:endParaRPr sz="1100" b="1" i="0" u="none" strike="noStrike" cap="none">
              <a:solidFill>
                <a:srgbClr val="000000"/>
              </a:solidFill>
              <a:latin typeface="Comfortaa"/>
              <a:ea typeface="Comfortaa"/>
              <a:cs typeface="Comfortaa"/>
              <a:sym typeface="Comfortaa"/>
            </a:endParaRPr>
          </a:p>
          <a:p>
            <a:pPr marL="457200" marR="0" lvl="0" indent="-298450" algn="l" rtl="0">
              <a:lnSpc>
                <a:spcPct val="100000"/>
              </a:lnSpc>
              <a:spcBef>
                <a:spcPts val="0"/>
              </a:spcBef>
              <a:spcAft>
                <a:spcPts val="0"/>
              </a:spcAft>
              <a:buClr>
                <a:srgbClr val="000000"/>
              </a:buClr>
              <a:buSzPts val="1100"/>
              <a:buFont typeface="Comfortaa"/>
              <a:buChar char="●"/>
            </a:pPr>
            <a:r>
              <a:rPr lang="it" sz="1100" b="1" i="0" u="none" strike="noStrike" cap="none">
                <a:solidFill>
                  <a:srgbClr val="000000"/>
                </a:solidFill>
                <a:latin typeface="Comfortaa"/>
                <a:ea typeface="Comfortaa"/>
                <a:cs typeface="Comfortaa"/>
                <a:sym typeface="Comfortaa"/>
              </a:rPr>
              <a:t>coordina la cooperazione tra le autorità giudiziarie e le forze di polizia nazionali in materia penale.</a:t>
            </a:r>
            <a:endParaRPr sz="1200" b="1" i="0" u="none" strike="noStrike" cap="none">
              <a:solidFill>
                <a:srgbClr val="000000"/>
              </a:solidFill>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1450</Words>
  <Application>Microsoft Office PowerPoint</Application>
  <PresentationFormat>Presentazione su schermo (16:9)</PresentationFormat>
  <Paragraphs>103</Paragraphs>
  <Slides>14</Slides>
  <Notes>14</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14</vt:i4>
      </vt:variant>
    </vt:vector>
  </HeadingPairs>
  <TitlesOfParts>
    <vt:vector size="20" baseType="lpstr">
      <vt:lpstr>Amatic SC</vt:lpstr>
      <vt:lpstr>Comfortaa</vt:lpstr>
      <vt:lpstr>Source Code Pro</vt:lpstr>
      <vt:lpstr>Arial</vt:lpstr>
      <vt:lpstr>Oswald Light</vt:lpstr>
      <vt:lpstr>Beach Day</vt:lpstr>
      <vt:lpstr>Corte di giustizia e Consiglio europeo</vt:lpstr>
      <vt:lpstr>CORTE DI GIUSTIZIA</vt:lpstr>
      <vt:lpstr>Compiti della corte di giustizia</vt:lpstr>
      <vt:lpstr>COMPOSIZIONE E STRUTTURA DELLA CORTE DI GIUSTIZIA</vt:lpstr>
      <vt:lpstr>Presentazione standard di PowerPoint</vt:lpstr>
      <vt:lpstr>Presentazione standard di PowerPoint</vt:lpstr>
      <vt:lpstr>Presentazione standard di PowerPoint</vt:lpstr>
      <vt:lpstr>                                 IL CONSIGLIO EUROPEO </vt:lpstr>
      <vt:lpstr>compiti del consiglio europeo </vt:lpstr>
      <vt:lpstr>Presentazione standard di PowerPoint</vt:lpstr>
      <vt:lpstr>Presentazione standard di PowerPoint</vt:lpstr>
      <vt:lpstr>Presentazione standard di PowerPoint</vt:lpstr>
      <vt:lpstr>Presentazione standard di PowerPoint</vt:lpstr>
      <vt:lpstr>grazie per l’attenzione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Corte di giustizia e Consiglio europeo</dc:title>
  <dc:creator>daniela</dc:creator>
  <cp:lastModifiedBy>Rosa Sgambati</cp:lastModifiedBy>
  <cp:revision>1</cp:revision>
  <dcterms:modified xsi:type="dcterms:W3CDTF">2021-12-04T08:26:11Z</dcterms:modified>
</cp:coreProperties>
</file>