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6858000" cy="9144000"/>
  <p:embeddedFontLst>
    <p:embeddedFont>
      <p:font typeface="Arimo" panose="020B0604020202020204" charset="0"/>
      <p:regular r:id="rId13"/>
    </p:embeddedFont>
    <p:embeddedFont>
      <p:font typeface="Arimo Bold" panose="020B0604020202020204" charset="0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ardo" panose="020B0604020202020204" charset="-79"/>
      <p:regular r:id="rId19"/>
    </p:embeddedFont>
    <p:embeddedFont>
      <p:font typeface="Libre Baskerville" panose="020B0604020202020204" charset="0"/>
      <p:regular r:id="rId20"/>
    </p:embeddedFont>
    <p:embeddedFont>
      <p:font typeface="Libre Baskerville Bold" panose="020B0604020202020204" charset="0"/>
      <p:regular r:id="rId21"/>
    </p:embeddedFont>
    <p:embeddedFont>
      <p:font typeface="Open Sans" panose="020B0604020202020204" charset="0"/>
      <p:regular r:id="rId22"/>
    </p:embeddedFont>
    <p:embeddedFont>
      <p:font typeface="Open Sans Light Bold" panose="020B0604020202020204" charset="0"/>
      <p:regular r:id="rId23"/>
    </p:embeddedFont>
    <p:embeddedFont>
      <p:font typeface="Public Sans" panose="020B0604020202020204" charset="0"/>
      <p:regular r:id="rId24"/>
    </p:embeddedFont>
    <p:embeddedFont>
      <p:font typeface="Public Sans Bold" panose="020B0604020202020204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9" d="100"/>
          <a:sy n="49" d="100"/>
        </p:scale>
        <p:origin x="57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865" b="786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2110130" y="3512954"/>
            <a:ext cx="13420363" cy="4636297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4" name="TextBox 4"/>
          <p:cNvSpPr txBox="1"/>
          <p:nvPr/>
        </p:nvSpPr>
        <p:spPr>
          <a:xfrm>
            <a:off x="3421119" y="4078588"/>
            <a:ext cx="10798385" cy="2637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85"/>
              </a:lnSpc>
            </a:pPr>
            <a:r>
              <a:rPr lang="en-US" sz="8654" spc="-173">
                <a:solidFill>
                  <a:srgbClr val="252629"/>
                </a:solidFill>
                <a:latin typeface="Libre Baskerville"/>
              </a:rPr>
              <a:t>IL PARLAMENTO EUROPEO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332078" y="7296999"/>
            <a:ext cx="12321086" cy="852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1"/>
              </a:lnSpc>
            </a:pPr>
            <a:r>
              <a:rPr lang="en-US" sz="2465">
                <a:solidFill>
                  <a:srgbClr val="252629"/>
                </a:solidFill>
                <a:latin typeface="Open Sans Light Bold"/>
              </a:rPr>
              <a:t>Piscitelli Angela, Ferrante Elisa, Trinchese Matteo,</a:t>
            </a:r>
          </a:p>
          <a:p>
            <a:pPr algn="ctr">
              <a:lnSpc>
                <a:spcPts val="3451"/>
              </a:lnSpc>
            </a:pPr>
            <a:r>
              <a:rPr lang="en-US" sz="2465">
                <a:solidFill>
                  <a:srgbClr val="252629"/>
                </a:solidFill>
                <a:latin typeface="Open Sans Light Bold"/>
              </a:rPr>
              <a:t> Acierno Vito, Meo Emanuele, Cannova Vincenzo, Muccio Matteo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57000"/>
          </a:blip>
          <a:srcRect t="1508" b="1508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7010927" y="9486743"/>
            <a:ext cx="1277073" cy="800257"/>
            <a:chOff x="0" y="0"/>
            <a:chExt cx="1702765" cy="1067010"/>
          </a:xfrm>
        </p:grpSpPr>
        <p:sp>
          <p:nvSpPr>
            <p:cNvPr id="4" name="AutoShape 4"/>
            <p:cNvSpPr/>
            <p:nvPr/>
          </p:nvSpPr>
          <p:spPr>
            <a:xfrm>
              <a:off x="0" y="0"/>
              <a:ext cx="1702765" cy="1067010"/>
            </a:xfrm>
            <a:prstGeom prst="rect">
              <a:avLst/>
            </a:prstGeom>
            <a:solidFill>
              <a:srgbClr val="1A2C5A"/>
            </a:solidFill>
          </p:spPr>
        </p:sp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492840" y="375094"/>
              <a:ext cx="717085" cy="316821"/>
            </a:xfrm>
            <a:prstGeom prst="rect">
              <a:avLst/>
            </a:prstGeom>
          </p:spPr>
        </p:pic>
      </p:grpSp>
      <p:sp>
        <p:nvSpPr>
          <p:cNvPr id="6" name="AutoShape 6"/>
          <p:cNvSpPr/>
          <p:nvPr/>
        </p:nvSpPr>
        <p:spPr>
          <a:xfrm>
            <a:off x="6181853" y="4372193"/>
            <a:ext cx="9549" cy="3905250"/>
          </a:xfrm>
          <a:prstGeom prst="rect">
            <a:avLst/>
          </a:prstGeom>
          <a:solidFill>
            <a:srgbClr val="A19C95"/>
          </a:solidFill>
        </p:spPr>
      </p:sp>
      <p:grpSp>
        <p:nvGrpSpPr>
          <p:cNvPr id="7" name="Group 7"/>
          <p:cNvGrpSpPr/>
          <p:nvPr/>
        </p:nvGrpSpPr>
        <p:grpSpPr>
          <a:xfrm>
            <a:off x="1028700" y="4645994"/>
            <a:ext cx="853541" cy="853541"/>
            <a:chOff x="0" y="0"/>
            <a:chExt cx="1138055" cy="1138055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138055" cy="1138055"/>
              <a:chOff x="0" y="0"/>
              <a:chExt cx="6350000" cy="63500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A19C95"/>
              </a:solidFill>
            </p:spPr>
          </p:sp>
        </p:grpSp>
        <p:sp>
          <p:nvSpPr>
            <p:cNvPr id="10" name="TextBox 10"/>
            <p:cNvSpPr txBox="1"/>
            <p:nvPr/>
          </p:nvSpPr>
          <p:spPr>
            <a:xfrm>
              <a:off x="205841" y="295978"/>
              <a:ext cx="726372" cy="5270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000"/>
                </a:lnSpc>
              </a:pPr>
              <a:r>
                <a:rPr lang="en-US" sz="2500" spc="37">
                  <a:solidFill>
                    <a:srgbClr val="FFFFFF"/>
                  </a:solidFill>
                  <a:latin typeface="Public Sans Bold"/>
                </a:rPr>
                <a:t>01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432238" y="4494964"/>
            <a:ext cx="919406" cy="853393"/>
            <a:chOff x="0" y="0"/>
            <a:chExt cx="1225875" cy="1137857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225875" cy="1137857"/>
              <a:chOff x="0" y="0"/>
              <a:chExt cx="6350000" cy="63500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A19C95"/>
              </a:solidFill>
            </p:spPr>
          </p:sp>
        </p:grpSp>
        <p:sp>
          <p:nvSpPr>
            <p:cNvPr id="14" name="TextBox 14"/>
            <p:cNvSpPr txBox="1"/>
            <p:nvPr/>
          </p:nvSpPr>
          <p:spPr>
            <a:xfrm>
              <a:off x="221725" y="295978"/>
              <a:ext cx="782424" cy="5268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000"/>
                </a:lnSpc>
              </a:pPr>
              <a:r>
                <a:rPr lang="en-US" sz="2500" spc="37">
                  <a:solidFill>
                    <a:srgbClr val="FFFFFF"/>
                  </a:solidFill>
                  <a:latin typeface="Public Sans Bold"/>
                </a:rPr>
                <a:t>02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2527316" y="4494816"/>
            <a:ext cx="853541" cy="853541"/>
            <a:chOff x="0" y="0"/>
            <a:chExt cx="1138055" cy="1138055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0"/>
              <a:ext cx="1138055" cy="1138055"/>
              <a:chOff x="0" y="0"/>
              <a:chExt cx="6350000" cy="63500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A19C95"/>
              </a:solidFill>
            </p:spPr>
          </p:sp>
        </p:grpSp>
        <p:sp>
          <p:nvSpPr>
            <p:cNvPr id="18" name="TextBox 18"/>
            <p:cNvSpPr txBox="1"/>
            <p:nvPr/>
          </p:nvSpPr>
          <p:spPr>
            <a:xfrm>
              <a:off x="205841" y="295978"/>
              <a:ext cx="726372" cy="5270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000"/>
                </a:lnSpc>
              </a:pPr>
              <a:r>
                <a:rPr lang="en-US" sz="2500" spc="37">
                  <a:solidFill>
                    <a:srgbClr val="FFFFFF"/>
                  </a:solidFill>
                  <a:latin typeface="Public Sans Bold"/>
                </a:rPr>
                <a:t>03</a:t>
              </a:r>
            </a:p>
          </p:txBody>
        </p:sp>
      </p:grpSp>
      <p:sp>
        <p:nvSpPr>
          <p:cNvPr id="19" name="AutoShape 19"/>
          <p:cNvSpPr/>
          <p:nvPr/>
        </p:nvSpPr>
        <p:spPr>
          <a:xfrm>
            <a:off x="12058516" y="4372193"/>
            <a:ext cx="9525" cy="2062753"/>
          </a:xfrm>
          <a:prstGeom prst="rect">
            <a:avLst/>
          </a:prstGeom>
          <a:solidFill>
            <a:srgbClr val="A19C95"/>
          </a:solidFill>
        </p:spPr>
      </p:sp>
      <p:grpSp>
        <p:nvGrpSpPr>
          <p:cNvPr id="20" name="Group 20"/>
          <p:cNvGrpSpPr/>
          <p:nvPr/>
        </p:nvGrpSpPr>
        <p:grpSpPr>
          <a:xfrm>
            <a:off x="5755082" y="1475968"/>
            <a:ext cx="11504218" cy="1638617"/>
            <a:chOff x="0" y="0"/>
            <a:chExt cx="15338958" cy="2184823"/>
          </a:xfrm>
        </p:grpSpPr>
        <p:sp>
          <p:nvSpPr>
            <p:cNvPr id="21" name="TextBox 21"/>
            <p:cNvSpPr txBox="1"/>
            <p:nvPr/>
          </p:nvSpPr>
          <p:spPr>
            <a:xfrm>
              <a:off x="0" y="1624885"/>
              <a:ext cx="15338958" cy="5650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499"/>
                </a:lnSpc>
                <a:spcBef>
                  <a:spcPct val="0"/>
                </a:spcBef>
              </a:pPr>
              <a:endParaRPr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0"/>
              <a:ext cx="15338958" cy="1320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7800"/>
                </a:lnSpc>
                <a:spcBef>
                  <a:spcPct val="0"/>
                </a:spcBef>
              </a:pPr>
              <a:r>
                <a:rPr lang="en-US" sz="6500">
                  <a:solidFill>
                    <a:srgbClr val="252629"/>
                  </a:solidFill>
                  <a:latin typeface="Libre Baskerville Bold"/>
                </a:rPr>
                <a:t>FUNZIONI</a:t>
              </a:r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2039329" y="4845535"/>
            <a:ext cx="3453890" cy="1231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252629"/>
                </a:solidFill>
                <a:latin typeface="Public Sans Bold"/>
              </a:rPr>
              <a:t>iniziativa legislativa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7750599" y="4580895"/>
            <a:ext cx="3453890" cy="18540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252629"/>
                </a:solidFill>
                <a:latin typeface="Public Sans Bold"/>
              </a:rPr>
              <a:t>funzioni del controllo sugli stati membri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3557036" y="4429791"/>
            <a:ext cx="3453890" cy="18540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99"/>
              </a:lnSpc>
            </a:pPr>
            <a:r>
              <a:rPr lang="en-US" sz="3499">
                <a:solidFill>
                  <a:srgbClr val="252629"/>
                </a:solidFill>
                <a:latin typeface="Public Sans Bold"/>
              </a:rPr>
              <a:t>predisposizione sul bilancio dell'UE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2794689"/>
          </a:xfrm>
          <a:prstGeom prst="rect">
            <a:avLst/>
          </a:prstGeom>
          <a:solidFill>
            <a:srgbClr val="1A2C5A"/>
          </a:solidFill>
        </p:spPr>
      </p:sp>
      <p:grpSp>
        <p:nvGrpSpPr>
          <p:cNvPr id="3" name="Group 3"/>
          <p:cNvGrpSpPr/>
          <p:nvPr/>
        </p:nvGrpSpPr>
        <p:grpSpPr>
          <a:xfrm>
            <a:off x="378458" y="3866378"/>
            <a:ext cx="6341540" cy="2763210"/>
            <a:chOff x="0" y="0"/>
            <a:chExt cx="8455387" cy="3684281"/>
          </a:xfrm>
        </p:grpSpPr>
        <p:sp>
          <p:nvSpPr>
            <p:cNvPr id="4" name="TextBox 4"/>
            <p:cNvSpPr txBox="1"/>
            <p:nvPr/>
          </p:nvSpPr>
          <p:spPr>
            <a:xfrm>
              <a:off x="0" y="2836556"/>
              <a:ext cx="8455387" cy="847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5006"/>
                </a:lnSpc>
                <a:spcBef>
                  <a:spcPct val="0"/>
                </a:spcBef>
              </a:pPr>
              <a:endParaRPr/>
            </a:p>
          </p:txBody>
        </p:sp>
        <p:grpSp>
          <p:nvGrpSpPr>
            <p:cNvPr id="5" name="Group 5"/>
            <p:cNvGrpSpPr/>
            <p:nvPr/>
          </p:nvGrpSpPr>
          <p:grpSpPr>
            <a:xfrm>
              <a:off x="0" y="0"/>
              <a:ext cx="1967935" cy="1967935"/>
              <a:chOff x="0" y="0"/>
              <a:chExt cx="6350000" cy="63500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1A2C5A"/>
              </a:solidFill>
            </p:spPr>
          </p:sp>
        </p:grpSp>
      </p:grpSp>
      <p:grpSp>
        <p:nvGrpSpPr>
          <p:cNvPr id="7" name="Group 7"/>
          <p:cNvGrpSpPr/>
          <p:nvPr/>
        </p:nvGrpSpPr>
        <p:grpSpPr>
          <a:xfrm>
            <a:off x="5654281" y="3866378"/>
            <a:ext cx="5954990" cy="4721294"/>
            <a:chOff x="0" y="0"/>
            <a:chExt cx="7939987" cy="6295059"/>
          </a:xfrm>
        </p:grpSpPr>
        <p:sp>
          <p:nvSpPr>
            <p:cNvPr id="8" name="TextBox 8"/>
            <p:cNvSpPr txBox="1"/>
            <p:nvPr/>
          </p:nvSpPr>
          <p:spPr>
            <a:xfrm>
              <a:off x="0" y="2663653"/>
              <a:ext cx="7939987" cy="36314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74"/>
                </a:lnSpc>
              </a:pPr>
              <a:r>
                <a:rPr lang="en-US" sz="2978" spc="29">
                  <a:solidFill>
                    <a:srgbClr val="252629"/>
                  </a:solidFill>
                  <a:latin typeface="Libre Baskerville"/>
                </a:rPr>
                <a:t>garantisce che il diritto dell’UE sia correttamente applicato, fatte salve le prerogative della Corte di Giustizia;</a:t>
              </a:r>
            </a:p>
            <a:p>
              <a:pPr marL="0" lvl="0" indent="0" algn="l">
                <a:lnSpc>
                  <a:spcPts val="3574"/>
                </a:lnSpc>
                <a:spcBef>
                  <a:spcPct val="0"/>
                </a:spcBef>
              </a:pPr>
              <a:endParaRPr lang="en-US" sz="2978" spc="29">
                <a:solidFill>
                  <a:srgbClr val="252629"/>
                </a:solidFill>
                <a:latin typeface="Libre Baskerville"/>
              </a:endParaRPr>
            </a:p>
          </p:txBody>
        </p:sp>
        <p:grpSp>
          <p:nvGrpSpPr>
            <p:cNvPr id="9" name="Group 9"/>
            <p:cNvGrpSpPr/>
            <p:nvPr/>
          </p:nvGrpSpPr>
          <p:grpSpPr>
            <a:xfrm>
              <a:off x="0" y="0"/>
              <a:ext cx="1847979" cy="1847979"/>
              <a:chOff x="0" y="0"/>
              <a:chExt cx="6350000" cy="63500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1A2C5A"/>
              </a:solidFill>
            </p:spPr>
          </p:sp>
        </p:grpSp>
      </p:grpSp>
      <p:grpSp>
        <p:nvGrpSpPr>
          <p:cNvPr id="11" name="Group 11"/>
          <p:cNvGrpSpPr/>
          <p:nvPr/>
        </p:nvGrpSpPr>
        <p:grpSpPr>
          <a:xfrm>
            <a:off x="11849712" y="3821753"/>
            <a:ext cx="5903360" cy="5580869"/>
            <a:chOff x="0" y="0"/>
            <a:chExt cx="7871146" cy="7441159"/>
          </a:xfrm>
        </p:grpSpPr>
        <p:sp>
          <p:nvSpPr>
            <p:cNvPr id="12" name="TextBox 12"/>
            <p:cNvSpPr txBox="1"/>
            <p:nvPr/>
          </p:nvSpPr>
          <p:spPr>
            <a:xfrm>
              <a:off x="0" y="2631034"/>
              <a:ext cx="7871146" cy="4810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43"/>
                </a:lnSpc>
              </a:pPr>
              <a:r>
                <a:rPr lang="en-US" sz="2952" spc="29">
                  <a:solidFill>
                    <a:srgbClr val="252629"/>
                  </a:solidFill>
                  <a:latin typeface="Libre Baskerville"/>
                </a:rPr>
                <a:t>rappresenta l’UE sulla scena internazionale, per esempio nei negoziati con paesi terzi per la conclusione di accordi, fatte salve le prerogative del Presidente del Consiglio europeo.</a:t>
              </a:r>
            </a:p>
            <a:p>
              <a:pPr marL="0" lvl="0" indent="0" algn="l">
                <a:lnSpc>
                  <a:spcPts val="3543"/>
                </a:lnSpc>
                <a:spcBef>
                  <a:spcPct val="0"/>
                </a:spcBef>
              </a:pPr>
              <a:endParaRPr lang="en-US" sz="2952" spc="29">
                <a:solidFill>
                  <a:srgbClr val="252629"/>
                </a:solidFill>
                <a:latin typeface="Libre Baskerville"/>
              </a:endParaRPr>
            </a:p>
          </p:txBody>
        </p:sp>
        <p:grpSp>
          <p:nvGrpSpPr>
            <p:cNvPr id="13" name="Group 13"/>
            <p:cNvGrpSpPr/>
            <p:nvPr/>
          </p:nvGrpSpPr>
          <p:grpSpPr>
            <a:xfrm>
              <a:off x="0" y="0"/>
              <a:ext cx="1831957" cy="1831957"/>
              <a:chOff x="0" y="0"/>
              <a:chExt cx="6350000" cy="63500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1A2C5A"/>
              </a:solidFill>
            </p:spPr>
          </p:sp>
        </p:grp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171579" y="4113936"/>
            <a:ext cx="794574" cy="74256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18103" y="4146000"/>
            <a:ext cx="1221193" cy="925886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908274" y="4045877"/>
            <a:ext cx="981610" cy="981610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1420079" y="3908002"/>
            <a:ext cx="3501382" cy="1316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17"/>
              </a:lnSpc>
            </a:pPr>
            <a:r>
              <a:rPr lang="en-US" sz="3727">
                <a:solidFill>
                  <a:srgbClr val="000000"/>
                </a:solidFill>
                <a:latin typeface="Open Sans Light Bold"/>
              </a:rPr>
              <a:t>iniziativa legislativa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399079" y="3764603"/>
            <a:ext cx="5489842" cy="1091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88"/>
              </a:lnSpc>
            </a:pPr>
            <a:r>
              <a:rPr lang="en-US" sz="3134">
                <a:solidFill>
                  <a:srgbClr val="000000"/>
                </a:solidFill>
                <a:latin typeface="Open Sans Light Bold"/>
              </a:rPr>
              <a:t>funzioni del controllo</a:t>
            </a:r>
          </a:p>
          <a:p>
            <a:pPr algn="ctr">
              <a:lnSpc>
                <a:spcPts val="4388"/>
              </a:lnSpc>
            </a:pPr>
            <a:r>
              <a:rPr lang="en-US" sz="3134">
                <a:solidFill>
                  <a:srgbClr val="000000"/>
                </a:solidFill>
                <a:latin typeface="Open Sans Light Bold"/>
              </a:rPr>
              <a:t> sugli stati membri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609271" y="3979202"/>
            <a:ext cx="7643425" cy="11928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74"/>
              </a:lnSpc>
            </a:pPr>
            <a:r>
              <a:rPr lang="en-US" sz="3410">
                <a:solidFill>
                  <a:srgbClr val="000000"/>
                </a:solidFill>
                <a:latin typeface="Open Sans Light Bold"/>
              </a:rPr>
              <a:t>predisposizione </a:t>
            </a:r>
          </a:p>
          <a:p>
            <a:pPr algn="ctr">
              <a:lnSpc>
                <a:spcPts val="4774"/>
              </a:lnSpc>
            </a:pPr>
            <a:r>
              <a:rPr lang="en-US" sz="3410">
                <a:solidFill>
                  <a:srgbClr val="000000"/>
                </a:solidFill>
                <a:latin typeface="Open Sans Light Bold"/>
              </a:rPr>
              <a:t>sul bilancio dell'UE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5478" y="5638971"/>
            <a:ext cx="5558803" cy="4140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8"/>
              </a:lnSpc>
            </a:pPr>
            <a:r>
              <a:rPr lang="en-US" sz="3006" spc="30">
                <a:solidFill>
                  <a:srgbClr val="000000"/>
                </a:solidFill>
                <a:latin typeface="Libre Baskerville"/>
              </a:rPr>
              <a:t>propone </a:t>
            </a:r>
            <a:r>
              <a:rPr lang="en-US" sz="3006">
                <a:solidFill>
                  <a:srgbClr val="000000"/>
                </a:solidFill>
                <a:latin typeface="Libre Baskerville"/>
              </a:rPr>
              <a:t>gli atti legislativi</a:t>
            </a:r>
          </a:p>
          <a:p>
            <a:pPr algn="ctr">
              <a:lnSpc>
                <a:spcPts val="4208"/>
              </a:lnSpc>
            </a:pPr>
            <a:r>
              <a:rPr lang="en-US" sz="3006">
                <a:solidFill>
                  <a:srgbClr val="000000"/>
                </a:solidFill>
                <a:latin typeface="Libre Baskerville"/>
              </a:rPr>
              <a:t> al Parlamento e al Consiglio dell’Unione;</a:t>
            </a:r>
          </a:p>
          <a:p>
            <a:pPr algn="ctr">
              <a:lnSpc>
                <a:spcPts val="4208"/>
              </a:lnSpc>
            </a:pPr>
            <a:r>
              <a:rPr lang="en-US" sz="3006">
                <a:solidFill>
                  <a:srgbClr val="000000"/>
                </a:solidFill>
                <a:latin typeface="Libre Baskerville"/>
              </a:rPr>
              <a:t>gestisce le politiche comuni dell’Unione e assegna</a:t>
            </a:r>
          </a:p>
          <a:p>
            <a:pPr algn="ctr">
              <a:lnSpc>
                <a:spcPts val="4208"/>
              </a:lnSpc>
            </a:pPr>
            <a:r>
              <a:rPr lang="en-US" sz="3006">
                <a:solidFill>
                  <a:srgbClr val="000000"/>
                </a:solidFill>
                <a:latin typeface="Libre Baskerville"/>
              </a:rPr>
              <a:t> i finanziamenti europei;</a:t>
            </a:r>
          </a:p>
          <a:p>
            <a:pPr algn="ctr">
              <a:lnSpc>
                <a:spcPts val="7760"/>
              </a:lnSpc>
            </a:pPr>
            <a:endParaRPr lang="en-US" sz="3006">
              <a:solidFill>
                <a:srgbClr val="000000"/>
              </a:solidFill>
              <a:latin typeface="Libre Baskervill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6092" r="26092"/>
          <a:stretch>
            <a:fillRect/>
          </a:stretch>
        </p:blipFill>
        <p:spPr>
          <a:xfrm>
            <a:off x="11698806" y="1319152"/>
            <a:ext cx="6589194" cy="8961991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7010927" y="1852477"/>
            <a:ext cx="1277073" cy="800257"/>
            <a:chOff x="0" y="0"/>
            <a:chExt cx="1702765" cy="1067010"/>
          </a:xfrm>
        </p:grpSpPr>
        <p:sp>
          <p:nvSpPr>
            <p:cNvPr id="4" name="AutoShape 4"/>
            <p:cNvSpPr/>
            <p:nvPr/>
          </p:nvSpPr>
          <p:spPr>
            <a:xfrm>
              <a:off x="0" y="0"/>
              <a:ext cx="1702765" cy="1067010"/>
            </a:xfrm>
            <a:prstGeom prst="rect">
              <a:avLst/>
            </a:prstGeom>
            <a:solidFill>
              <a:srgbClr val="1A2C5A"/>
            </a:solidFill>
          </p:spPr>
        </p:sp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492840" y="375094"/>
              <a:ext cx="717085" cy="316821"/>
            </a:xfrm>
            <a:prstGeom prst="rect">
              <a:avLst/>
            </a:prstGeom>
          </p:spPr>
        </p:pic>
      </p:grpSp>
      <p:sp>
        <p:nvSpPr>
          <p:cNvPr id="6" name="TextBox 6"/>
          <p:cNvSpPr txBox="1"/>
          <p:nvPr/>
        </p:nvSpPr>
        <p:spPr>
          <a:xfrm>
            <a:off x="1028700" y="1487194"/>
            <a:ext cx="9768415" cy="72078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19"/>
              </a:lnSpc>
            </a:pPr>
            <a:r>
              <a:rPr lang="en-US" sz="5085">
                <a:solidFill>
                  <a:srgbClr val="252629"/>
                </a:solidFill>
                <a:latin typeface="Open Sans"/>
              </a:rPr>
              <a:t>Il Parlamento europeo (anche noto come Europarlamento) è un'istituzione di tipo parlamentare che rappresenta i popoli dell'Unione europea, ed è l'unica istituzione europea ad essere eletta direttamente dai cittadini dell'Unione.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5797860"/>
            <a:ext cx="18288000" cy="4528051"/>
          </a:xfrm>
          <a:prstGeom prst="rect">
            <a:avLst/>
          </a:prstGeom>
          <a:solidFill>
            <a:srgbClr val="1A2C5A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13308" r="34054"/>
          <a:stretch>
            <a:fillRect/>
          </a:stretch>
        </p:blipFill>
        <p:spPr>
          <a:xfrm>
            <a:off x="1727200" y="1707800"/>
            <a:ext cx="5828541" cy="738212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7996692" y="1793525"/>
            <a:ext cx="9798951" cy="19897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07"/>
              </a:lnSpc>
            </a:pPr>
            <a:r>
              <a:rPr lang="en-US" sz="5107">
                <a:solidFill>
                  <a:srgbClr val="252629"/>
                </a:solidFill>
                <a:latin typeface="Libre Baskerville"/>
              </a:rPr>
              <a:t>L'attuale Presidente del Parlamento europeo è David Sassoli, eletto il 3 luglio 2019.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8223001" y="5746917"/>
            <a:ext cx="9346333" cy="1816363"/>
            <a:chOff x="0" y="-16043"/>
            <a:chExt cx="12461777" cy="2421816"/>
          </a:xfrm>
        </p:grpSpPr>
        <p:sp>
          <p:nvSpPr>
            <p:cNvPr id="6" name="TextBox 6"/>
            <p:cNvSpPr txBox="1"/>
            <p:nvPr/>
          </p:nvSpPr>
          <p:spPr>
            <a:xfrm>
              <a:off x="0" y="1024455"/>
              <a:ext cx="12461777" cy="13813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4206"/>
                </a:lnSpc>
              </a:pPr>
              <a:r>
                <a:rPr lang="en-US" sz="32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 </a:t>
              </a:r>
              <a:r>
                <a:rPr lang="en-US" sz="3200" dirty="0" err="1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giornalista</a:t>
              </a:r>
              <a:r>
                <a:rPr lang="en-US" sz="32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professionista</a:t>
              </a:r>
              <a:r>
                <a:rPr lang="en-US" sz="32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dal 1986, è </a:t>
              </a:r>
              <a:r>
                <a:rPr lang="en-US" sz="3200" dirty="0" err="1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stato</a:t>
              </a:r>
              <a:r>
                <a:rPr lang="en-US" sz="32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vicedirettore</a:t>
              </a:r>
              <a:r>
                <a:rPr lang="en-US" sz="32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del TG1 dal 2006 al 2009.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6043"/>
              <a:ext cx="12461777" cy="5307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07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6148" r="6148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2323642" y="1517157"/>
            <a:ext cx="13640716" cy="6852557"/>
          </a:xfrm>
          <a:prstGeom prst="rect">
            <a:avLst/>
          </a:prstGeom>
          <a:solidFill>
            <a:srgbClr val="1A2C5A"/>
          </a:solidFill>
        </p:spPr>
      </p:sp>
      <p:grpSp>
        <p:nvGrpSpPr>
          <p:cNvPr id="4" name="Group 4"/>
          <p:cNvGrpSpPr/>
          <p:nvPr/>
        </p:nvGrpSpPr>
        <p:grpSpPr>
          <a:xfrm>
            <a:off x="2745480" y="1840399"/>
            <a:ext cx="12797041" cy="5129558"/>
            <a:chOff x="0" y="0"/>
            <a:chExt cx="17062721" cy="6839410"/>
          </a:xfrm>
        </p:grpSpPr>
        <p:sp>
          <p:nvSpPr>
            <p:cNvPr id="5" name="TextBox 5"/>
            <p:cNvSpPr txBox="1"/>
            <p:nvPr/>
          </p:nvSpPr>
          <p:spPr>
            <a:xfrm>
              <a:off x="0" y="1303668"/>
              <a:ext cx="17062721" cy="55197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224"/>
                </a:lnSpc>
              </a:pPr>
              <a:r>
                <a:rPr lang="en-US" sz="6326">
                  <a:solidFill>
                    <a:srgbClr val="FFFFFF"/>
                  </a:solidFill>
                  <a:latin typeface="Libre Baskerville"/>
                </a:rPr>
                <a:t>La sede è a Strasburgo. </a:t>
              </a:r>
            </a:p>
            <a:p>
              <a:pPr marL="0" lvl="0" indent="0" algn="ctr">
                <a:lnSpc>
                  <a:spcPts val="8224"/>
                </a:lnSpc>
              </a:pPr>
              <a:r>
                <a:rPr lang="en-US" sz="6326">
                  <a:solidFill>
                    <a:srgbClr val="FFFFFF"/>
                  </a:solidFill>
                  <a:latin typeface="Libre Baskerville"/>
                </a:rPr>
                <a:t>Il parlamento è costituito da 705 membri e ogni membro resta in carica per 5 anni.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9525"/>
              <a:ext cx="17062721" cy="6761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936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6170" b="37870"/>
          <a:stretch>
            <a:fillRect/>
          </a:stretch>
        </p:blipFill>
        <p:spPr>
          <a:xfrm>
            <a:off x="0" y="0"/>
            <a:ext cx="18288000" cy="4747354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1028700" y="3766279"/>
            <a:ext cx="7562850" cy="1962150"/>
          </a:xfrm>
          <a:prstGeom prst="rect">
            <a:avLst/>
          </a:prstGeom>
          <a:solidFill>
            <a:srgbClr val="1A2C5A"/>
          </a:solidFill>
        </p:spPr>
      </p:sp>
      <p:grpSp>
        <p:nvGrpSpPr>
          <p:cNvPr id="4" name="Group 4"/>
          <p:cNvGrpSpPr/>
          <p:nvPr/>
        </p:nvGrpSpPr>
        <p:grpSpPr>
          <a:xfrm>
            <a:off x="321403" y="7531544"/>
            <a:ext cx="5705363" cy="1058370"/>
            <a:chOff x="0" y="0"/>
            <a:chExt cx="7607150" cy="1411160"/>
          </a:xfrm>
        </p:grpSpPr>
        <p:sp>
          <p:nvSpPr>
            <p:cNvPr id="5" name="TextBox 5"/>
            <p:cNvSpPr txBox="1"/>
            <p:nvPr/>
          </p:nvSpPr>
          <p:spPr>
            <a:xfrm>
              <a:off x="1883591" y="270332"/>
              <a:ext cx="5723559" cy="7847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817"/>
                </a:lnSpc>
                <a:spcBef>
                  <a:spcPct val="0"/>
                </a:spcBef>
              </a:pPr>
              <a:r>
                <a:rPr lang="en-US" sz="3440">
                  <a:solidFill>
                    <a:srgbClr val="252629"/>
                  </a:solidFill>
                  <a:latin typeface="Public Sans"/>
                </a:rPr>
                <a:t>funzione legislativa</a:t>
              </a:r>
            </a:p>
          </p:txBody>
        </p:sp>
        <p:grpSp>
          <p:nvGrpSpPr>
            <p:cNvPr id="6" name="Group 6"/>
            <p:cNvGrpSpPr/>
            <p:nvPr/>
          </p:nvGrpSpPr>
          <p:grpSpPr>
            <a:xfrm>
              <a:off x="0" y="0"/>
              <a:ext cx="1411160" cy="1411160"/>
              <a:chOff x="0" y="0"/>
              <a:chExt cx="6350000" cy="63500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1A2C5A"/>
              </a:solidFill>
            </p:spPr>
          </p:sp>
        </p:grpSp>
        <p:sp>
          <p:nvSpPr>
            <p:cNvPr id="8" name="TextBox 8"/>
            <p:cNvSpPr txBox="1"/>
            <p:nvPr/>
          </p:nvSpPr>
          <p:spPr>
            <a:xfrm>
              <a:off x="255238" y="371577"/>
              <a:ext cx="900684" cy="6489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719"/>
                </a:lnSpc>
              </a:pPr>
              <a:r>
                <a:rPr lang="en-US" sz="3099" spc="46">
                  <a:solidFill>
                    <a:srgbClr val="FFFFFF"/>
                  </a:solidFill>
                  <a:latin typeface="Public Sans Bold"/>
                </a:rPr>
                <a:t>01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026766" y="7095908"/>
            <a:ext cx="5707884" cy="1751901"/>
            <a:chOff x="0" y="0"/>
            <a:chExt cx="7610512" cy="2335868"/>
          </a:xfrm>
        </p:grpSpPr>
        <p:sp>
          <p:nvSpPr>
            <p:cNvPr id="10" name="TextBox 10"/>
            <p:cNvSpPr txBox="1"/>
            <p:nvPr/>
          </p:nvSpPr>
          <p:spPr>
            <a:xfrm>
              <a:off x="1884424" y="-85725"/>
              <a:ext cx="5726089" cy="24215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829"/>
                </a:lnSpc>
                <a:spcBef>
                  <a:spcPct val="0"/>
                </a:spcBef>
              </a:pPr>
              <a:r>
                <a:rPr lang="en-US" sz="3449">
                  <a:solidFill>
                    <a:srgbClr val="252629"/>
                  </a:solidFill>
                  <a:latin typeface="Public Sans"/>
                </a:rPr>
                <a:t>controllo sulla commissione europea</a:t>
              </a:r>
            </a:p>
          </p:txBody>
        </p:sp>
        <p:grpSp>
          <p:nvGrpSpPr>
            <p:cNvPr id="11" name="Group 11"/>
            <p:cNvGrpSpPr/>
            <p:nvPr/>
          </p:nvGrpSpPr>
          <p:grpSpPr>
            <a:xfrm>
              <a:off x="0" y="462042"/>
              <a:ext cx="1411784" cy="1411784"/>
              <a:chOff x="0" y="0"/>
              <a:chExt cx="6350000" cy="63500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1A2C5A"/>
              </a:solidFill>
            </p:spPr>
          </p:sp>
        </p:grpSp>
        <p:sp>
          <p:nvSpPr>
            <p:cNvPr id="13" name="TextBox 13"/>
            <p:cNvSpPr txBox="1"/>
            <p:nvPr/>
          </p:nvSpPr>
          <p:spPr>
            <a:xfrm>
              <a:off x="255351" y="833791"/>
              <a:ext cx="901082" cy="6492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721"/>
                </a:lnSpc>
              </a:pPr>
              <a:r>
                <a:rPr lang="en-US" sz="3101" spc="46">
                  <a:solidFill>
                    <a:srgbClr val="FFFFFF"/>
                  </a:solidFill>
                  <a:latin typeface="Public Sans Bold"/>
                </a:rPr>
                <a:t>02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2015210" y="7174986"/>
            <a:ext cx="5704465" cy="1771486"/>
            <a:chOff x="0" y="0"/>
            <a:chExt cx="7605954" cy="2361981"/>
          </a:xfrm>
        </p:grpSpPr>
        <p:sp>
          <p:nvSpPr>
            <p:cNvPr id="15" name="TextBox 15"/>
            <p:cNvSpPr txBox="1"/>
            <p:nvPr/>
          </p:nvSpPr>
          <p:spPr>
            <a:xfrm>
              <a:off x="1883591" y="-76200"/>
              <a:ext cx="5722363" cy="24381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881"/>
                </a:lnSpc>
                <a:spcBef>
                  <a:spcPct val="0"/>
                </a:spcBef>
              </a:pPr>
              <a:r>
                <a:rPr lang="en-US" sz="3486">
                  <a:solidFill>
                    <a:srgbClr val="252629"/>
                  </a:solidFill>
                  <a:latin typeface="Public Sans"/>
                </a:rPr>
                <a:t>approvazione del bilancio dell'unione europea</a:t>
              </a:r>
            </a:p>
          </p:txBody>
        </p:sp>
        <p:grpSp>
          <p:nvGrpSpPr>
            <p:cNvPr id="16" name="Group 16"/>
            <p:cNvGrpSpPr/>
            <p:nvPr/>
          </p:nvGrpSpPr>
          <p:grpSpPr>
            <a:xfrm>
              <a:off x="0" y="475410"/>
              <a:ext cx="1411160" cy="1411160"/>
              <a:chOff x="0" y="0"/>
              <a:chExt cx="6350000" cy="63500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1A2C5A"/>
              </a:solidFill>
            </p:spPr>
          </p:sp>
        </p:grpSp>
        <p:sp>
          <p:nvSpPr>
            <p:cNvPr id="18" name="TextBox 18"/>
            <p:cNvSpPr txBox="1"/>
            <p:nvPr/>
          </p:nvSpPr>
          <p:spPr>
            <a:xfrm>
              <a:off x="255238" y="846987"/>
              <a:ext cx="900684" cy="6489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719"/>
                </a:lnSpc>
              </a:pPr>
              <a:r>
                <a:rPr lang="en-US" sz="3099" spc="46">
                  <a:solidFill>
                    <a:srgbClr val="FFFFFF"/>
                  </a:solidFill>
                  <a:latin typeface="Public Sans Bold"/>
                </a:rPr>
                <a:t>03</a:t>
              </a: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028700" y="4255958"/>
            <a:ext cx="7562850" cy="887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Cardo"/>
              </a:rPr>
              <a:t>LE FUNZIONI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D9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4243224" cy="5645967"/>
            <a:chOff x="0" y="0"/>
            <a:chExt cx="5657632" cy="7527956"/>
          </a:xfrm>
        </p:grpSpPr>
        <p:sp>
          <p:nvSpPr>
            <p:cNvPr id="3" name="AutoShape 3"/>
            <p:cNvSpPr/>
            <p:nvPr/>
          </p:nvSpPr>
          <p:spPr>
            <a:xfrm>
              <a:off x="0" y="3775364"/>
              <a:ext cx="5657632" cy="22151"/>
            </a:xfrm>
            <a:prstGeom prst="rect">
              <a:avLst/>
            </a:prstGeom>
            <a:solidFill>
              <a:srgbClr val="1A2C5A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04775"/>
              <a:ext cx="5657632" cy="22447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6805"/>
                </a:lnSpc>
              </a:pPr>
              <a:r>
                <a:rPr lang="en-US" sz="4861" spc="72">
                  <a:solidFill>
                    <a:srgbClr val="252629"/>
                  </a:solidFill>
                  <a:latin typeface="Public Sans Bold"/>
                </a:rPr>
                <a:t>Funzione Legislativa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4539772"/>
              <a:ext cx="5657632" cy="29881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474"/>
                </a:lnSpc>
                <a:spcBef>
                  <a:spcPct val="0"/>
                </a:spcBef>
              </a:pPr>
              <a:r>
                <a:rPr lang="en-US" sz="3195">
                  <a:solidFill>
                    <a:srgbClr val="252629"/>
                  </a:solidFill>
                  <a:latin typeface="Public Sans"/>
                </a:rPr>
                <a:t>produzione delle leggi costituenti l'ordinamento giuridico dello Stato.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437130" y="838200"/>
            <a:ext cx="4357870" cy="9094348"/>
            <a:chOff x="0" y="0"/>
            <a:chExt cx="5810493" cy="12125798"/>
          </a:xfrm>
        </p:grpSpPr>
        <p:sp>
          <p:nvSpPr>
            <p:cNvPr id="7" name="AutoShape 7"/>
            <p:cNvSpPr/>
            <p:nvPr/>
          </p:nvSpPr>
          <p:spPr>
            <a:xfrm>
              <a:off x="0" y="4138531"/>
              <a:ext cx="5810493" cy="22750"/>
            </a:xfrm>
            <a:prstGeom prst="rect">
              <a:avLst/>
            </a:prstGeom>
            <a:solidFill>
              <a:srgbClr val="1A2C5A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85725"/>
              <a:ext cx="5810493" cy="31677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6370"/>
                </a:lnSpc>
              </a:pPr>
              <a:r>
                <a:rPr lang="en-US" sz="4550" spc="68">
                  <a:solidFill>
                    <a:srgbClr val="252629"/>
                  </a:solidFill>
                  <a:latin typeface="Public Sans Bold"/>
                </a:rPr>
                <a:t>Controllo sulla commissione europea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4934920"/>
              <a:ext cx="5810493" cy="71908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879"/>
                </a:lnSpc>
                <a:spcBef>
                  <a:spcPct val="0"/>
                </a:spcBef>
              </a:pPr>
              <a:r>
                <a:rPr lang="en-US" sz="2771">
                  <a:solidFill>
                    <a:srgbClr val="252629"/>
                  </a:solidFill>
                  <a:latin typeface="Public Sans"/>
                </a:rPr>
                <a:t>esercita un controllo democratico su tutte le istituzioni, gli organi e gli organismi dell'UE e in particolare sulla commissione, poiché ha il potere di approvare e respingere la nomina dei commissari europei e di censurare collettivamente la Commissione.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443486" y="438434"/>
            <a:ext cx="4480851" cy="6826499"/>
            <a:chOff x="0" y="0"/>
            <a:chExt cx="5974468" cy="9101999"/>
          </a:xfrm>
        </p:grpSpPr>
        <p:sp>
          <p:nvSpPr>
            <p:cNvPr id="11" name="AutoShape 11"/>
            <p:cNvSpPr/>
            <p:nvPr/>
          </p:nvSpPr>
          <p:spPr>
            <a:xfrm>
              <a:off x="0" y="4507693"/>
              <a:ext cx="5974468" cy="23392"/>
            </a:xfrm>
            <a:prstGeom prst="rect">
              <a:avLst/>
            </a:prstGeom>
            <a:solidFill>
              <a:srgbClr val="1A2C5A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85725"/>
              <a:ext cx="5974468" cy="35767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5345"/>
                </a:lnSpc>
              </a:pPr>
              <a:r>
                <a:rPr lang="en-US" sz="3818" spc="57">
                  <a:solidFill>
                    <a:srgbClr val="252629"/>
                  </a:solidFill>
                  <a:latin typeface="Public Sans Bold"/>
                </a:rPr>
                <a:t>Approvazione del bilancio dell'unione europea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5318644"/>
              <a:ext cx="5974468" cy="32820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910"/>
                </a:lnSpc>
                <a:spcBef>
                  <a:spcPct val="0"/>
                </a:spcBef>
              </a:pPr>
              <a:r>
                <a:rPr lang="en-US" sz="2793">
                  <a:solidFill>
                    <a:srgbClr val="252629"/>
                  </a:solidFill>
                  <a:latin typeface="Public Sans"/>
                </a:rPr>
                <a:t>condivide con il Consiglio dell'Unione il potere di bilancio dell'UE e può, pertanto, modificare le spese dell'UE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5357" b="535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838403" y="4445499"/>
            <a:ext cx="12099919" cy="4812801"/>
            <a:chOff x="0" y="0"/>
            <a:chExt cx="16133226" cy="6417069"/>
          </a:xfrm>
        </p:grpSpPr>
        <p:sp>
          <p:nvSpPr>
            <p:cNvPr id="4" name="AutoShape 4"/>
            <p:cNvSpPr/>
            <p:nvPr/>
          </p:nvSpPr>
          <p:spPr>
            <a:xfrm>
              <a:off x="0" y="0"/>
              <a:ext cx="16133226" cy="6417069"/>
            </a:xfrm>
            <a:prstGeom prst="rect">
              <a:avLst/>
            </a:prstGeom>
            <a:solidFill>
              <a:srgbClr val="EBC478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059370" y="4054704"/>
              <a:ext cx="13721584" cy="12896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098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4400510" y="6541889"/>
            <a:ext cx="537813" cy="237616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3092088" y="5308155"/>
            <a:ext cx="11592551" cy="2780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03"/>
              </a:lnSpc>
            </a:pPr>
            <a:r>
              <a:rPr lang="en-US" sz="7931">
                <a:solidFill>
                  <a:srgbClr val="252629"/>
                </a:solidFill>
                <a:latin typeface="Libre Baskerville"/>
              </a:rPr>
              <a:t>LA COMMISSIONE EUROPEA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8468" r="32226"/>
          <a:stretch>
            <a:fillRect/>
          </a:stretch>
        </p:blipFill>
        <p:spPr>
          <a:xfrm>
            <a:off x="0" y="-69453"/>
            <a:ext cx="9144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9453647" y="668429"/>
            <a:ext cx="8555093" cy="8367423"/>
            <a:chOff x="0" y="0"/>
            <a:chExt cx="11406791" cy="11156564"/>
          </a:xfrm>
        </p:grpSpPr>
        <p:sp>
          <p:nvSpPr>
            <p:cNvPr id="4" name="AutoShape 4"/>
            <p:cNvSpPr/>
            <p:nvPr/>
          </p:nvSpPr>
          <p:spPr>
            <a:xfrm>
              <a:off x="0" y="0"/>
              <a:ext cx="11406791" cy="12666"/>
            </a:xfrm>
            <a:prstGeom prst="rect">
              <a:avLst/>
            </a:prstGeom>
            <a:solidFill>
              <a:srgbClr val="1A2C5A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812542"/>
              <a:ext cx="11406791" cy="103440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580"/>
                </a:lnSpc>
              </a:pPr>
              <a:r>
                <a:rPr lang="en-US" sz="3985">
                  <a:solidFill>
                    <a:srgbClr val="252629"/>
                  </a:solidFill>
                  <a:latin typeface="Public Sans Bold"/>
                </a:rPr>
                <a:t>La Commissione europea rappresenta e tutela, in piena indipendenza, gli interessi generali dell’Unione. Viene nominata ogni cinque anni entro sei mesi dalle elezioni del Parlamento europeo ed è attualmente composta da </a:t>
              </a:r>
              <a:r>
                <a:rPr lang="en-US" sz="3138">
                  <a:solidFill>
                    <a:srgbClr val="252629"/>
                  </a:solidFill>
                  <a:latin typeface="Arimo Bold"/>
                </a:rPr>
                <a:t>27 commissari sotto la direzione di un presidente che assegna le diverse competenze politiche. </a:t>
              </a:r>
            </a:p>
            <a:p>
              <a:pPr marL="0" lvl="0" indent="0" algn="ctr">
                <a:lnSpc>
                  <a:spcPts val="5580"/>
                </a:lnSpc>
                <a:spcBef>
                  <a:spcPct val="0"/>
                </a:spcBef>
              </a:pPr>
              <a:r>
                <a:rPr lang="en-US" sz="3985">
                  <a:solidFill>
                    <a:srgbClr val="252629"/>
                  </a:solidFill>
                  <a:latin typeface="Public Sans Bold"/>
                </a:rPr>
                <a:t>La sede è a Bruxelles.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725" b="9855"/>
          <a:stretch>
            <a:fillRect/>
          </a:stretch>
        </p:blipFill>
        <p:spPr>
          <a:xfrm>
            <a:off x="10193516" y="713767"/>
            <a:ext cx="7593568" cy="8859466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393157" y="1771834"/>
            <a:ext cx="9314512" cy="2723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380"/>
              </a:lnSpc>
              <a:spcBef>
                <a:spcPct val="0"/>
              </a:spcBef>
            </a:pPr>
            <a:r>
              <a:rPr lang="en-US" sz="4483">
                <a:solidFill>
                  <a:srgbClr val="252629"/>
                </a:solidFill>
                <a:latin typeface="Libre Baskerville"/>
              </a:rPr>
              <a:t>Attualmente, il presidente della Commissione europea è la tedesca Ursula von der Leyen, in carica dal 1° dicembre 2019.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0" y="4495389"/>
            <a:ext cx="9433952" cy="3350843"/>
            <a:chOff x="0" y="0"/>
            <a:chExt cx="12578602" cy="4467791"/>
          </a:xfrm>
        </p:grpSpPr>
        <p:sp>
          <p:nvSpPr>
            <p:cNvPr id="5" name="AutoShape 5"/>
            <p:cNvSpPr/>
            <p:nvPr/>
          </p:nvSpPr>
          <p:spPr>
            <a:xfrm>
              <a:off x="0" y="0"/>
              <a:ext cx="17495" cy="4467791"/>
            </a:xfrm>
            <a:prstGeom prst="rect">
              <a:avLst/>
            </a:prstGeom>
            <a:solidFill>
              <a:srgbClr val="A19C95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382072" y="948200"/>
              <a:ext cx="11196530" cy="24911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961"/>
                </a:lnSpc>
                <a:spcBef>
                  <a:spcPct val="0"/>
                </a:spcBef>
              </a:pPr>
              <a:r>
                <a:rPr lang="en-US" sz="3600" dirty="0" err="1">
                  <a:solidFill>
                    <a:srgbClr val="252629"/>
                  </a:solidFill>
                  <a:latin typeface="Public Sans"/>
                </a:rPr>
                <a:t>All'italiano</a:t>
              </a:r>
              <a:r>
                <a:rPr lang="en-US" sz="3600" dirty="0">
                  <a:solidFill>
                    <a:srgbClr val="252629"/>
                  </a:solidFill>
                  <a:latin typeface="Public Sans"/>
                </a:rPr>
                <a:t> </a:t>
              </a:r>
              <a:r>
                <a:rPr lang="en-US" sz="3600" dirty="0">
                  <a:solidFill>
                    <a:srgbClr val="252629"/>
                  </a:solidFill>
                  <a:latin typeface="Arimo"/>
                </a:rPr>
                <a:t>Paolo </a:t>
              </a:r>
              <a:r>
                <a:rPr lang="en-US" sz="3600" dirty="0" err="1">
                  <a:solidFill>
                    <a:srgbClr val="252629"/>
                  </a:solidFill>
                  <a:latin typeface="Arimo"/>
                </a:rPr>
                <a:t>Gentiloni</a:t>
              </a:r>
              <a:r>
                <a:rPr lang="en-US" sz="3600" dirty="0">
                  <a:solidFill>
                    <a:srgbClr val="252629"/>
                  </a:solidFill>
                  <a:latin typeface="Arimo"/>
                </a:rPr>
                <a:t> è </a:t>
              </a:r>
              <a:r>
                <a:rPr lang="en-US" sz="3600" dirty="0" err="1">
                  <a:solidFill>
                    <a:srgbClr val="252629"/>
                  </a:solidFill>
                  <a:latin typeface="Arimo"/>
                </a:rPr>
                <a:t>stato</a:t>
              </a:r>
              <a:r>
                <a:rPr lang="en-US" sz="3600" dirty="0">
                  <a:solidFill>
                    <a:srgbClr val="252629"/>
                  </a:solidFill>
                  <a:latin typeface="Arimo"/>
                </a:rPr>
                <a:t> </a:t>
              </a:r>
              <a:r>
                <a:rPr lang="en-US" sz="3600" dirty="0" err="1">
                  <a:solidFill>
                    <a:srgbClr val="252629"/>
                  </a:solidFill>
                  <a:latin typeface="Arimo"/>
                </a:rPr>
                <a:t>conferito</a:t>
              </a:r>
              <a:r>
                <a:rPr lang="en-US" sz="3600" dirty="0">
                  <a:solidFill>
                    <a:srgbClr val="252629"/>
                  </a:solidFill>
                  <a:latin typeface="Arimo"/>
                </a:rPr>
                <a:t> </a:t>
              </a:r>
              <a:r>
                <a:rPr lang="en-US" sz="3600" dirty="0" err="1">
                  <a:solidFill>
                    <a:srgbClr val="252629"/>
                  </a:solidFill>
                  <a:latin typeface="Arimo"/>
                </a:rPr>
                <a:t>l'incarico</a:t>
              </a:r>
              <a:r>
                <a:rPr lang="en-US" sz="3600" dirty="0">
                  <a:solidFill>
                    <a:srgbClr val="252629"/>
                  </a:solidFill>
                  <a:latin typeface="Arimo"/>
                </a:rPr>
                <a:t> di </a:t>
              </a:r>
              <a:r>
                <a:rPr lang="en-US" sz="3600" dirty="0" err="1">
                  <a:solidFill>
                    <a:srgbClr val="252629"/>
                  </a:solidFill>
                  <a:latin typeface="Arimo"/>
                </a:rPr>
                <a:t>Commissario</a:t>
              </a:r>
              <a:r>
                <a:rPr lang="en-US" sz="3600" dirty="0">
                  <a:solidFill>
                    <a:srgbClr val="252629"/>
                  </a:solidFill>
                  <a:latin typeface="Arimo"/>
                </a:rPr>
                <a:t> per </a:t>
              </a:r>
              <a:r>
                <a:rPr lang="en-US" sz="3600" dirty="0" err="1">
                  <a:solidFill>
                    <a:srgbClr val="252629"/>
                  </a:solidFill>
                  <a:latin typeface="Arimo"/>
                </a:rPr>
                <a:t>l'Economia</a:t>
              </a:r>
              <a:r>
                <a:rPr lang="en-US" sz="1753" dirty="0">
                  <a:solidFill>
                    <a:srgbClr val="252629"/>
                  </a:solidFill>
                  <a:latin typeface="Arimo"/>
                </a:rPr>
                <a:t>.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401</Words>
  <Application>Microsoft Office PowerPoint</Application>
  <PresentationFormat>Personalizzato</PresentationFormat>
  <Paragraphs>44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23" baseType="lpstr">
      <vt:lpstr>Cardo</vt:lpstr>
      <vt:lpstr>Public Sans Bold</vt:lpstr>
      <vt:lpstr>Arial</vt:lpstr>
      <vt:lpstr>Arimo</vt:lpstr>
      <vt:lpstr>Open Sans Light Bold</vt:lpstr>
      <vt:lpstr>Public Sans</vt:lpstr>
      <vt:lpstr>Libre Baskerville</vt:lpstr>
      <vt:lpstr>Open Sans</vt:lpstr>
      <vt:lpstr>Libre Baskerville Bold</vt:lpstr>
      <vt:lpstr>Calibri</vt:lpstr>
      <vt:lpstr>Arimo Bold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PARLAMENTO EUROPEO</dc:title>
  <cp:lastModifiedBy>Utente</cp:lastModifiedBy>
  <cp:revision>2</cp:revision>
  <dcterms:created xsi:type="dcterms:W3CDTF">2006-08-16T00:00:00Z</dcterms:created>
  <dcterms:modified xsi:type="dcterms:W3CDTF">2021-12-03T23:52:55Z</dcterms:modified>
  <dc:identifier>DAExT6lwGTU</dc:identifier>
</cp:coreProperties>
</file>