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sldIdLst>
    <p:sldId id="256" r:id="rId2"/>
    <p:sldId id="257" r:id="rId3"/>
    <p:sldId id="263" r:id="rId4"/>
    <p:sldId id="258" r:id="rId5"/>
    <p:sldId id="264" r:id="rId6"/>
    <p:sldId id="259" r:id="rId7"/>
    <p:sldId id="260" r:id="rId8"/>
    <p:sldId id="267" r:id="rId9"/>
    <p:sldId id="265" r:id="rId10"/>
    <p:sldId id="261" r:id="rId11"/>
    <p:sldId id="268" r:id="rId12"/>
    <p:sldId id="262" r:id="rId13"/>
    <p:sldId id="269"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1389B46-5AC6-4747-BE27-ACD1752D4FEF}" type="datetimeFigureOut">
              <a:rPr lang="it-IT" smtClean="0"/>
              <a:t>23/12/20</a:t>
            </a:fld>
            <a:endParaRPr lang="it-IT"/>
          </a:p>
        </p:txBody>
      </p:sp>
      <p:sp>
        <p:nvSpPr>
          <p:cNvPr id="5" name="Footer Placeholder 4"/>
          <p:cNvSpPr>
            <a:spLocks noGrp="1"/>
          </p:cNvSpPr>
          <p:nvPr>
            <p:ph type="ftr" sz="quarter" idx="11"/>
          </p:nvPr>
        </p:nvSpPr>
        <p:spPr>
          <a:xfrm>
            <a:off x="1371600" y="4323845"/>
            <a:ext cx="6400800" cy="365125"/>
          </a:xfrm>
        </p:spPr>
        <p:txBody>
          <a:bodyPr/>
          <a:lstStyle/>
          <a:p>
            <a:endParaRPr lang="it-IT"/>
          </a:p>
        </p:txBody>
      </p:sp>
      <p:sp>
        <p:nvSpPr>
          <p:cNvPr id="6" name="Slide Number Placeholder 5"/>
          <p:cNvSpPr>
            <a:spLocks noGrp="1"/>
          </p:cNvSpPr>
          <p:nvPr>
            <p:ph type="sldNum" sz="quarter" idx="12"/>
          </p:nvPr>
        </p:nvSpPr>
        <p:spPr>
          <a:xfrm>
            <a:off x="8077200" y="1430866"/>
            <a:ext cx="2743200" cy="365125"/>
          </a:xfrm>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375913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1389B46-5AC6-4747-BE27-ACD1752D4FEF}" type="datetimeFigureOut">
              <a:rPr lang="it-IT" smtClean="0"/>
              <a:t>23/12/20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30298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1389B46-5AC6-4747-BE27-ACD1752D4FEF}" type="datetimeFigureOut">
              <a:rPr lang="it-IT" smtClean="0"/>
              <a:t>23/12/20</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393556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1389B46-5AC6-4747-BE27-ACD1752D4FEF}" type="datetimeFigureOut">
              <a:rPr lang="it-IT" smtClean="0"/>
              <a:t>23/12/20</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CE5147C6-2201-6A40-8294-1B67A057B1A8}" type="slidenum">
              <a:rPr lang="it-IT" smtClean="0"/>
              <a:t>‹N›</a:t>
            </a:fld>
            <a:endParaRPr lang="it-IT"/>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3369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1389B46-5AC6-4747-BE27-ACD1752D4FEF}" type="datetimeFigureOut">
              <a:rPr lang="it-IT" smtClean="0"/>
              <a:t>23/12/20</a:t>
            </a:fld>
            <a:endParaRPr lang="it-IT"/>
          </a:p>
        </p:txBody>
      </p:sp>
      <p:sp>
        <p:nvSpPr>
          <p:cNvPr id="6" name="Footer Placeholder 5"/>
          <p:cNvSpPr>
            <a:spLocks noGrp="1"/>
          </p:cNvSpPr>
          <p:nvPr>
            <p:ph type="ftr" sz="quarter" idx="11"/>
          </p:nvPr>
        </p:nvSpPr>
        <p:spPr>
          <a:xfrm>
            <a:off x="685800" y="378883"/>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458173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1389B46-5AC6-4747-BE27-ACD1752D4FEF}" type="datetimeFigureOut">
              <a:rPr lang="it-IT" smtClean="0"/>
              <a:t>23/12/20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2966885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1389B46-5AC6-4747-BE27-ACD1752D4FEF}" type="datetimeFigureOut">
              <a:rPr lang="it-IT" smtClean="0"/>
              <a:t>23/12/20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284889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1389B46-5AC6-4747-BE27-ACD1752D4FEF}" type="datetimeFigureOut">
              <a:rPr lang="it-IT" smtClean="0"/>
              <a:t>23/12/20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9683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1389B46-5AC6-4747-BE27-ACD1752D4FEF}" type="datetimeFigureOut">
              <a:rPr lang="it-IT" smtClean="0"/>
              <a:t>23/12/20</a:t>
            </a:fld>
            <a:endParaRPr lang="it-IT"/>
          </a:p>
        </p:txBody>
      </p:sp>
      <p:sp>
        <p:nvSpPr>
          <p:cNvPr id="5" name="Footer Placeholder 4"/>
          <p:cNvSpPr>
            <a:spLocks noGrp="1"/>
          </p:cNvSpPr>
          <p:nvPr>
            <p:ph type="ftr" sz="quarter" idx="11"/>
          </p:nvPr>
        </p:nvSpPr>
        <p:spPr>
          <a:xfrm>
            <a:off x="685800" y="381000"/>
            <a:ext cx="6991492" cy="36512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239595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1389B46-5AC6-4747-BE27-ACD1752D4FEF}" type="datetimeFigureOut">
              <a:rPr lang="it-IT" smtClean="0"/>
              <a:t>23/12/20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103272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1389B46-5AC6-4747-BE27-ACD1752D4FEF}" type="datetimeFigureOut">
              <a:rPr lang="it-IT" smtClean="0"/>
              <a:t>23/12/20</a:t>
            </a:fld>
            <a:endParaRPr lang="it-IT"/>
          </a:p>
        </p:txBody>
      </p:sp>
      <p:sp>
        <p:nvSpPr>
          <p:cNvPr id="5" name="Footer Placeholder 4"/>
          <p:cNvSpPr>
            <a:spLocks noGrp="1"/>
          </p:cNvSpPr>
          <p:nvPr>
            <p:ph type="ftr" sz="quarter" idx="11"/>
          </p:nvPr>
        </p:nvSpPr>
        <p:spPr>
          <a:xfrm>
            <a:off x="685800" y="381001"/>
            <a:ext cx="6991492" cy="364065"/>
          </a:xfrm>
        </p:spPr>
        <p:txBody>
          <a:bodyPr/>
          <a:lstStyle/>
          <a:p>
            <a:endParaRPr lang="it-IT"/>
          </a:p>
        </p:txBody>
      </p:sp>
      <p:sp>
        <p:nvSpPr>
          <p:cNvPr id="6" name="Slide Number Placeholder 5"/>
          <p:cNvSpPr>
            <a:spLocks noGrp="1"/>
          </p:cNvSpPr>
          <p:nvPr>
            <p:ph type="sldNum" sz="quarter" idx="12"/>
          </p:nvPr>
        </p:nvSpPr>
        <p:spPr>
          <a:xfrm>
            <a:off x="10862452" y="381000"/>
            <a:ext cx="643748" cy="365125"/>
          </a:xfrm>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378647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1389B46-5AC6-4747-BE27-ACD1752D4FEF}" type="datetimeFigureOut">
              <a:rPr lang="it-IT" smtClean="0"/>
              <a:t>23/12/20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410666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1389B46-5AC6-4747-BE27-ACD1752D4FEF}" type="datetimeFigureOut">
              <a:rPr lang="it-IT" smtClean="0"/>
              <a:t>23/12/20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294766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1389B46-5AC6-4747-BE27-ACD1752D4FEF}" type="datetimeFigureOut">
              <a:rPr lang="it-IT" smtClean="0"/>
              <a:t>23/12/20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284731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89B46-5AC6-4747-BE27-ACD1752D4FEF}" type="datetimeFigureOut">
              <a:rPr lang="it-IT" smtClean="0"/>
              <a:t>23/12/20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117481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1389B46-5AC6-4747-BE27-ACD1752D4FEF}" type="datetimeFigureOut">
              <a:rPr lang="it-IT" smtClean="0"/>
              <a:t>23/12/20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241528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1389B46-5AC6-4747-BE27-ACD1752D4FEF}" type="datetimeFigureOut">
              <a:rPr lang="it-IT" smtClean="0"/>
              <a:t>23/12/20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E5147C6-2201-6A40-8294-1B67A057B1A8}" type="slidenum">
              <a:rPr lang="it-IT" smtClean="0"/>
              <a:t>‹N›</a:t>
            </a:fld>
            <a:endParaRPr lang="it-IT"/>
          </a:p>
        </p:txBody>
      </p:sp>
    </p:spTree>
    <p:extLst>
      <p:ext uri="{BB962C8B-B14F-4D97-AF65-F5344CB8AC3E}">
        <p14:creationId xmlns:p14="http://schemas.microsoft.com/office/powerpoint/2010/main" val="221602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1389B46-5AC6-4747-BE27-ACD1752D4FEF}" type="datetimeFigureOut">
              <a:rPr lang="it-IT" smtClean="0"/>
              <a:t>23/12/20</a:t>
            </a:fld>
            <a:endParaRPr lang="it-IT"/>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5147C6-2201-6A40-8294-1B67A057B1A8}" type="slidenum">
              <a:rPr lang="it-IT" smtClean="0"/>
              <a:t>‹N›</a:t>
            </a:fld>
            <a:endParaRPr lang="it-IT"/>
          </a:p>
        </p:txBody>
      </p:sp>
    </p:spTree>
    <p:extLst>
      <p:ext uri="{BB962C8B-B14F-4D97-AF65-F5344CB8AC3E}">
        <p14:creationId xmlns:p14="http://schemas.microsoft.com/office/powerpoint/2010/main" val="1414652764"/>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1A4A4A-F205-724D-99C9-DF1AE3DB8AFD}"/>
              </a:ext>
            </a:extLst>
          </p:cNvPr>
          <p:cNvSpPr>
            <a:spLocks noGrp="1"/>
          </p:cNvSpPr>
          <p:nvPr>
            <p:ph type="ctrTitle"/>
          </p:nvPr>
        </p:nvSpPr>
        <p:spPr/>
        <p:txBody>
          <a:bodyPr>
            <a:normAutofit fontScale="90000"/>
          </a:bodyPr>
          <a:lstStyle/>
          <a:p>
            <a:r>
              <a:rPr lang="it-IT" dirty="0"/>
              <a:t>Attività svolte dal dipartimento di filosofia</a:t>
            </a:r>
          </a:p>
        </p:txBody>
      </p:sp>
      <p:sp>
        <p:nvSpPr>
          <p:cNvPr id="3" name="Sottotitolo 2">
            <a:extLst>
              <a:ext uri="{FF2B5EF4-FFF2-40B4-BE49-F238E27FC236}">
                <a16:creationId xmlns:a16="http://schemas.microsoft.com/office/drawing/2014/main" id="{549F69E7-5517-4C4D-8C4D-C28733DE2AF9}"/>
              </a:ext>
            </a:extLst>
          </p:cNvPr>
          <p:cNvSpPr>
            <a:spLocks noGrp="1"/>
          </p:cNvSpPr>
          <p:nvPr>
            <p:ph type="subTitle" idx="1"/>
          </p:nvPr>
        </p:nvSpPr>
        <p:spPr/>
        <p:txBody>
          <a:bodyPr/>
          <a:lstStyle/>
          <a:p>
            <a:r>
              <a:rPr lang="it-IT" dirty="0" err="1"/>
              <a:t>a.s.</a:t>
            </a:r>
            <a:r>
              <a:rPr lang="it-IT" dirty="0"/>
              <a:t> 2017/2019</a:t>
            </a:r>
          </a:p>
        </p:txBody>
      </p:sp>
    </p:spTree>
    <p:extLst>
      <p:ext uri="{BB962C8B-B14F-4D97-AF65-F5344CB8AC3E}">
        <p14:creationId xmlns:p14="http://schemas.microsoft.com/office/powerpoint/2010/main" val="392553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E0B372-AAB9-B74D-9428-37FF63814E40}"/>
              </a:ext>
            </a:extLst>
          </p:cNvPr>
          <p:cNvSpPr>
            <a:spLocks noGrp="1"/>
          </p:cNvSpPr>
          <p:nvPr>
            <p:ph type="title"/>
          </p:nvPr>
        </p:nvSpPr>
        <p:spPr/>
        <p:txBody>
          <a:bodyPr>
            <a:normAutofit fontScale="90000"/>
          </a:bodyPr>
          <a:lstStyle/>
          <a:p>
            <a:r>
              <a:rPr lang="it-IT" dirty="0"/>
              <a:t>Martin </a:t>
            </a:r>
            <a:r>
              <a:rPr lang="it-IT" dirty="0" err="1"/>
              <a:t>luther</a:t>
            </a:r>
            <a:r>
              <a:rPr lang="it-IT" dirty="0"/>
              <a:t> </a:t>
            </a:r>
            <a:r>
              <a:rPr lang="it-IT" dirty="0" err="1"/>
              <a:t>king</a:t>
            </a:r>
            <a:r>
              <a:rPr lang="it-IT" dirty="0"/>
              <a:t> 1929-1968</a:t>
            </a:r>
            <a:br>
              <a:rPr lang="it-IT" dirty="0"/>
            </a:br>
            <a:r>
              <a:rPr lang="it-IT" dirty="0"/>
              <a:t>incontro col </a:t>
            </a:r>
            <a:br>
              <a:rPr lang="it-IT" dirty="0"/>
            </a:br>
            <a:r>
              <a:rPr lang="it-IT" dirty="0"/>
              <a:t>prof. Massimo </a:t>
            </a:r>
            <a:r>
              <a:rPr lang="it-IT" dirty="0" err="1"/>
              <a:t>rubboli</a:t>
            </a:r>
            <a:endParaRPr lang="it-IT" dirty="0"/>
          </a:p>
        </p:txBody>
      </p:sp>
      <p:sp>
        <p:nvSpPr>
          <p:cNvPr id="3" name="Segnaposto contenuto 2">
            <a:extLst>
              <a:ext uri="{FF2B5EF4-FFF2-40B4-BE49-F238E27FC236}">
                <a16:creationId xmlns:a16="http://schemas.microsoft.com/office/drawing/2014/main" id="{C1FAEC6C-57F8-7242-9024-7C9F8FB4DE39}"/>
              </a:ext>
            </a:extLst>
          </p:cNvPr>
          <p:cNvSpPr>
            <a:spLocks noGrp="1"/>
          </p:cNvSpPr>
          <p:nvPr>
            <p:ph idx="1"/>
          </p:nvPr>
        </p:nvSpPr>
        <p:spPr/>
        <p:txBody>
          <a:bodyPr>
            <a:normAutofit/>
          </a:bodyPr>
          <a:lstStyle/>
          <a:p>
            <a:pPr marL="0" indent="0" algn="just">
              <a:buNone/>
            </a:pPr>
            <a:r>
              <a:rPr lang="it-IT" dirty="0"/>
              <a:t>30.11.2018</a:t>
            </a:r>
          </a:p>
          <a:p>
            <a:pPr marL="0" indent="0" algn="just">
              <a:buNone/>
            </a:pPr>
            <a:r>
              <a:rPr lang="it-IT" dirty="0"/>
              <a:t>Il Dipartimento di Filosofia del Liceo Medi di Cicciano, con la supervisione del Dirigente scolastico Pasquale Amato e con la partecipazione di alcuni alunni delle classi quinte e quarte dell’Istituto, che hanno lavorato sulla tematica in vista della conferenza, ha incontrato il Prof. M. </a:t>
            </a:r>
            <a:r>
              <a:rPr lang="it-IT" dirty="0" err="1"/>
              <a:t>Rubboli</a:t>
            </a:r>
            <a:r>
              <a:rPr lang="it-IT" dirty="0"/>
              <a:t>, già professore di Storia dell’America del Nord presso l’università di Genova.  L'incontro ha aiutato a capire e nello stesso tempo a sfatare. Da un lato il relatore ha approfondito la dimensione di quello che era e voleva essere un messaggio fortemente ancorato al vangelo, dall'altro ha evidenziato l'oscuramento che se ne è operato per impedire che esso venisse condiviso nella pluralità delle sue dimensioni, anche sociali.</a:t>
            </a:r>
          </a:p>
        </p:txBody>
      </p:sp>
    </p:spTree>
    <p:extLst>
      <p:ext uri="{BB962C8B-B14F-4D97-AF65-F5344CB8AC3E}">
        <p14:creationId xmlns:p14="http://schemas.microsoft.com/office/powerpoint/2010/main" val="81889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FC9A9C2-1983-D14C-A1A6-24A0D6D969D1}"/>
              </a:ext>
            </a:extLst>
          </p:cNvPr>
          <p:cNvSpPr>
            <a:spLocks noGrp="1"/>
          </p:cNvSpPr>
          <p:nvPr>
            <p:ph idx="1"/>
          </p:nvPr>
        </p:nvSpPr>
        <p:spPr>
          <a:xfrm>
            <a:off x="296883" y="1377538"/>
            <a:ext cx="11637817" cy="5272644"/>
          </a:xfrm>
        </p:spPr>
        <p:txBody>
          <a:bodyPr>
            <a:normAutofit/>
          </a:bodyPr>
          <a:lstStyle/>
          <a:p>
            <a:pPr marL="0" indent="0" algn="just">
              <a:buNone/>
            </a:pPr>
            <a:r>
              <a:rPr lang="it-IT" dirty="0"/>
              <a:t>Fino al famoso discorso in cui si esprimeva il sogno, tutto è stato valorizzato, anche, talvolta, con esagerazioni, esaltando oltre misura il ruolo che King stesso aveva assunto per </a:t>
            </a:r>
            <a:r>
              <a:rPr lang="it-IT" dirty="0" err="1"/>
              <a:t>sè</a:t>
            </a:r>
            <a:r>
              <a:rPr lang="it-IT" dirty="0"/>
              <a:t>, quello del portavoce di un movimento di protesta, nato sull'onda delle reazioni all'episodio di Rosa </a:t>
            </a:r>
            <a:r>
              <a:rPr lang="it-IT" dirty="0" err="1"/>
              <a:t>Parks</a:t>
            </a:r>
            <a:r>
              <a:rPr lang="it-IT" dirty="0"/>
              <a:t>. Dal 1963 al 1968, invece, sostanziale silenzio mediatico, o almeno attenta ricalibratura e censura, per timore che il messaggio forte dell'uomo (che di certo andava radicalizzandosi, anche se senza mai abbracciare l'ideologia della sinistra radicale), potesse diventare davvero motore di un più vasto cambiamento, che intendeva trasformare, attraverso la                  non-violenza, gandhiana oltre che cristiana, la paura in coraggio: non reagire con la forza aveva, infatti, proprio il fine di cambiare l'atteggia-mento di chi la utilizzasse, in qualche modo convertendolo, in  piena e sentita eredità dal messaggio evangelico e, in particolare, dal discorso della montagna.</a:t>
            </a:r>
          </a:p>
          <a:p>
            <a:pPr marL="0" indent="0" algn="just">
              <a:buNone/>
            </a:pPr>
            <a:r>
              <a:rPr lang="it-IT" dirty="0"/>
              <a:t>Ma il "</a:t>
            </a:r>
            <a:r>
              <a:rPr lang="it-IT" dirty="0" err="1"/>
              <a:t>Let</a:t>
            </a:r>
            <a:r>
              <a:rPr lang="it-IT" dirty="0"/>
              <a:t> </a:t>
            </a:r>
            <a:r>
              <a:rPr lang="it-IT" dirty="0" err="1"/>
              <a:t>freedom</a:t>
            </a:r>
            <a:r>
              <a:rPr lang="it-IT" dirty="0"/>
              <a:t> ring", ha sottolineato il professore, sembrava, ai poteri forti, o almeno a chi ha armato la mano degli attentatori nel 1968, più pericoloso, potendo radicalizzare la lotta per i diritti civili e spostarla fino a quella contro la povertà, lo sfruttamento e la militarizzazione.</a:t>
            </a:r>
          </a:p>
          <a:p>
            <a:pPr marL="0" indent="0">
              <a:buNone/>
            </a:pPr>
            <a:endParaRPr lang="it-IT" dirty="0"/>
          </a:p>
        </p:txBody>
      </p:sp>
    </p:spTree>
    <p:extLst>
      <p:ext uri="{BB962C8B-B14F-4D97-AF65-F5344CB8AC3E}">
        <p14:creationId xmlns:p14="http://schemas.microsoft.com/office/powerpoint/2010/main" val="220879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5548ADC-CFBD-9340-B4F5-5570B14B40B4}"/>
              </a:ext>
            </a:extLst>
          </p:cNvPr>
          <p:cNvSpPr>
            <a:spLocks noGrp="1"/>
          </p:cNvSpPr>
          <p:nvPr>
            <p:ph idx="1"/>
          </p:nvPr>
        </p:nvSpPr>
        <p:spPr>
          <a:xfrm>
            <a:off x="685799" y="237507"/>
            <a:ext cx="11367655" cy="6495802"/>
          </a:xfrm>
        </p:spPr>
        <p:txBody>
          <a:bodyPr>
            <a:normAutofit fontScale="47500" lnSpcReduction="20000"/>
          </a:bodyPr>
          <a:lstStyle/>
          <a:p>
            <a:pPr marL="0" indent="0" algn="just">
              <a:buNone/>
            </a:pPr>
            <a:endParaRPr lang="it-IT" sz="4200" dirty="0"/>
          </a:p>
          <a:p>
            <a:pPr marL="0" indent="0" algn="just">
              <a:buNone/>
            </a:pPr>
            <a:r>
              <a:rPr lang="it-IT" sz="4200" dirty="0"/>
              <a:t>Oscurando gli anni che riflettevano una tale radicalizzazione del messaggio di King, si è fatto in modo, dunque, di lasciarne alla memoria solo un'immagine "buonista", deprivata, ad esempio, della critica alla guerra in Vietnam, attraverso la quale di certo egli si poneva contro i poteri forti espressi dagli ambienti militaristi, sostenuti, a loro volta, dalle varie </a:t>
            </a:r>
            <a:r>
              <a:rPr lang="it-IT" sz="4200" dirty="0" err="1"/>
              <a:t>lobbies</a:t>
            </a:r>
            <a:r>
              <a:rPr lang="it-IT" sz="4200" dirty="0"/>
              <a:t> e in particolare, da quella dell'industria degli armamenti.</a:t>
            </a:r>
          </a:p>
          <a:p>
            <a:pPr marL="0" indent="0" algn="just">
              <a:buNone/>
            </a:pPr>
            <a:r>
              <a:rPr lang="it-IT" sz="4200" dirty="0"/>
              <a:t>Si è arrivati addirittura all'utilizzazione pubblicitaria di un grande pensiero di Martin Luther King, ereditato sempre dal vangelo, in cui si esortava </a:t>
            </a:r>
            <a:r>
              <a:rPr lang="it-IT" sz="4200" dirty="0" err="1"/>
              <a:t>affinchè</a:t>
            </a:r>
            <a:r>
              <a:rPr lang="it-IT" sz="4200" dirty="0"/>
              <a:t> il maggiore si sentisse servitore degli altri e questo pensiero lo si è declinato </a:t>
            </a:r>
            <a:r>
              <a:rPr lang="it-IT" sz="4200" dirty="0" err="1"/>
              <a:t>subliminarmente</a:t>
            </a:r>
            <a:r>
              <a:rPr lang="it-IT" sz="4200" dirty="0"/>
              <a:t> per promuovere una nuova versione di una vettura.</a:t>
            </a:r>
          </a:p>
          <a:p>
            <a:pPr marL="0" indent="0" algn="just">
              <a:buNone/>
            </a:pPr>
            <a:r>
              <a:rPr lang="it-IT" sz="4200" dirty="0"/>
              <a:t>La società dell'asservimento mediatico al consumismo rischia davvero di ridurre l'interesse del singolo a elementi di vita minimali e quotidiani, proponendo l'individualismo opposto al bene comune, l'indifferenza verso l' ingiustizia diffusa, l'insofferenza per le regole comuni, la connivenza con il malaffare, la messa in discussione dei principi di libertà, dignità, solidarietà e uguaglianza: operazione resa purtroppo agevole da una diffusa crisi di partecipazione democratica, contro cui King combatteva e contro cui voleva risvegliare le coscienze di tutti, suscitando una forza della verità che fosse unita alla forza dell'amore che può prescindere anche dalle alte conoscenze, ma che sa riportare la frammentazione a unione, facendo </a:t>
            </a:r>
            <a:r>
              <a:rPr lang="it-IT" sz="4200" dirty="0" err="1"/>
              <a:t>riappartenere</a:t>
            </a:r>
            <a:r>
              <a:rPr lang="it-IT" sz="4200" dirty="0"/>
              <a:t> a comunità in cui il maggiore si senta servitore e non dominatore. Un pensiero forse complesso (ma di certo non complicato) e che, in quanto capace di riunire ciò che è separato faceva paura agli interessi che di tale separazione vivono, oscurando la lotta che cerca di recuperare gli uomini dall'assenza e dalla solitudine in cui la società dei consumi li condanna. Davvero una lettura nuova di un messaggio, innovativa, in modo radicale, rispetto alla rappresentazione riduttiva che se ne è sempre voluta dare ed i ragazzi, raccogliendone l'efficacia, hanno saputo risvegliarsi a domande che ne hanno sollecitato l'ulteriore gratificazione, dimostrando un piccolo passo di crescita critica anche oggi.</a:t>
            </a:r>
          </a:p>
          <a:p>
            <a:pPr marL="0" indent="0">
              <a:buNone/>
            </a:pPr>
            <a:endParaRPr lang="it-IT" dirty="0"/>
          </a:p>
        </p:txBody>
      </p:sp>
    </p:spTree>
    <p:extLst>
      <p:ext uri="{BB962C8B-B14F-4D97-AF65-F5344CB8AC3E}">
        <p14:creationId xmlns:p14="http://schemas.microsoft.com/office/powerpoint/2010/main" val="175238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9C13B5-0F0C-1E4A-B40E-F86C18B33A9D}"/>
              </a:ext>
            </a:extLst>
          </p:cNvPr>
          <p:cNvSpPr>
            <a:spLocks noGrp="1"/>
          </p:cNvSpPr>
          <p:nvPr>
            <p:ph idx="1"/>
          </p:nvPr>
        </p:nvSpPr>
        <p:spPr>
          <a:xfrm>
            <a:off x="190005" y="961902"/>
            <a:ext cx="11815947" cy="5783282"/>
          </a:xfrm>
        </p:spPr>
        <p:txBody>
          <a:bodyPr/>
          <a:lstStyle/>
          <a:p>
            <a:pPr marL="0" indent="0" algn="just">
              <a:buNone/>
            </a:pPr>
            <a:endParaRPr lang="it-IT" sz="2400" dirty="0"/>
          </a:p>
          <a:p>
            <a:pPr marL="0" indent="0" algn="just">
              <a:buNone/>
            </a:pPr>
            <a:r>
              <a:rPr lang="it-IT" sz="2400" dirty="0"/>
              <a:t>L’attualità di Martin Luther King, allora, a cinquant’anni dalla sua morte è evidente, il suo messaggio riecheggia come il suo invito ad uccidere quei mostri che si nutrono delle nostre paure, della nostra ignoranza e della nostra ingenuità nel nome e nella forza della Verità e dell’Amore. Talvolta siamo vittime di leggi che, </a:t>
            </a:r>
            <a:r>
              <a:rPr lang="it-IT" sz="2400" dirty="0" err="1"/>
              <a:t>anzichè</a:t>
            </a:r>
            <a:r>
              <a:rPr lang="it-IT" sz="2400" dirty="0"/>
              <a:t> tutelarci, ci calpestano ma, riprendendo il pensiero di S. Agostino, M. L. King ci ha riportato a riflettere sulla incontrovertibile verità che una legge giusta eleva la persona umana e non la degrada. Di fronte all’ingiustizia, allora, non possiamo soccombere alla tentazione di divenire pieni di rabbia e indulgere a campagne di odio. </a:t>
            </a:r>
            <a:r>
              <a:rPr lang="it-IT" sz="2400" dirty="0" err="1"/>
              <a:t>Etty</a:t>
            </a:r>
            <a:r>
              <a:rPr lang="it-IT" sz="2400" dirty="0"/>
              <a:t> </a:t>
            </a:r>
            <a:r>
              <a:rPr lang="it-IT" sz="2400" dirty="0" err="1"/>
              <a:t>Hillesum</a:t>
            </a:r>
            <a:r>
              <a:rPr lang="it-IT" sz="2400" dirty="0"/>
              <a:t> in “Diario 1941-1943” scriveva: “… e convinciamoci che ogni atomo di odio che aggiungiamo al mondo lo rende ancor più inospitale”</a:t>
            </a:r>
          </a:p>
          <a:p>
            <a:pPr marL="0" indent="0" algn="just">
              <a:buNone/>
            </a:pPr>
            <a:r>
              <a:rPr lang="it-IT" sz="2400" dirty="0"/>
              <a:t>Grazie davvero Prof. </a:t>
            </a:r>
            <a:r>
              <a:rPr lang="it-IT" sz="2400" dirty="0" err="1"/>
              <a:t>Rubboli</a:t>
            </a:r>
            <a:r>
              <a:rPr lang="it-IT" sz="2400" dirty="0"/>
              <a:t>.</a:t>
            </a:r>
          </a:p>
          <a:p>
            <a:pPr marL="0" indent="0">
              <a:buNone/>
            </a:pPr>
            <a:endParaRPr lang="it-IT" dirty="0"/>
          </a:p>
        </p:txBody>
      </p:sp>
    </p:spTree>
    <p:extLst>
      <p:ext uri="{BB962C8B-B14F-4D97-AF65-F5344CB8AC3E}">
        <p14:creationId xmlns:p14="http://schemas.microsoft.com/office/powerpoint/2010/main" val="908990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E45A45DB-30C8-7A47-B06D-F5055F16EF09}"/>
              </a:ext>
            </a:extLst>
          </p:cNvPr>
          <p:cNvPicPr>
            <a:picLocks noGrp="1" noChangeAspect="1"/>
          </p:cNvPicPr>
          <p:nvPr>
            <p:ph idx="1"/>
          </p:nvPr>
        </p:nvPicPr>
        <p:blipFill>
          <a:blip r:embed="rId2"/>
          <a:stretch>
            <a:fillRect/>
          </a:stretch>
        </p:blipFill>
        <p:spPr>
          <a:xfrm>
            <a:off x="4845132" y="451991"/>
            <a:ext cx="6341424" cy="6270964"/>
          </a:xfrm>
        </p:spPr>
      </p:pic>
    </p:spTree>
    <p:extLst>
      <p:ext uri="{BB962C8B-B14F-4D97-AF65-F5344CB8AC3E}">
        <p14:creationId xmlns:p14="http://schemas.microsoft.com/office/powerpoint/2010/main" val="11153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9EE8EA-480C-BD45-9596-3B7495FB1DEF}"/>
              </a:ext>
            </a:extLst>
          </p:cNvPr>
          <p:cNvSpPr>
            <a:spLocks noGrp="1"/>
          </p:cNvSpPr>
          <p:nvPr>
            <p:ph type="title"/>
          </p:nvPr>
        </p:nvSpPr>
        <p:spPr/>
        <p:txBody>
          <a:bodyPr>
            <a:normAutofit fontScale="90000"/>
          </a:bodyPr>
          <a:lstStyle/>
          <a:p>
            <a:r>
              <a:rPr lang="it-IT" dirty="0"/>
              <a:t>13.02.2017</a:t>
            </a:r>
            <a:br>
              <a:rPr lang="it-IT" dirty="0"/>
            </a:br>
            <a:r>
              <a:rPr lang="it-IT" dirty="0"/>
              <a:t>Lezione magistrale su giordano bruno tenuta dal prof. G. </a:t>
            </a:r>
            <a:r>
              <a:rPr lang="it-IT" dirty="0" err="1"/>
              <a:t>giorello</a:t>
            </a:r>
            <a:endParaRPr lang="it-IT" dirty="0"/>
          </a:p>
        </p:txBody>
      </p:sp>
      <p:sp>
        <p:nvSpPr>
          <p:cNvPr id="3" name="Segnaposto contenuto 2">
            <a:extLst>
              <a:ext uri="{FF2B5EF4-FFF2-40B4-BE49-F238E27FC236}">
                <a16:creationId xmlns:a16="http://schemas.microsoft.com/office/drawing/2014/main" id="{B148CDF6-37B3-7445-A226-AFE27981F3DE}"/>
              </a:ext>
            </a:extLst>
          </p:cNvPr>
          <p:cNvSpPr>
            <a:spLocks noGrp="1"/>
          </p:cNvSpPr>
          <p:nvPr>
            <p:ph idx="1"/>
          </p:nvPr>
        </p:nvSpPr>
        <p:spPr>
          <a:xfrm>
            <a:off x="685800" y="3287091"/>
            <a:ext cx="10820400" cy="2911828"/>
          </a:xfrm>
        </p:spPr>
        <p:txBody>
          <a:bodyPr>
            <a:normAutofit/>
          </a:bodyPr>
          <a:lstStyle/>
          <a:p>
            <a:pPr marL="0" indent="0" algn="just">
              <a:buNone/>
            </a:pPr>
            <a:r>
              <a:rPr lang="it-IT" sz="2400" dirty="0"/>
              <a:t>Lezione magistrale su G. Bruno tenuta dal prof. Giulio Giorello, epistemologo dell'Università statale di Milano, organizzata dal dipartimento di filosofia del Liceo "E. Medi" di Cicciano con la partecipazione degli studenti delle classi quarte e con l'intervento di M. Mezza, docente di culture digitali presso l'Università di Napoli " Federico II "</a:t>
            </a:r>
            <a:endParaRPr lang="it-IT" dirty="0"/>
          </a:p>
        </p:txBody>
      </p:sp>
    </p:spTree>
    <p:extLst>
      <p:ext uri="{BB962C8B-B14F-4D97-AF65-F5344CB8AC3E}">
        <p14:creationId xmlns:p14="http://schemas.microsoft.com/office/powerpoint/2010/main" val="123001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8A74C04E-1076-6447-8A44-A23D917F1737}"/>
              </a:ext>
            </a:extLst>
          </p:cNvPr>
          <p:cNvPicPr>
            <a:picLocks noGrp="1" noChangeAspect="1"/>
          </p:cNvPicPr>
          <p:nvPr>
            <p:ph idx="1"/>
          </p:nvPr>
        </p:nvPicPr>
        <p:blipFill>
          <a:blip r:embed="rId2"/>
          <a:stretch>
            <a:fillRect/>
          </a:stretch>
        </p:blipFill>
        <p:spPr>
          <a:xfrm>
            <a:off x="3927518" y="433449"/>
            <a:ext cx="4336964" cy="5991101"/>
          </a:xfrm>
        </p:spPr>
      </p:pic>
    </p:spTree>
    <p:extLst>
      <p:ext uri="{BB962C8B-B14F-4D97-AF65-F5344CB8AC3E}">
        <p14:creationId xmlns:p14="http://schemas.microsoft.com/office/powerpoint/2010/main" val="294794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2968C8-9EE2-D342-A5C6-DB08E33E6230}"/>
              </a:ext>
            </a:extLst>
          </p:cNvPr>
          <p:cNvSpPr>
            <a:spLocks noGrp="1"/>
          </p:cNvSpPr>
          <p:nvPr>
            <p:ph type="title"/>
          </p:nvPr>
        </p:nvSpPr>
        <p:spPr/>
        <p:txBody>
          <a:bodyPr>
            <a:normAutofit fontScale="90000"/>
          </a:bodyPr>
          <a:lstStyle/>
          <a:p>
            <a:r>
              <a:rPr lang="it-IT" dirty="0"/>
              <a:t>Giordano bruno, maestro di anarchia-incontro con il filosofo </a:t>
            </a:r>
            <a:r>
              <a:rPr lang="it-IT" dirty="0" err="1"/>
              <a:t>aldo</a:t>
            </a:r>
            <a:r>
              <a:rPr lang="it-IT" dirty="0"/>
              <a:t> </a:t>
            </a:r>
            <a:r>
              <a:rPr lang="it-IT" dirty="0" err="1"/>
              <a:t>masullo</a:t>
            </a:r>
            <a:endParaRPr lang="it-IT" dirty="0"/>
          </a:p>
        </p:txBody>
      </p:sp>
      <p:sp>
        <p:nvSpPr>
          <p:cNvPr id="3" name="Segnaposto contenuto 2">
            <a:extLst>
              <a:ext uri="{FF2B5EF4-FFF2-40B4-BE49-F238E27FC236}">
                <a16:creationId xmlns:a16="http://schemas.microsoft.com/office/drawing/2014/main" id="{2769ADA3-B91D-6141-B0F8-8368A8B0C0DA}"/>
              </a:ext>
            </a:extLst>
          </p:cNvPr>
          <p:cNvSpPr>
            <a:spLocks noGrp="1"/>
          </p:cNvSpPr>
          <p:nvPr>
            <p:ph idx="1"/>
          </p:nvPr>
        </p:nvSpPr>
        <p:spPr>
          <a:xfrm>
            <a:off x="685800" y="2835829"/>
            <a:ext cx="10820400" cy="2757450"/>
          </a:xfrm>
        </p:spPr>
        <p:txBody>
          <a:bodyPr>
            <a:normAutofit/>
          </a:bodyPr>
          <a:lstStyle/>
          <a:p>
            <a:pPr marL="0" indent="0" algn="just">
              <a:buNone/>
            </a:pPr>
            <a:r>
              <a:rPr lang="it-IT" sz="2400" dirty="0"/>
              <a:t>7.3.2017</a:t>
            </a:r>
          </a:p>
          <a:p>
            <a:pPr marL="0" indent="0" algn="just">
              <a:buNone/>
            </a:pPr>
            <a:r>
              <a:rPr lang="it-IT" sz="2400" dirty="0"/>
              <a:t>Al centro </a:t>
            </a:r>
            <a:r>
              <a:rPr lang="it-IT" sz="2400" dirty="0" err="1"/>
              <a:t>Nadur</a:t>
            </a:r>
            <a:r>
              <a:rPr lang="it-IT" sz="2400" dirty="0"/>
              <a:t> incontro organizzato dal dipartimento di filosofia del liceo "</a:t>
            </a:r>
            <a:r>
              <a:rPr lang="it-IT" sz="2400" dirty="0" err="1"/>
              <a:t>E.Medi"di</a:t>
            </a:r>
            <a:r>
              <a:rPr lang="it-IT" sz="2400" dirty="0"/>
              <a:t> Cicciano con il filosofo Aldo Masullo sul tema " </a:t>
            </a:r>
            <a:r>
              <a:rPr lang="it-IT" sz="2400" dirty="0" err="1"/>
              <a:t>G.Bruno</a:t>
            </a:r>
            <a:r>
              <a:rPr lang="it-IT" sz="2400" dirty="0"/>
              <a:t> - Maestro di anarchia" con la partecipazione delle classi IV e di alcuni alunni delle classi V e con l'intervento del Presidente dell'associazione </a:t>
            </a:r>
            <a:r>
              <a:rPr lang="it-IT" sz="2400" dirty="0" err="1"/>
              <a:t>bruniana</a:t>
            </a:r>
            <a:r>
              <a:rPr lang="it-IT" sz="2400" dirty="0"/>
              <a:t> Amici di Aldo Masullo, prof. Luigi </a:t>
            </a:r>
            <a:r>
              <a:rPr lang="it-IT" sz="2400" dirty="0" err="1"/>
              <a:t>Pasciari</a:t>
            </a:r>
            <a:r>
              <a:rPr lang="it-IT" sz="2400" dirty="0"/>
              <a:t>.</a:t>
            </a:r>
          </a:p>
        </p:txBody>
      </p:sp>
    </p:spTree>
    <p:extLst>
      <p:ext uri="{BB962C8B-B14F-4D97-AF65-F5344CB8AC3E}">
        <p14:creationId xmlns:p14="http://schemas.microsoft.com/office/powerpoint/2010/main" val="349493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F10F3349-7339-3848-8C14-81CB4A59F8F1}"/>
              </a:ext>
            </a:extLst>
          </p:cNvPr>
          <p:cNvPicPr>
            <a:picLocks noGrp="1" noChangeAspect="1"/>
          </p:cNvPicPr>
          <p:nvPr>
            <p:ph idx="1"/>
          </p:nvPr>
        </p:nvPicPr>
        <p:blipFill>
          <a:blip r:embed="rId2"/>
          <a:stretch>
            <a:fillRect/>
          </a:stretch>
        </p:blipFill>
        <p:spPr>
          <a:xfrm>
            <a:off x="1818665" y="1485098"/>
            <a:ext cx="2968850" cy="5284800"/>
          </a:xfrm>
        </p:spPr>
      </p:pic>
      <p:pic>
        <p:nvPicPr>
          <p:cNvPr id="7" name="Immagine 6">
            <a:extLst>
              <a:ext uri="{FF2B5EF4-FFF2-40B4-BE49-F238E27FC236}">
                <a16:creationId xmlns:a16="http://schemas.microsoft.com/office/drawing/2014/main" id="{AF50C7BD-8C84-4948-8371-F466686E094C}"/>
              </a:ext>
            </a:extLst>
          </p:cNvPr>
          <p:cNvPicPr>
            <a:picLocks noChangeAspect="1"/>
          </p:cNvPicPr>
          <p:nvPr/>
        </p:nvPicPr>
        <p:blipFill>
          <a:blip r:embed="rId3"/>
          <a:stretch>
            <a:fillRect/>
          </a:stretch>
        </p:blipFill>
        <p:spPr>
          <a:xfrm>
            <a:off x="5880646" y="228947"/>
            <a:ext cx="5944090" cy="3381152"/>
          </a:xfrm>
          <a:prstGeom prst="rect">
            <a:avLst/>
          </a:prstGeom>
        </p:spPr>
      </p:pic>
      <p:pic>
        <p:nvPicPr>
          <p:cNvPr id="9" name="Immagine 8">
            <a:extLst>
              <a:ext uri="{FF2B5EF4-FFF2-40B4-BE49-F238E27FC236}">
                <a16:creationId xmlns:a16="http://schemas.microsoft.com/office/drawing/2014/main" id="{B7CA1413-0487-5643-AD82-3D5CE293C260}"/>
              </a:ext>
            </a:extLst>
          </p:cNvPr>
          <p:cNvPicPr>
            <a:picLocks noChangeAspect="1"/>
          </p:cNvPicPr>
          <p:nvPr/>
        </p:nvPicPr>
        <p:blipFill>
          <a:blip r:embed="rId4"/>
          <a:stretch>
            <a:fillRect/>
          </a:stretch>
        </p:blipFill>
        <p:spPr>
          <a:xfrm>
            <a:off x="5868308" y="3610099"/>
            <a:ext cx="5944090" cy="3159799"/>
          </a:xfrm>
          <a:prstGeom prst="rect">
            <a:avLst/>
          </a:prstGeom>
        </p:spPr>
      </p:pic>
    </p:spTree>
    <p:extLst>
      <p:ext uri="{BB962C8B-B14F-4D97-AF65-F5344CB8AC3E}">
        <p14:creationId xmlns:p14="http://schemas.microsoft.com/office/powerpoint/2010/main" val="137710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81CA962F-FD61-6D47-9032-9BED4A658123}"/>
              </a:ext>
            </a:extLst>
          </p:cNvPr>
          <p:cNvPicPr>
            <a:picLocks noGrp="1" noChangeAspect="1"/>
          </p:cNvPicPr>
          <p:nvPr>
            <p:ph idx="1"/>
          </p:nvPr>
        </p:nvPicPr>
        <p:blipFill>
          <a:blip r:embed="rId2"/>
          <a:stretch>
            <a:fillRect/>
          </a:stretch>
        </p:blipFill>
        <p:spPr>
          <a:xfrm>
            <a:off x="4852060" y="586087"/>
            <a:ext cx="6858000" cy="2133600"/>
          </a:xfrm>
        </p:spPr>
      </p:pic>
      <p:sp>
        <p:nvSpPr>
          <p:cNvPr id="6" name="CasellaDiTesto 5">
            <a:extLst>
              <a:ext uri="{FF2B5EF4-FFF2-40B4-BE49-F238E27FC236}">
                <a16:creationId xmlns:a16="http://schemas.microsoft.com/office/drawing/2014/main" id="{1D06D2F7-78C3-0943-9DD9-C2E997324BB1}"/>
              </a:ext>
            </a:extLst>
          </p:cNvPr>
          <p:cNvSpPr txBox="1"/>
          <p:nvPr/>
        </p:nvSpPr>
        <p:spPr>
          <a:xfrm>
            <a:off x="225631" y="2980706"/>
            <a:ext cx="11484429" cy="3477875"/>
          </a:xfrm>
          <a:prstGeom prst="rect">
            <a:avLst/>
          </a:prstGeom>
          <a:noFill/>
        </p:spPr>
        <p:txBody>
          <a:bodyPr wrap="square" rtlCol="0">
            <a:spAutoFit/>
          </a:bodyPr>
          <a:lstStyle/>
          <a:p>
            <a:pPr algn="just"/>
            <a:r>
              <a:rPr lang="it-IT" sz="2000" dirty="0"/>
              <a:t>1 aprile 2017 - Continuano le  iniziative programmate dal Liceo Scientifico “E, Medi ” di Cicciano, nell’ambito degli incontri con gli autori. </a:t>
            </a:r>
            <a:r>
              <a:rPr lang="it-IT" sz="2000" dirty="0" err="1"/>
              <a:t>Martedi</a:t>
            </a:r>
            <a:r>
              <a:rPr lang="it-IT" sz="2000" dirty="0"/>
              <a:t>, 4 aprile, nell’ aula magna, alle ore 9,30, </a:t>
            </a:r>
            <a:r>
              <a:rPr lang="it-IT" sz="2000" dirty="0" err="1"/>
              <a:t>e’</a:t>
            </a:r>
            <a:r>
              <a:rPr lang="it-IT" sz="2000" dirty="0"/>
              <a:t> la volta del Prof. Lothar  Vogel che si </a:t>
            </a:r>
            <a:r>
              <a:rPr lang="it-IT" sz="2000" dirty="0" err="1"/>
              <a:t>confrontera’</a:t>
            </a:r>
            <a:r>
              <a:rPr lang="it-IT" sz="2000" dirty="0"/>
              <a:t>  sulla “Riforma Luterana” mettendo in risalto le idee, le conseguenze storiche, sociali e relativi limiti.  </a:t>
            </a:r>
            <a:r>
              <a:rPr lang="it-IT" sz="2000" dirty="0" err="1"/>
              <a:t>Attivita’</a:t>
            </a:r>
            <a:r>
              <a:rPr lang="it-IT" sz="2000" dirty="0"/>
              <a:t> che rientra nell’ambito della “cultura dell’informazione”, pianificata dal D.S., Prof. Pasquale Amato, a cui si ascrive il merito di essere vero punto di riferimento degli alunni. L’incontro </a:t>
            </a:r>
            <a:r>
              <a:rPr lang="it-IT" sz="2000" dirty="0" err="1"/>
              <a:t>sara’</a:t>
            </a:r>
            <a:r>
              <a:rPr lang="it-IT" sz="2000" dirty="0"/>
              <a:t> moderato dalla Professoressa  Francesca Dello Russo in stretta sinergia con la professoressa Rosanna Ardolino. I saluti di rito saranno fatti dal Prof. Salvatore </a:t>
            </a:r>
            <a:r>
              <a:rPr lang="it-IT" sz="2000" dirty="0" err="1"/>
              <a:t>Alaia</a:t>
            </a:r>
            <a:r>
              <a:rPr lang="it-IT" sz="2000" dirty="0"/>
              <a:t>, ex Sindaco di Sperone, che in </a:t>
            </a:r>
            <a:r>
              <a:rPr lang="it-IT" sz="2000" dirty="0" err="1"/>
              <a:t>qualita’</a:t>
            </a:r>
            <a:r>
              <a:rPr lang="it-IT" sz="2000" dirty="0"/>
              <a:t> di  collaboratore del D.S., </a:t>
            </a:r>
            <a:r>
              <a:rPr lang="it-IT" sz="2000" dirty="0" err="1"/>
              <a:t>stigmatizzera’</a:t>
            </a:r>
            <a:r>
              <a:rPr lang="it-IT" sz="2000" dirty="0"/>
              <a:t>  la ferma </a:t>
            </a:r>
            <a:r>
              <a:rPr lang="it-IT" sz="2000" dirty="0" err="1"/>
              <a:t>volonta’</a:t>
            </a:r>
            <a:r>
              <a:rPr lang="it-IT" sz="2000" dirty="0"/>
              <a:t> di continuare un percorso tracciato dal Preside, rivolto ad amplificare il bagaglio culturale degli allievi.</a:t>
            </a:r>
          </a:p>
        </p:txBody>
      </p:sp>
    </p:spTree>
    <p:extLst>
      <p:ext uri="{BB962C8B-B14F-4D97-AF65-F5344CB8AC3E}">
        <p14:creationId xmlns:p14="http://schemas.microsoft.com/office/powerpoint/2010/main" val="236531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EF6AC0-EB27-5041-A717-72ED6D54C3AF}"/>
              </a:ext>
            </a:extLst>
          </p:cNvPr>
          <p:cNvSpPr>
            <a:spLocks noGrp="1"/>
          </p:cNvSpPr>
          <p:nvPr>
            <p:ph type="title"/>
          </p:nvPr>
        </p:nvSpPr>
        <p:spPr/>
        <p:txBody>
          <a:bodyPr/>
          <a:lstStyle/>
          <a:p>
            <a:r>
              <a:rPr lang="it-IT" dirty="0"/>
              <a:t>Incontro con l’autore </a:t>
            </a:r>
            <a:br>
              <a:rPr lang="it-IT" dirty="0"/>
            </a:br>
            <a:r>
              <a:rPr lang="it-IT" dirty="0"/>
              <a:t>G. </a:t>
            </a:r>
            <a:r>
              <a:rPr lang="it-IT" dirty="0" err="1"/>
              <a:t>catozzella</a:t>
            </a:r>
            <a:endParaRPr lang="it-IT" dirty="0"/>
          </a:p>
        </p:txBody>
      </p:sp>
      <p:sp>
        <p:nvSpPr>
          <p:cNvPr id="3" name="Segnaposto contenuto 2">
            <a:extLst>
              <a:ext uri="{FF2B5EF4-FFF2-40B4-BE49-F238E27FC236}">
                <a16:creationId xmlns:a16="http://schemas.microsoft.com/office/drawing/2014/main" id="{49B6EC6E-0233-904C-81F8-43731438DC4D}"/>
              </a:ext>
            </a:extLst>
          </p:cNvPr>
          <p:cNvSpPr>
            <a:spLocks noGrp="1"/>
          </p:cNvSpPr>
          <p:nvPr>
            <p:ph idx="1"/>
          </p:nvPr>
        </p:nvSpPr>
        <p:spPr/>
        <p:txBody>
          <a:bodyPr>
            <a:normAutofit/>
          </a:bodyPr>
          <a:lstStyle/>
          <a:p>
            <a:pPr marL="0" indent="0" algn="just">
              <a:buNone/>
            </a:pPr>
            <a:r>
              <a:rPr lang="it-IT" dirty="0"/>
              <a:t>Dopo la lezione magistrale del prof. G. Giorello, l'incontro col filosofo A. Masullo e col prof. L. Vogel, il Dipartimento di filosofia ha concluso il percorso "L'etica della responsabilità" con la lettura del libro "Non dirmi che hai paura" tradotto in tutte le lingue del mondo che ha vinto il premio Strega Giovani 2014 e che è stato finalista al premio Strega 2014. Il 12 maggio 2017 gli alunni del liceo "E. Medi" di Cicciano hanno avuto l'opportunità, pianificata con il D.S. prof. P. Amato, che ha il merito di aver concesso ai nostri alunni  un  percorso di maturazione socio-politica, di incontrare l'autore G. </a:t>
            </a:r>
            <a:r>
              <a:rPr lang="it-IT" dirty="0" err="1"/>
              <a:t>Catozzella</a:t>
            </a:r>
            <a:r>
              <a:rPr lang="it-IT" dirty="0"/>
              <a:t>. Con lui abbiamo ripercorso l'importanza di un'educazione interculturale che opera scelte ragionate e la fatica del decondizionamento come valore di giustizia e di corresponsabilità. L'incontro è stato arricchito dagli interventi pertinenti e pungolanti degli alunni partecipanti. Abbiamo compreso che "l'Europa rifiuta di accogliere e di concedere all'altro l'occasione di scegliere. </a:t>
            </a:r>
          </a:p>
        </p:txBody>
      </p:sp>
    </p:spTree>
    <p:extLst>
      <p:ext uri="{BB962C8B-B14F-4D97-AF65-F5344CB8AC3E}">
        <p14:creationId xmlns:p14="http://schemas.microsoft.com/office/powerpoint/2010/main" val="380161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64D3260-8B7F-4C42-B203-B1297A8FDE29}"/>
              </a:ext>
            </a:extLst>
          </p:cNvPr>
          <p:cNvSpPr>
            <a:spLocks noGrp="1"/>
          </p:cNvSpPr>
          <p:nvPr>
            <p:ph idx="1"/>
          </p:nvPr>
        </p:nvSpPr>
        <p:spPr>
          <a:xfrm>
            <a:off x="685800" y="1416937"/>
            <a:ext cx="10820400" cy="4024125"/>
          </a:xfrm>
        </p:spPr>
        <p:txBody>
          <a:bodyPr/>
          <a:lstStyle/>
          <a:p>
            <a:pPr marL="0" indent="0" algn="just">
              <a:buNone/>
            </a:pPr>
            <a:r>
              <a:rPr lang="it-IT" dirty="0"/>
              <a:t>Quell'Europa che si lava la coscienza, nascondendo dietro legittimi accordi internazionali la propria collusione a un sistema fondato su una vera e propria tratta di esseri umani". Abbiamo mostrato che "...la Somalia anche se in guerra, anche se divisa, è fatta di uomini e donne che possono eccellere nel mondo. La possibilità di scegliere cosa fare della propria vita si mostra nella storia di Samia in tutta la sua fragilità". Samia "tu non rappresenti solo te stessa, ma migliaia di altri uomini e donne che hanno subito e subiscono la tua stessa sorte. Sei una voce così forte da aprire una breccia e far parlare di migrazioni in maniera diversa. Si, una breccia nel muro della comodità borghese: capire che se fossimo nati nel posto sbagliato tutti noi saremmo potuti essere Samia". Quest'anno è stato davvero ricco ma forte il desiderio di produrre e costruire sempre meglio. AD MAIORA!</a:t>
            </a:r>
          </a:p>
        </p:txBody>
      </p:sp>
    </p:spTree>
    <p:extLst>
      <p:ext uri="{BB962C8B-B14F-4D97-AF65-F5344CB8AC3E}">
        <p14:creationId xmlns:p14="http://schemas.microsoft.com/office/powerpoint/2010/main" val="353506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E74C5598-9030-544C-9CB1-92763D7A174C}"/>
              </a:ext>
            </a:extLst>
          </p:cNvPr>
          <p:cNvPicPr>
            <a:picLocks noGrp="1" noChangeAspect="1"/>
          </p:cNvPicPr>
          <p:nvPr>
            <p:ph idx="1"/>
          </p:nvPr>
        </p:nvPicPr>
        <p:blipFill>
          <a:blip r:embed="rId2"/>
          <a:stretch>
            <a:fillRect/>
          </a:stretch>
        </p:blipFill>
        <p:spPr>
          <a:xfrm>
            <a:off x="4144489" y="615863"/>
            <a:ext cx="6293922" cy="6165713"/>
          </a:xfrm>
        </p:spPr>
      </p:pic>
    </p:spTree>
    <p:extLst>
      <p:ext uri="{BB962C8B-B14F-4D97-AF65-F5344CB8AC3E}">
        <p14:creationId xmlns:p14="http://schemas.microsoft.com/office/powerpoint/2010/main" val="2165290332"/>
      </p:ext>
    </p:extLst>
  </p:cSld>
  <p:clrMapOvr>
    <a:masterClrMapping/>
  </p:clrMapOvr>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{4E7EA9F3-0CF2-9147-8CB0-D30425F3D157}tf10001079</Template>
  <TotalTime>71</TotalTime>
  <Words>1578</Words>
  <Application>Microsoft Macintosh PowerPoint</Application>
  <PresentationFormat>Widescreen</PresentationFormat>
  <Paragraphs>23</Paragraphs>
  <Slides>14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14</vt:i4>
      </vt:variant>
    </vt:vector>
  </HeadingPairs>
  <TitlesOfParts>
    <vt:vector size="17" baseType="lpstr">
      <vt:lpstr>Arial</vt:lpstr>
      <vt:lpstr>Century Gothic</vt:lpstr>
      <vt:lpstr>Scia di vapore</vt:lpstr>
      <vt:lpstr>Attività svolte dal dipartimento di filosofia</vt:lpstr>
      <vt:lpstr>13.02.2017 Lezione magistrale su giordano bruno tenuta dal prof. G. giorello</vt:lpstr>
      <vt:lpstr>Presentazione standard di PowerPoint</vt:lpstr>
      <vt:lpstr>Giordano bruno, maestro di anarchia-incontro con il filosofo aldo masullo</vt:lpstr>
      <vt:lpstr>Presentazione standard di PowerPoint</vt:lpstr>
      <vt:lpstr>Presentazione standard di PowerPoint</vt:lpstr>
      <vt:lpstr>Incontro con l’autore  G. catozzella</vt:lpstr>
      <vt:lpstr>Presentazione standard di PowerPoint</vt:lpstr>
      <vt:lpstr>Presentazione standard di PowerPoint</vt:lpstr>
      <vt:lpstr>Martin luther king 1929-1968 incontro col  prof. Massimo rubboli</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Attività svolte dal dipartimento di filosofia</dc:title>
  <dc:creator>Ruben Napolitano</dc:creator>
  <cp:lastModifiedBy>Ruben Napolitano</cp:lastModifiedBy>
  <cp:revision>8</cp:revision>
  <dcterms:created xsi:type="dcterms:W3CDTF">2020-12-23T17:24:08Z</dcterms:created>
  <dcterms:modified xsi:type="dcterms:W3CDTF">2020-12-23T18:36:57Z</dcterms:modified>
</cp:coreProperties>
</file>