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C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648"/>
  </p:normalViewPr>
  <p:slideViewPr>
    <p:cSldViewPr snapToGrid="0" snapToObjects="1">
      <p:cViewPr varScale="1">
        <p:scale>
          <a:sx n="121" d="100"/>
          <a:sy n="121" d="100"/>
        </p:scale>
        <p:origin x="7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7050-2873-C240-823F-FF0275288833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0BC50-FF20-EB45-80B7-A4006CA32D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9896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0BC50-FF20-EB45-80B7-A4006CA32DC8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4481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9E60CB-33E0-E647-BA0F-7E89A3647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D2A3B9C-7623-8445-B4DE-301EB212DF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6D70F3-6BCF-5F48-887E-64678BBAC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667F-4AB6-2D44-8072-0623ACD55BD4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6F8C63-937E-494D-863D-24962E860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DE46EC-3651-8B4B-827C-B85A7D08C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3F04-A3CB-894E-B1D5-67FFE0D191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0407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F167C3-6088-BE48-81BB-F8EA6956F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07B01D7-8D4E-6A46-9124-2128FC927F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FA6125-A06B-7B4A-8034-39256ACC1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667F-4AB6-2D44-8072-0623ACD55BD4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DC0EA2-2F84-F047-AA48-525CE2A9F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0B6729-058C-BA40-B045-4891F0AF1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3F04-A3CB-894E-B1D5-67FFE0D191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8889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271510F-2E5F-7A4A-8A01-B58A2B661A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29D9844-63B6-ED44-B5A2-91134C049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8DAEB3-6384-0A4B-80A6-67DA9655E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667F-4AB6-2D44-8072-0623ACD55BD4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23E98D-695B-2742-B337-584E210E4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548DE3-2F02-FF47-93BA-CA5F17C3F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3F04-A3CB-894E-B1D5-67FFE0D191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0957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6C0271-A367-2B4A-95F4-CF8D3EEF7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49885F-5CBA-AE45-AFD5-E89C47DF7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869C77-2479-4B41-9D23-7F111D3FE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667F-4AB6-2D44-8072-0623ACD55BD4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A2B284-E78D-2948-9C19-0BFA7F49F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0697CFA-C209-9944-9882-69478B8EB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3F04-A3CB-894E-B1D5-67FFE0D191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6384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49CFC3-EE62-3348-9EFC-4C4E5ACE1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99E12CD-C81C-F546-8414-2C9117719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31410A-C58D-474C-8201-74876D13C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667F-4AB6-2D44-8072-0623ACD55BD4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833255-CB47-E74E-8897-8C4FA59D1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5B23F60-385A-1B47-83F6-B7B4083F7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3F04-A3CB-894E-B1D5-67FFE0D191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49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C5156A-E646-424C-93E4-3C653B77E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8EA42-2F86-BA49-8A95-C7E346D0EE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CC1A1B5-9BFE-5D4E-BCE7-AE7918E04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A8CBB2F-951F-154A-B97D-D77FC58CC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667F-4AB6-2D44-8072-0623ACD55BD4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AD6CA82-9056-5543-AFFD-76FB3A8DE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D9852AA-4E0C-0749-88B4-01204151F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3F04-A3CB-894E-B1D5-67FFE0D191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694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AE6561-C0B8-CF4C-A54E-E002950ED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3B587F4-A207-E64C-8445-9456AF409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3A6FB8-2590-9C49-878B-82460371A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9C278F7-E9AB-5948-A85F-EEEF8D1D3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C88889C-5BD9-1846-8758-45A0C895D1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B63486B-0150-154F-BE2B-DA95A44D0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667F-4AB6-2D44-8072-0623ACD55BD4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1FB9C71-3C1A-1447-A567-A1DD45EE2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1914C3A-7CC9-8940-8AE7-16B6F9D1A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3F04-A3CB-894E-B1D5-67FFE0D191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4653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3B9718-672D-DE4E-8467-2C12CD7DA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1EDF886-E49B-F340-BB47-27A7ADC52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667F-4AB6-2D44-8072-0623ACD55BD4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48A7F7-6FEE-A04D-B2A0-81ECB4EB6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7BE7130-7A8C-AB4D-A5D8-01C6BB40B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3F04-A3CB-894E-B1D5-67FFE0D191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99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96AF575-4F0A-B044-8F99-F9A6B208E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667F-4AB6-2D44-8072-0623ACD55BD4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6EA2EF4-BA9F-9D41-9C50-F7987EDAE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3F9E204-A989-A34B-9551-669857FFC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3F04-A3CB-894E-B1D5-67FFE0D191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130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FC644A-E834-5647-88A3-589D0B2F8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F66D19-DAFF-A243-98D0-786AAD273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0F3CCF3-3DF0-0C49-80D6-159469C0BE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6AB370F-7F48-EC4E-8623-B8F07A8A0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667F-4AB6-2D44-8072-0623ACD55BD4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F603ADB-317F-A94A-9463-875605707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B42CBC4-A067-B14B-81FD-9ACD5C87A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3F04-A3CB-894E-B1D5-67FFE0D191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5935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2BD2E9-06A9-4948-BB5D-36B3D217D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BE26966-8BB8-7242-B350-472C7E77CB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21021CB-EE5F-9845-BA32-3588C215B6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1B3677-D3E7-AD43-B32B-835F60585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667F-4AB6-2D44-8072-0623ACD55BD4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E7C792E-FB34-C845-AE18-1F610AC70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5DECA1B-0A6F-F146-96AC-274266A16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3F04-A3CB-894E-B1D5-67FFE0D191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725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A2C3CD7-DDBF-6641-8714-9926145A6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E6A4378-A4B3-D243-A05D-B0825C036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B27F46-4479-7042-A47A-C281625620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0667F-4AB6-2D44-8072-0623ACD55BD4}" type="datetimeFigureOut">
              <a:rPr lang="it-IT" smtClean="0"/>
              <a:t>05/12/20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2151A2-24D3-9B4C-B827-A7A71DB922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60F580-B1A2-A947-9E6D-251DAA6DB5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13F04-A3CB-894E-B1D5-67FFE0D191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0364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BAEF7DF2-F65D-444A-91E1-CFB0784612DE}"/>
              </a:ext>
            </a:extLst>
          </p:cNvPr>
          <p:cNvSpPr/>
          <p:nvPr/>
        </p:nvSpPr>
        <p:spPr>
          <a:xfrm>
            <a:off x="1792941" y="278113"/>
            <a:ext cx="83354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chemeClr val="accent2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THE BASIC PRINCIPLES OF THE CONSTITUTION</a:t>
            </a:r>
          </a:p>
          <a:p>
            <a:pPr algn="ctr"/>
            <a:r>
              <a:rPr lang="it-IT" sz="3600" dirty="0">
                <a:solidFill>
                  <a:schemeClr val="accent2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(I principi fondamentali della costituzione)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8FBD0F8-6DC4-3747-BAD5-24CACE18B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238" y="2292944"/>
            <a:ext cx="6310406" cy="418289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B973E8F-931E-7E4C-89B3-34866095C286}"/>
              </a:ext>
            </a:extLst>
          </p:cNvPr>
          <p:cNvSpPr txBox="1"/>
          <p:nvPr/>
        </p:nvSpPr>
        <p:spPr>
          <a:xfrm>
            <a:off x="9564414" y="6106510"/>
            <a:ext cx="1513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Classe 1 Cs</a:t>
            </a:r>
          </a:p>
        </p:txBody>
      </p:sp>
      <p:pic>
        <p:nvPicPr>
          <p:cNvPr id="3" name="Ebony and Ivory 1982  Paul McCartney  Stevie Wonder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2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83925" y="6430123"/>
            <a:ext cx="45719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38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DEC2139F-2A3E-F14F-94E4-BFD8147ED267}"/>
              </a:ext>
            </a:extLst>
          </p:cNvPr>
          <p:cNvSpPr/>
          <p:nvPr/>
        </p:nvSpPr>
        <p:spPr>
          <a:xfrm>
            <a:off x="5737411" y="2145035"/>
            <a:ext cx="623943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800" dirty="0">
              <a:solidFill>
                <a:srgbClr val="00B050"/>
              </a:solidFill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 Article11 </a:t>
            </a:r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states</a:t>
            </a:r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: </a:t>
            </a:r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Italy</a:t>
            </a:r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repudiates</a:t>
            </a:r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 war </a:t>
            </a:r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as</a:t>
            </a:r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 an </a:t>
            </a:r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instrument</a:t>
            </a:r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 of</a:t>
            </a:r>
          </a:p>
          <a:p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offense to the </a:t>
            </a:r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freedom</a:t>
            </a:r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other</a:t>
            </a:r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peoples</a:t>
            </a:r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as</a:t>
            </a:r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 a </a:t>
            </a:r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means</a:t>
            </a:r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resolving</a:t>
            </a:r>
            <a:r>
              <a:rPr lang="it-IT" sz="28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international</a:t>
            </a:r>
            <a:endParaRPr lang="it-IT" sz="2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sz="2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disputes</a:t>
            </a:r>
            <a:endParaRPr lang="it-IT" sz="2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97D9504-900C-9143-8376-637D1EDCE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55" y="2585540"/>
            <a:ext cx="4374777" cy="243619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1BE79E6-6A19-6A40-A7D4-E369A182BCC1}"/>
              </a:ext>
            </a:extLst>
          </p:cNvPr>
          <p:cNvSpPr txBox="1"/>
          <p:nvPr/>
        </p:nvSpPr>
        <p:spPr>
          <a:xfrm>
            <a:off x="3371795" y="578069"/>
            <a:ext cx="4731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PACIFIST PRINCIPLE</a:t>
            </a:r>
          </a:p>
        </p:txBody>
      </p:sp>
    </p:spTree>
    <p:extLst>
      <p:ext uri="{BB962C8B-B14F-4D97-AF65-F5344CB8AC3E}">
        <p14:creationId xmlns:p14="http://schemas.microsoft.com/office/powerpoint/2010/main" val="154739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D915FF8-59AA-1A4B-9E9A-64ED7DD12413}"/>
              </a:ext>
            </a:extLst>
          </p:cNvPr>
          <p:cNvSpPr/>
          <p:nvPr/>
        </p:nvSpPr>
        <p:spPr>
          <a:xfrm>
            <a:off x="468019" y="953032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t-IT" sz="2000" dirty="0">
              <a:solidFill>
                <a:srgbClr val="FF0000"/>
              </a:solidFill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5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reads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follows:The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Republic,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one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and</a:t>
            </a:r>
          </a:p>
          <a:p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indivisible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recognises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promotes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local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self-government;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implements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the</a:t>
            </a:r>
          </a:p>
          <a:p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widest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administrative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decentralisation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in state-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dependent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services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;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adapts</a:t>
            </a:r>
            <a:endParaRPr lang="it-IT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the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principles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methods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legislation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to the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requirements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autonomy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and</a:t>
            </a:r>
          </a:p>
          <a:p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decentralisation</a:t>
            </a:r>
            <a:endParaRPr lang="it-IT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5C35B59-EEBA-124E-9387-FB9CD7D80B06}"/>
              </a:ext>
            </a:extLst>
          </p:cNvPr>
          <p:cNvSpPr txBox="1"/>
          <p:nvPr/>
        </p:nvSpPr>
        <p:spPr>
          <a:xfrm>
            <a:off x="5852225" y="953032"/>
            <a:ext cx="59468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rgbClr val="FF000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AUTONOMIST PRINCIPLE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EB31FBF-6589-E749-A8B4-F3943F946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2285" y="3263900"/>
            <a:ext cx="53467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0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2E762E98-35CC-AD4F-991F-E6E28A19D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012" y="2618095"/>
            <a:ext cx="3485726" cy="231533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432FC85-BAD7-D445-8F34-D72B65D33311}"/>
              </a:ext>
            </a:extLst>
          </p:cNvPr>
          <p:cNvSpPr txBox="1"/>
          <p:nvPr/>
        </p:nvSpPr>
        <p:spPr>
          <a:xfrm>
            <a:off x="4216440" y="863769"/>
            <a:ext cx="73572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>
                <a:latin typeface="Baskerville" panose="02020502070401020303" pitchFamily="18" charset="0"/>
                <a:ea typeface="Baskerville" panose="02020502070401020303" pitchFamily="18" charset="0"/>
              </a:rPr>
              <a:t>GRAZIE PER L’ATTENZIONE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DEF8F31-4CEF-7E43-836E-25E670EB0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52" y="392224"/>
            <a:ext cx="2095823" cy="315525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1F5226C-ED68-414C-BA31-8CF2CE44492A}"/>
              </a:ext>
            </a:extLst>
          </p:cNvPr>
          <p:cNvSpPr txBox="1"/>
          <p:nvPr/>
        </p:nvSpPr>
        <p:spPr>
          <a:xfrm>
            <a:off x="8552330" y="5665694"/>
            <a:ext cx="1862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1Cs 2020/21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3BBD2C-4EFF-D44F-9639-D294E842A8D1}"/>
              </a:ext>
            </a:extLst>
          </p:cNvPr>
          <p:cNvSpPr txBox="1"/>
          <p:nvPr/>
        </p:nvSpPr>
        <p:spPr>
          <a:xfrm>
            <a:off x="6344478" y="2927208"/>
            <a:ext cx="35426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Questo lavoro è stato frutto di una stretta collaborazione tra gli alunni e il supporto della professoressa Napolitano Andreana (Docente di italiano,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geostoria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e latino) e la professoressa Sgambati Rosa (docente di inglese)</a:t>
            </a:r>
          </a:p>
        </p:txBody>
      </p:sp>
    </p:spTree>
    <p:extLst>
      <p:ext uri="{BB962C8B-B14F-4D97-AF65-F5344CB8AC3E}">
        <p14:creationId xmlns:p14="http://schemas.microsoft.com/office/powerpoint/2010/main" val="124149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AFD713D8-C968-C04E-9E3E-D66152D18D4F}"/>
              </a:ext>
            </a:extLst>
          </p:cNvPr>
          <p:cNvSpPr/>
          <p:nvPr/>
        </p:nvSpPr>
        <p:spPr>
          <a:xfrm>
            <a:off x="396131" y="1032773"/>
            <a:ext cx="770964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Democratic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principle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.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principle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that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basis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for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everyone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else,since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not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possible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in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one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State to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achieve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equality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between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citizens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to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obtain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strict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respect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for</a:t>
            </a: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the human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person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to create a situation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freedom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without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presence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a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solid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democracy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.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1,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which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states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Italy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democratic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labour-based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republic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fundamental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affirmation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the</a:t>
            </a: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democratic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principle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.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Sovereignty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belongs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people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who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exercise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in</a:t>
            </a: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forms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within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limits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Constitution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69FBB2D-95E9-9B4D-80DD-5A52304D4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1855" y="3827790"/>
            <a:ext cx="4816961" cy="247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2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45B7785-9D47-C741-9E0F-7FB25C408B9E}"/>
              </a:ext>
            </a:extLst>
          </p:cNvPr>
          <p:cNvSpPr/>
          <p:nvPr/>
        </p:nvSpPr>
        <p:spPr>
          <a:xfrm>
            <a:off x="537883" y="56660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PERSONALISTIC</a:t>
            </a:r>
            <a:r>
              <a:rPr lang="it-IT" dirty="0">
                <a:solidFill>
                  <a:srgbClr val="7030A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>
                <a:solidFill>
                  <a:srgbClr val="FF000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PRINCIPLE</a:t>
            </a:r>
          </a:p>
          <a:p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The text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2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enlightening:The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Republic</a:t>
            </a: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shall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recognize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guarantee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inviolable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rights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man,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both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individual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in the social</a:t>
            </a: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formations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where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his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personality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takes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place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shall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require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fulfilment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obligations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political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economic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social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solidarity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126D4D7-2BCF-5E4F-B6A6-54632D3F0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1737" y="965019"/>
            <a:ext cx="3111397" cy="1740023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D1E222E1-E405-664A-9ECD-7560BE87D9A4}"/>
              </a:ext>
            </a:extLst>
          </p:cNvPr>
          <p:cNvSpPr/>
          <p:nvPr/>
        </p:nvSpPr>
        <p:spPr>
          <a:xfrm>
            <a:off x="4403834" y="4182126"/>
            <a:ext cx="75464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9:TheRepublic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shall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promote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development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culture and</a:t>
            </a:r>
          </a:p>
          <a:p>
            <a:pPr algn="ctr"/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scientific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technical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research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.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protects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landscape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historical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artistic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algn="ctr"/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heritage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nation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. »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This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sets out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other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fundamental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principles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:</a:t>
            </a:r>
          </a:p>
          <a:p>
            <a:pPr algn="ctr"/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scientific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technical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incentives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commitment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promote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overall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algn="ctr"/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development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the country,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inspired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not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only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by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economic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criteria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but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also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by</a:t>
            </a:r>
          </a:p>
          <a:p>
            <a:pPr algn="ctr"/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cultural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values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DBB6F6D-40F1-BA49-929E-2BE09758B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883" y="4267184"/>
            <a:ext cx="3360089" cy="186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6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73468B23-825C-EC46-8D77-EB396E8B3DF9}"/>
              </a:ext>
            </a:extLst>
          </p:cNvPr>
          <p:cNvSpPr/>
          <p:nvPr/>
        </p:nvSpPr>
        <p:spPr>
          <a:xfrm>
            <a:off x="645458" y="1745519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Principle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equality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.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3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states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in the first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paragraph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: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All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citizens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shall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have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equal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social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dignity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shall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be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equal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before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law, in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respective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sex, race,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language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</a:t>
            </a: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religion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political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opinions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personal and social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conditions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.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E331EBE-CEFD-BA40-88C1-068EE35CC872}"/>
              </a:ext>
            </a:extLst>
          </p:cNvPr>
          <p:cNvSpPr/>
          <p:nvPr/>
        </p:nvSpPr>
        <p:spPr>
          <a:xfrm>
            <a:off x="4338918" y="285981"/>
            <a:ext cx="39706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PRINCIPLE OF EQUALITY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5397998-7C8F-264D-9D8C-D0275C5FDFB2}"/>
              </a:ext>
            </a:extLst>
          </p:cNvPr>
          <p:cNvSpPr/>
          <p:nvPr/>
        </p:nvSpPr>
        <p:spPr>
          <a:xfrm>
            <a:off x="5028826" y="4679626"/>
            <a:ext cx="6316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8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All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religious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confessions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shall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also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be free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before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law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02828B9-7FBB-494B-AEE4-0BCEBDEA5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58" y="3950504"/>
            <a:ext cx="3986630" cy="219690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E5FE82D-F068-5A43-BF89-C66671EE8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609" y="1383232"/>
            <a:ext cx="4267233" cy="237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81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8AC567B-AF2A-7441-915C-E80E4E7632FC}"/>
              </a:ext>
            </a:extLst>
          </p:cNvPr>
          <p:cNvSpPr/>
          <p:nvPr/>
        </p:nvSpPr>
        <p:spPr>
          <a:xfrm>
            <a:off x="6356427" y="802751"/>
            <a:ext cx="5674208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>
                <a:solidFill>
                  <a:srgbClr val="FF000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endParaRPr lang="it-IT" sz="4000" dirty="0">
              <a:solidFill>
                <a:srgbClr val="00B0F0"/>
              </a:solidFill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Article7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thath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says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: The State and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Catholic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Church are,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each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in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their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own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order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independent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sovereign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.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Their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relations are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regulated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by the</a:t>
            </a: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Lateran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Pacts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.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Amendments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Pacts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accepted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by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both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parties, do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not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require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constitutional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revision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procedure.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1CF3D79-93F1-A048-823B-3354908DD981}"/>
              </a:ext>
            </a:extLst>
          </p:cNvPr>
          <p:cNvSpPr/>
          <p:nvPr/>
        </p:nvSpPr>
        <p:spPr>
          <a:xfrm>
            <a:off x="2848303" y="479585"/>
            <a:ext cx="7439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PRINCIPLE OF SECURALISM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43C0F16-BE91-3D49-84C8-AFBFC251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183" y="3162300"/>
            <a:ext cx="53467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1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8B19484-492C-4846-903D-2B702B90EEBA}"/>
              </a:ext>
            </a:extLst>
          </p:cNvPr>
          <p:cNvSpPr/>
          <p:nvPr/>
        </p:nvSpPr>
        <p:spPr>
          <a:xfrm>
            <a:off x="485366" y="528161"/>
            <a:ext cx="48538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F000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PLURALIST PRINCIPLE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9B23D62-0335-9941-BAA3-E9716E364C89}"/>
              </a:ext>
            </a:extLst>
          </p:cNvPr>
          <p:cNvSpPr/>
          <p:nvPr/>
        </p:nvSpPr>
        <p:spPr>
          <a:xfrm>
            <a:off x="485366" y="2007711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6,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which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refers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linguistic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minorities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;</a:t>
            </a: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●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8,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which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refers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religious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confessions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;</a:t>
            </a: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●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18,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which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refers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freedom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association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;</a:t>
            </a: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●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21,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which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refers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freedom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ideas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expression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; 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33,</a:t>
            </a: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which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refers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freedom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teaching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autonomy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institutions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high culture</a:t>
            </a: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universities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;</a:t>
            </a: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●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35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below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which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refers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the world of work;</a:t>
            </a: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●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39,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which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refers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role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trade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unions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;</a:t>
            </a: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●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49,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which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refers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role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significance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political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parties.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666239F-D55C-BB43-968A-AFF2B9A20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223" y="528161"/>
            <a:ext cx="4359059" cy="241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8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C98575F-F93B-E04C-96EA-953151327315}"/>
              </a:ext>
            </a:extLst>
          </p:cNvPr>
          <p:cNvSpPr/>
          <p:nvPr/>
        </p:nvSpPr>
        <p:spPr>
          <a:xfrm>
            <a:off x="717176" y="302603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PRINCIPLE OF WORK</a:t>
            </a:r>
          </a:p>
          <a:p>
            <a:endParaRPr lang="it-IT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Already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1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states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that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;Italy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a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democratic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republic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based</a:t>
            </a:r>
            <a:endParaRPr lang="it-IT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on work and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4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states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The Republic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shall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recognize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the right to work for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all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citizens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and</a:t>
            </a:r>
          </a:p>
          <a:p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shall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promote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the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conditions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which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make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this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right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effective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.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Each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citizen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has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the</a:t>
            </a:r>
          </a:p>
          <a:p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duty to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carry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out,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according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to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his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own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possibilities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his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choice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, an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activity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or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function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that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contributes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to the </a:t>
            </a:r>
            <a:r>
              <a:rPr lang="it-IT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material</a:t>
            </a:r>
            <a:r>
              <a:rPr lang="it-IT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or spiritual progress of society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0F801DF-FF1A-8848-B396-6749F881B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134" y="3490383"/>
            <a:ext cx="538480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2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160814BF-C705-BF4C-9D77-301DC1F37656}"/>
              </a:ext>
            </a:extLst>
          </p:cNvPr>
          <p:cNvSpPr/>
          <p:nvPr/>
        </p:nvSpPr>
        <p:spPr>
          <a:xfrm>
            <a:off x="358588" y="509698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SOLIDARITY </a:t>
            </a:r>
            <a:r>
              <a:rPr lang="it-IT" dirty="0">
                <a:solidFill>
                  <a:srgbClr val="FF000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PRINCIPLE</a:t>
            </a:r>
          </a:p>
          <a:p>
            <a:endParaRPr lang="it-IT" dirty="0">
              <a:solidFill>
                <a:srgbClr val="FF0000"/>
              </a:solidFill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principle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which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closely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linked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to a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democratic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situation. The State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defends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weakest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states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that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every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Italian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citizen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has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</a:t>
            </a: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civic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duty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political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social and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economic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solidarity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with the community in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which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Article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2, in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fact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requires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fulfilment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obligations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political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</a:t>
            </a: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economic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 social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solidarity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.</a:t>
            </a:r>
          </a:p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4480AE5-A60D-4848-BB78-B3D5610E6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0" y="3370033"/>
            <a:ext cx="4469293" cy="249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3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86E5F06-C905-E840-AAC0-D5E012AE4C6B}"/>
              </a:ext>
            </a:extLst>
          </p:cNvPr>
          <p:cNvSpPr/>
          <p:nvPr/>
        </p:nvSpPr>
        <p:spPr>
          <a:xfrm>
            <a:off x="466165" y="576481"/>
            <a:ext cx="6096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2800" dirty="0">
                <a:solidFill>
                  <a:srgbClr val="FF000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           INTERNATIONALIST PRINCIPLE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art 10 ‘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bring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Italian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legal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order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into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line with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generally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recognized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rules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international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law’ Article11 ‘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shall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allow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on an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equal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footing</a:t>
            </a:r>
          </a:p>
          <a:p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with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other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States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, the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limitations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of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sovereignty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necessary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for an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order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ensuring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peace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and</a:t>
            </a: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justice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between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nations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;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promotes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international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organisations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 for </a:t>
            </a:r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this</a:t>
            </a:r>
            <a:endParaRPr lang="it-IT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it-IT" dirty="0" err="1">
                <a:latin typeface="Baskerville" panose="02020502070401020303" pitchFamily="18" charset="0"/>
                <a:ea typeface="Baskerville" panose="02020502070401020303" pitchFamily="18" charset="0"/>
              </a:rPr>
              <a:t>Purpose</a:t>
            </a:r>
            <a:r>
              <a:rPr lang="it-IT" dirty="0">
                <a:latin typeface="Baskerville" panose="02020502070401020303" pitchFamily="18" charset="0"/>
                <a:ea typeface="Baskerville" panose="02020502070401020303" pitchFamily="18" charset="0"/>
              </a:rPr>
              <a:t>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8A7E0D0-00FF-134C-B837-F0D242E66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519" y="3869690"/>
            <a:ext cx="4184893" cy="233045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F9A5BA9-22D4-CA46-AC43-089F90402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1412" y="706966"/>
            <a:ext cx="4462432" cy="248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2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767</Words>
  <Application>Microsoft Macintosh PowerPoint</Application>
  <PresentationFormat>Widescreen</PresentationFormat>
  <Paragraphs>80</Paragraphs>
  <Slides>12</Slides>
  <Notes>1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Baskerville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16</cp:revision>
  <dcterms:created xsi:type="dcterms:W3CDTF">2020-12-01T10:51:30Z</dcterms:created>
  <dcterms:modified xsi:type="dcterms:W3CDTF">2020-12-05T17:38:17Z</dcterms:modified>
</cp:coreProperties>
</file>