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285" r:id="rId3"/>
    <p:sldId id="257" r:id="rId4"/>
    <p:sldId id="258" r:id="rId5"/>
    <p:sldId id="259" r:id="rId6"/>
    <p:sldId id="260" r:id="rId7"/>
    <p:sldId id="262" r:id="rId8"/>
    <p:sldId id="263"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6" r:id="rId26"/>
    <p:sldId id="283" r:id="rId27"/>
    <p:sldId id="284"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BAD39F-4101-47FD-9E0C-57D06CD434D8}" type="datetimeFigureOut">
              <a:rPr lang="it-IT" smtClean="0"/>
              <a:t>03/12/2020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E37CBC-8835-4DA4-912B-499ADC96D7D5}" type="slidenum">
              <a:rPr lang="it-IT" smtClean="0"/>
              <a:t>‹N›</a:t>
            </a:fld>
            <a:endParaRPr lang="it-IT"/>
          </a:p>
        </p:txBody>
      </p:sp>
    </p:spTree>
    <p:extLst>
      <p:ext uri="{BB962C8B-B14F-4D97-AF65-F5344CB8AC3E}">
        <p14:creationId xmlns:p14="http://schemas.microsoft.com/office/powerpoint/2010/main" val="447933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7E37CBC-8835-4DA4-912B-499ADC96D7D5}" type="slidenum">
              <a:rPr lang="it-IT" smtClean="0"/>
              <a:t>1</a:t>
            </a:fld>
            <a:endParaRPr lang="it-IT"/>
          </a:p>
        </p:txBody>
      </p:sp>
    </p:spTree>
    <p:extLst>
      <p:ext uri="{BB962C8B-B14F-4D97-AF65-F5344CB8AC3E}">
        <p14:creationId xmlns:p14="http://schemas.microsoft.com/office/powerpoint/2010/main" val="1536307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7E37CBC-8835-4DA4-912B-499ADC96D7D5}" type="slidenum">
              <a:rPr lang="it-IT" smtClean="0"/>
              <a:t>20</a:t>
            </a:fld>
            <a:endParaRPr lang="it-IT"/>
          </a:p>
        </p:txBody>
      </p:sp>
    </p:spTree>
    <p:extLst>
      <p:ext uri="{BB962C8B-B14F-4D97-AF65-F5344CB8AC3E}">
        <p14:creationId xmlns:p14="http://schemas.microsoft.com/office/powerpoint/2010/main" val="1209616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smtClean="0"/>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sp>
        <p:nvSpPr>
          <p:cNvPr id="19" name="Segnaposto data 18"/>
          <p:cNvSpPr>
            <a:spLocks noGrp="1"/>
          </p:cNvSpPr>
          <p:nvPr>
            <p:ph type="dt" sz="half" idx="10"/>
          </p:nvPr>
        </p:nvSpPr>
        <p:spPr/>
        <p:txBody>
          <a:bodyPr/>
          <a:lstStyle/>
          <a:p>
            <a:fld id="{7F49D355-16BD-4E45-BD9A-5EA878CF7CBD}" type="datetimeFigureOut">
              <a:rPr lang="it-IT" smtClean="0"/>
              <a:t>03/12/2020</a:t>
            </a:fld>
            <a:endParaRPr lang="it-IT"/>
          </a:p>
        </p:txBody>
      </p:sp>
      <p:sp>
        <p:nvSpPr>
          <p:cNvPr id="8" name="Segnaposto piè di pagina 7"/>
          <p:cNvSpPr>
            <a:spLocks noGrp="1"/>
          </p:cNvSpPr>
          <p:nvPr>
            <p:ph type="ftr" sz="quarter" idx="11"/>
          </p:nvPr>
        </p:nvSpPr>
        <p:spPr/>
        <p:txBody>
          <a:bodyPr/>
          <a:lstStyle/>
          <a:p>
            <a:endParaRPr lang="it-IT"/>
          </a:p>
        </p:txBody>
      </p:sp>
      <p:sp>
        <p:nvSpPr>
          <p:cNvPr id="11" name="Segnaposto numero diapositiva 10"/>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F49D355-16BD-4E45-BD9A-5EA878CF7CB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F49D355-16BD-4E45-BD9A-5EA878CF7CB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kumimoji="0" lang="it-IT" smtClean="0"/>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7F49D355-16BD-4E45-BD9A-5EA878CF7CB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t>03/12/2020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7F49D355-16BD-4E45-BD9A-5EA878CF7CB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7F49D355-16BD-4E45-BD9A-5EA878CF7CBD}" type="datetimeFigureOut">
              <a:rPr lang="it-IT" smtClean="0"/>
              <a:t>03/12/2020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7F49D355-16BD-4E45-BD9A-5EA878CF7CBD}" type="datetimeFigureOut">
              <a:rPr lang="it-IT" smtClean="0"/>
              <a:t>03/12/2020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Segnaposto data 1"/>
          <p:cNvSpPr>
            <a:spLocks noGrp="1"/>
          </p:cNvSpPr>
          <p:nvPr>
            <p:ph type="dt" sz="half" idx="10"/>
          </p:nvPr>
        </p:nvSpPr>
        <p:spPr/>
        <p:txBody>
          <a:bodyPr/>
          <a:lstStyle/>
          <a:p>
            <a:fld id="{7F49D355-16BD-4E45-BD9A-5EA878CF7CBD}" type="datetimeFigureOut">
              <a:rPr lang="it-IT" smtClean="0"/>
              <a:t>03/12/2020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7F49D355-16BD-4E45-BD9A-5EA878CF7CB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tangolo con singolo angolo arrotondat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smtClean="0"/>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7F49D355-16BD-4E45-BD9A-5EA878CF7CBD}" type="datetimeFigureOut">
              <a:rPr lang="it-IT" smtClean="0"/>
              <a:t>03/12/2020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smtClean="0"/>
              <a:t>Fare clic sull'icona per inserire un'immagine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p>
            <a:r>
              <a:rPr kumimoji="0" lang="it-IT" smtClean="0"/>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F49D355-16BD-4E45-BD9A-5EA878CF7CBD}" type="datetimeFigureOut">
              <a:rPr lang="it-IT" smtClean="0"/>
              <a:t>03/12/2020</a:t>
            </a:fld>
            <a:endParaRPr lang="it-IT"/>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E7A41E1B-4F70-4964-A407-84C68BE8251C}"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package" Target="../embeddings/Documento_di_Microsoft_Word.docx"/></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
            </a:r>
            <a:br>
              <a:rPr lang="it-IT" dirty="0" smtClean="0"/>
            </a:br>
            <a:r>
              <a:rPr lang="it-IT" dirty="0" smtClean="0"/>
              <a:t>IL RISPETTO DELLA VITA</a:t>
            </a:r>
            <a:endParaRPr lang="it-IT" dirty="0"/>
          </a:p>
        </p:txBody>
      </p:sp>
      <p:sp>
        <p:nvSpPr>
          <p:cNvPr id="3" name="Sottotitolo 2"/>
          <p:cNvSpPr>
            <a:spLocks noGrp="1"/>
          </p:cNvSpPr>
          <p:nvPr>
            <p:ph type="subTitle" idx="1"/>
          </p:nvPr>
        </p:nvSpPr>
        <p:spPr>
          <a:xfrm>
            <a:off x="722376" y="3685032"/>
            <a:ext cx="7772400" cy="2480272"/>
          </a:xfrm>
        </p:spPr>
        <p:txBody>
          <a:bodyPr>
            <a:normAutofit/>
          </a:bodyPr>
          <a:lstStyle/>
          <a:p>
            <a:pPr algn="l"/>
            <a:r>
              <a:rPr lang="it-IT" dirty="0" smtClean="0">
                <a:solidFill>
                  <a:srgbClr val="FF0000"/>
                </a:solidFill>
              </a:rPr>
              <a:t>PRIMA PARTE: IMMAGINI PER  RIFLETTERE</a:t>
            </a:r>
          </a:p>
          <a:p>
            <a:pPr algn="l"/>
            <a:endParaRPr lang="it-IT" dirty="0"/>
          </a:p>
          <a:p>
            <a:pPr algn="l"/>
            <a:r>
              <a:rPr lang="it-IT" dirty="0" smtClean="0">
                <a:solidFill>
                  <a:srgbClr val="FF0000"/>
                </a:solidFill>
              </a:rPr>
              <a:t>SECONDA PARTE: LE FONTI DEL DIRITTO</a:t>
            </a:r>
          </a:p>
          <a:p>
            <a:pPr algn="l"/>
            <a:endParaRPr lang="it-IT" dirty="0">
              <a:solidFill>
                <a:srgbClr val="FF0000"/>
              </a:solidFill>
            </a:endParaRPr>
          </a:p>
          <a:p>
            <a:pPr algn="l"/>
            <a:endParaRPr lang="it-IT" dirty="0" smtClean="0">
              <a:solidFill>
                <a:srgbClr val="FF0000"/>
              </a:solidFill>
            </a:endParaRPr>
          </a:p>
          <a:p>
            <a:pPr algn="l"/>
            <a:endParaRPr lang="it-IT" dirty="0">
              <a:solidFill>
                <a:srgbClr val="FF0000"/>
              </a:solidFill>
            </a:endParaRPr>
          </a:p>
          <a:p>
            <a:pPr algn="l"/>
            <a:r>
              <a:rPr lang="it-IT" dirty="0" smtClean="0">
                <a:solidFill>
                  <a:schemeClr val="tx1"/>
                </a:solidFill>
              </a:rPr>
              <a:t>      A cura di Cecilia Faiella</a:t>
            </a:r>
            <a:endParaRPr lang="it-IT" dirty="0">
              <a:solidFill>
                <a:schemeClr val="tx1"/>
              </a:solidFill>
            </a:endParaRPr>
          </a:p>
        </p:txBody>
      </p:sp>
    </p:spTree>
    <p:extLst>
      <p:ext uri="{BB962C8B-B14F-4D97-AF65-F5344CB8AC3E}">
        <p14:creationId xmlns:p14="http://schemas.microsoft.com/office/powerpoint/2010/main" val="13137295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La vita nelle carceri, lo scorrere di un tempo vuoto…</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1196752"/>
            <a:ext cx="4680520" cy="3168351"/>
          </a:xfrm>
        </p:spPr>
      </p:pic>
    </p:spTree>
    <p:extLst>
      <p:ext uri="{BB962C8B-B14F-4D97-AF65-F5344CB8AC3E}">
        <p14:creationId xmlns:p14="http://schemas.microsoft.com/office/powerpoint/2010/main" val="9808380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chemeClr val="tx1"/>
                </a:solidFill>
              </a:rPr>
              <a:t>…dove l’uomo perde il senso di sé e vive in continua attesa</a:t>
            </a:r>
            <a:endParaRPr lang="it-IT" dirty="0">
              <a:solidFill>
                <a:schemeClr val="tx1"/>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052736"/>
            <a:ext cx="5976664" cy="3816424"/>
          </a:xfrm>
        </p:spPr>
      </p:pic>
    </p:spTree>
    <p:extLst>
      <p:ext uri="{BB962C8B-B14F-4D97-AF65-F5344CB8AC3E}">
        <p14:creationId xmlns:p14="http://schemas.microsoft.com/office/powerpoint/2010/main" val="10817081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rPr>
              <a:t>Tra solitudine e voglia di riscatto</a:t>
            </a:r>
            <a:endParaRPr lang="it-IT" dirty="0">
              <a:solidFill>
                <a:srgbClr val="FF0000"/>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124744"/>
            <a:ext cx="6624736" cy="3744416"/>
          </a:xfrm>
        </p:spPr>
      </p:pic>
    </p:spTree>
    <p:extLst>
      <p:ext uri="{BB962C8B-B14F-4D97-AF65-F5344CB8AC3E}">
        <p14:creationId xmlns:p14="http://schemas.microsoft.com/office/powerpoint/2010/main" val="1527912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a:t>
            </a:r>
            <a:r>
              <a:rPr lang="it-IT" dirty="0" smtClean="0">
                <a:solidFill>
                  <a:schemeClr val="tx1"/>
                </a:solidFill>
              </a:rPr>
              <a:t>LA PENA DI MORTE</a:t>
            </a:r>
            <a:endParaRPr lang="it-IT" dirty="0">
              <a:solidFill>
                <a:schemeClr val="tx1"/>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412776"/>
            <a:ext cx="5904656" cy="3312368"/>
          </a:xfrm>
        </p:spPr>
      </p:pic>
    </p:spTree>
    <p:extLst>
      <p:ext uri="{BB962C8B-B14F-4D97-AF65-F5344CB8AC3E}">
        <p14:creationId xmlns:p14="http://schemas.microsoft.com/office/powerpoint/2010/main" val="2569500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00B0F0"/>
                </a:solidFill>
              </a:rPr>
              <a:t>E’ una punizione crudele afferma Amnesty International</a:t>
            </a:r>
            <a:endParaRPr lang="it-IT" dirty="0">
              <a:solidFill>
                <a:srgbClr val="00B0F0"/>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1196752"/>
            <a:ext cx="5616624" cy="3240360"/>
          </a:xfrm>
        </p:spPr>
      </p:pic>
    </p:spTree>
    <p:extLst>
      <p:ext uri="{BB962C8B-B14F-4D97-AF65-F5344CB8AC3E}">
        <p14:creationId xmlns:p14="http://schemas.microsoft.com/office/powerpoint/2010/main" val="2473771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solidFill>
                  <a:schemeClr val="tx1"/>
                </a:solidFill>
              </a:rPr>
              <a:t>1</a:t>
            </a:r>
            <a:r>
              <a:rPr lang="it-IT" dirty="0" smtClean="0">
                <a:solidFill>
                  <a:schemeClr val="tx1"/>
                </a:solidFill>
              </a:rPr>
              <a:t>20 Stati al mondo su 200 praticano la pena di morte</a:t>
            </a:r>
            <a:endParaRPr lang="it-IT" dirty="0">
              <a:solidFill>
                <a:schemeClr val="tx1"/>
              </a:solidFill>
            </a:endParaRPr>
          </a:p>
        </p:txBody>
      </p:sp>
      <p:sp>
        <p:nvSpPr>
          <p:cNvPr id="3" name="Segnaposto testo 2"/>
          <p:cNvSpPr>
            <a:spLocks noGrp="1"/>
          </p:cNvSpPr>
          <p:nvPr>
            <p:ph type="body" idx="1"/>
          </p:nvPr>
        </p:nvSpPr>
        <p:spPr/>
        <p:txBody>
          <a:bodyPr>
            <a:normAutofit fontScale="85000" lnSpcReduction="10000"/>
          </a:bodyPr>
          <a:lstStyle/>
          <a:p>
            <a:r>
              <a:rPr lang="it-IT" dirty="0" smtClean="0"/>
              <a:t>Uno Stato può macchiarsi le mani di sangue?</a:t>
            </a:r>
            <a:endParaRPr lang="it-IT" dirty="0"/>
          </a:p>
        </p:txBody>
      </p:sp>
      <p:sp>
        <p:nvSpPr>
          <p:cNvPr id="4" name="Segnaposto testo 3"/>
          <p:cNvSpPr>
            <a:spLocks noGrp="1"/>
          </p:cNvSpPr>
          <p:nvPr>
            <p:ph type="body" sz="half" idx="3"/>
          </p:nvPr>
        </p:nvSpPr>
        <p:spPr/>
        <p:txBody>
          <a:bodyPr>
            <a:normAutofit fontScale="92500" lnSpcReduction="10000"/>
          </a:bodyPr>
          <a:lstStyle/>
          <a:p>
            <a:r>
              <a:rPr lang="it-IT" dirty="0" smtClean="0"/>
              <a:t>Può rispondere al male con lo stesso male?</a:t>
            </a:r>
            <a:endParaRPr lang="it-IT" dirty="0"/>
          </a:p>
        </p:txBody>
      </p:sp>
      <p:pic>
        <p:nvPicPr>
          <p:cNvPr id="7" name="Segnaposto contenuto 6"/>
          <p:cNvPicPr>
            <a:picLocks noGrp="1" noChangeAspect="1"/>
          </p:cNvPicPr>
          <p:nvPr>
            <p:ph sz="quarter" idx="2"/>
          </p:nvPr>
        </p:nvPicPr>
        <p:blipFill>
          <a:blip r:embed="rId2">
            <a:extLst>
              <a:ext uri="{28A0092B-C50C-407E-A947-70E740481C1C}">
                <a14:useLocalDpi xmlns:a14="http://schemas.microsoft.com/office/drawing/2010/main" val="0"/>
              </a:ext>
            </a:extLst>
          </a:blip>
          <a:stretch>
            <a:fillRect/>
          </a:stretch>
        </p:blipFill>
        <p:spPr>
          <a:xfrm>
            <a:off x="611560" y="2132856"/>
            <a:ext cx="3744416" cy="2407146"/>
          </a:xfrm>
        </p:spPr>
      </p:pic>
      <p:pic>
        <p:nvPicPr>
          <p:cNvPr id="8" name="Segnaposto contenuto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716016" y="2132856"/>
            <a:ext cx="3456384" cy="2448272"/>
          </a:xfrm>
        </p:spPr>
      </p:pic>
    </p:spTree>
    <p:extLst>
      <p:ext uri="{BB962C8B-B14F-4D97-AF65-F5344CB8AC3E}">
        <p14:creationId xmlns:p14="http://schemas.microsoft.com/office/powerpoint/2010/main" val="6996508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paesi in cui si pratica di </a:t>
            </a:r>
            <a:r>
              <a:rPr lang="it-IT" dirty="0" err="1" smtClean="0"/>
              <a:t>piu’</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908720"/>
            <a:ext cx="6336704" cy="3744416"/>
          </a:xfrm>
        </p:spPr>
      </p:pic>
    </p:spTree>
    <p:extLst>
      <p:ext uri="{BB962C8B-B14F-4D97-AF65-F5344CB8AC3E}">
        <p14:creationId xmlns:p14="http://schemas.microsoft.com/office/powerpoint/2010/main" val="40092687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Eutanasia: la dolce morte</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7704" y="980728"/>
            <a:ext cx="5400599" cy="3456383"/>
          </a:xfrm>
        </p:spPr>
      </p:pic>
    </p:spTree>
    <p:extLst>
      <p:ext uri="{BB962C8B-B14F-4D97-AF65-F5344CB8AC3E}">
        <p14:creationId xmlns:p14="http://schemas.microsoft.com/office/powerpoint/2010/main" val="38603575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solidFill>
                  <a:srgbClr val="FF0000"/>
                </a:solidFill>
              </a:rPr>
              <a:t>È un atto finalizzato a provocare intenzionalmente </a:t>
            </a:r>
            <a:r>
              <a:rPr lang="it-IT" smtClean="0">
                <a:solidFill>
                  <a:srgbClr val="FF0000"/>
                </a:solidFill>
              </a:rPr>
              <a:t>la morte</a:t>
            </a:r>
            <a:endParaRPr lang="it-IT" dirty="0">
              <a:solidFill>
                <a:srgbClr val="FF0000"/>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752" y="980728"/>
            <a:ext cx="4608512" cy="3456384"/>
          </a:xfrm>
        </p:spPr>
      </p:pic>
    </p:spTree>
    <p:extLst>
      <p:ext uri="{BB962C8B-B14F-4D97-AF65-F5344CB8AC3E}">
        <p14:creationId xmlns:p14="http://schemas.microsoft.com/office/powerpoint/2010/main" val="1111646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sus\Desktop\lampedusa\lamped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8136903" cy="54006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11560" y="548681"/>
            <a:ext cx="8064896" cy="5816977"/>
          </a:xfrm>
          <a:prstGeom prst="rect">
            <a:avLst/>
          </a:prstGeom>
          <a:effectLst>
            <a:glow rad="101600">
              <a:schemeClr val="accent2">
                <a:satMod val="175000"/>
                <a:alpha val="40000"/>
              </a:schemeClr>
            </a:glow>
          </a:effectLst>
        </p:spPr>
        <p:txBody>
          <a:bodyPr wrap="square">
            <a:spAutoFit/>
          </a:bodyPr>
          <a:lstStyle/>
          <a:p>
            <a:pPr algn="ctr"/>
            <a:r>
              <a:rPr lang="it-IT" sz="2400" b="1" dirty="0" smtClean="0">
                <a:solidFill>
                  <a:srgbClr val="00B0F0"/>
                </a:solidFill>
              </a:rPr>
              <a:t>RIFLESSIONI</a:t>
            </a:r>
          </a:p>
          <a:p>
            <a:r>
              <a:rPr lang="it-IT" sz="2000" b="1" dirty="0" smtClean="0"/>
              <a:t>-Poche </a:t>
            </a:r>
            <a:r>
              <a:rPr lang="it-IT" sz="2000" b="1" dirty="0"/>
              <a:t>cose riescono ad infiammare l’immaginazione pubblica più della scomparsa di un bambino</a:t>
            </a:r>
            <a:r>
              <a:rPr lang="it-IT" sz="2000" b="1" dirty="0" smtClean="0"/>
              <a:t>.</a:t>
            </a:r>
            <a:r>
              <a:rPr lang="it-IT" sz="2000" b="1" dirty="0"/>
              <a:t> </a:t>
            </a:r>
            <a:endParaRPr lang="it-IT" sz="2000" b="1" dirty="0" smtClean="0"/>
          </a:p>
          <a:p>
            <a:endParaRPr lang="it-IT" sz="2000" b="1" dirty="0" smtClean="0"/>
          </a:p>
          <a:p>
            <a:r>
              <a:rPr lang="it-IT" sz="2000" b="1" dirty="0" smtClean="0"/>
              <a:t>-Chirurghi</a:t>
            </a:r>
            <a:r>
              <a:rPr lang="it-IT" sz="2000" b="1" dirty="0"/>
              <a:t>, infermiere, dottori, ospedali e costose attrezzature saranno tutti impegnati per consentire di salvare qualcuno colpito da una malattia molto grave. </a:t>
            </a:r>
            <a:endParaRPr lang="it-IT" sz="2000" b="1" dirty="0" smtClean="0"/>
          </a:p>
          <a:p>
            <a:endParaRPr lang="it-IT" sz="2000" dirty="0" smtClean="0"/>
          </a:p>
          <a:p>
            <a:r>
              <a:rPr lang="it-IT" sz="2000" b="1" dirty="0" smtClean="0"/>
              <a:t>-Se </a:t>
            </a:r>
            <a:r>
              <a:rPr lang="it-IT" sz="2000" b="1" dirty="0"/>
              <a:t>un uomo si è perso in un luogo selvaggio, impieghiamo elicotteri, aeroplani e tutto ciò che serve a liberarlo da lì. </a:t>
            </a:r>
            <a:endParaRPr lang="it-IT" sz="2000" b="1" dirty="0" smtClean="0"/>
          </a:p>
          <a:p>
            <a:endParaRPr lang="it-IT" sz="2000" b="1" dirty="0"/>
          </a:p>
          <a:p>
            <a:r>
              <a:rPr lang="it-IT" sz="2400" b="1" dirty="0" smtClean="0">
                <a:solidFill>
                  <a:srgbClr val="FF0000"/>
                </a:solidFill>
              </a:rPr>
              <a:t>La </a:t>
            </a:r>
            <a:r>
              <a:rPr lang="it-IT" sz="2400" b="1" dirty="0">
                <a:solidFill>
                  <a:srgbClr val="FF0000"/>
                </a:solidFill>
              </a:rPr>
              <a:t>vita è importante e deve essere salvata ad ogni costo. </a:t>
            </a:r>
            <a:endParaRPr lang="it-IT" sz="2400" b="1" dirty="0" smtClean="0">
              <a:solidFill>
                <a:srgbClr val="FF0000"/>
              </a:solidFill>
            </a:endParaRPr>
          </a:p>
          <a:p>
            <a:r>
              <a:rPr lang="it-IT" sz="2000" b="1" dirty="0" smtClean="0"/>
              <a:t>-Questo </a:t>
            </a:r>
            <a:r>
              <a:rPr lang="it-IT" sz="2000" b="1" dirty="0"/>
              <a:t>è particolarmente vero quando si tratta delle nostre stesse vite. Noi faremo qualsiasi cosa per salvarci la pelle, spendendo i risparmi di tutta la nostra vita, se necessario, per ottenere cure mediche.</a:t>
            </a:r>
          </a:p>
        </p:txBody>
      </p:sp>
    </p:spTree>
    <p:extLst>
      <p:ext uri="{BB962C8B-B14F-4D97-AF65-F5344CB8AC3E}">
        <p14:creationId xmlns:p14="http://schemas.microsoft.com/office/powerpoint/2010/main" val="23767123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259632" y="764705"/>
            <a:ext cx="6912768" cy="1080119"/>
          </a:xfrm>
        </p:spPr>
        <p:txBody>
          <a:bodyPr/>
          <a:lstStyle/>
          <a:p>
            <a:pPr algn="l"/>
            <a:r>
              <a:rPr lang="it-IT" dirty="0">
                <a:solidFill>
                  <a:schemeClr val="tx1"/>
                </a:solidFill>
              </a:rPr>
              <a:t> </a:t>
            </a:r>
            <a:r>
              <a:rPr lang="it-IT" dirty="0" smtClean="0">
                <a:solidFill>
                  <a:schemeClr val="tx1"/>
                </a:solidFill>
              </a:rPr>
              <a:t>    PROFUGHI</a:t>
            </a:r>
            <a:endParaRPr lang="it-IT" dirty="0">
              <a:solidFill>
                <a:schemeClr val="tx1"/>
              </a:solidFill>
            </a:endParaRPr>
          </a:p>
        </p:txBody>
      </p:sp>
      <p:sp>
        <p:nvSpPr>
          <p:cNvPr id="3" name="Sottotitolo 2"/>
          <p:cNvSpPr>
            <a:spLocks noGrp="1"/>
          </p:cNvSpPr>
          <p:nvPr>
            <p:ph type="subTitle" idx="1"/>
          </p:nvPr>
        </p:nvSpPr>
        <p:spPr>
          <a:xfrm>
            <a:off x="1371600" y="2348880"/>
            <a:ext cx="6400800" cy="3289920"/>
          </a:xfrm>
        </p:spPr>
        <p:txBody>
          <a:bodyPr/>
          <a:lstStyle/>
          <a:p>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03648" y="2348880"/>
            <a:ext cx="6408712" cy="3288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2702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332656"/>
            <a:ext cx="8352928" cy="6186309"/>
          </a:xfrm>
          <a:prstGeom prst="rect">
            <a:avLst/>
          </a:prstGeom>
          <a:solidFill>
            <a:srgbClr val="92D050"/>
          </a:solidFill>
          <a:ln w="76200">
            <a:solidFill>
              <a:srgbClr val="FF0000"/>
            </a:solidFill>
          </a:ln>
        </p:spPr>
        <p:txBody>
          <a:bodyPr wrap="square">
            <a:spAutoFit/>
          </a:bodyPr>
          <a:lstStyle/>
          <a:p>
            <a:pPr algn="ctr"/>
            <a:r>
              <a:rPr lang="it-IT" dirty="0"/>
              <a:t> </a:t>
            </a:r>
            <a:r>
              <a:rPr lang="it-IT" b="1" dirty="0" smtClean="0">
                <a:solidFill>
                  <a:srgbClr val="FF0000"/>
                </a:solidFill>
              </a:rPr>
              <a:t>Note di PAPA FRANCESCO</a:t>
            </a:r>
          </a:p>
          <a:p>
            <a:pPr algn="just"/>
            <a:r>
              <a:rPr lang="it-IT" sz="2000" dirty="0"/>
              <a:t>-20 gennaio 2020,</a:t>
            </a:r>
            <a:r>
              <a:rPr lang="it-IT" sz="2000" b="1" dirty="0"/>
              <a:t> La cultura dominante impone di considerare "vite indegne" le vite che non producono efficienza e utilità, ma una società può essere considerata civile solo se </a:t>
            </a:r>
            <a:r>
              <a:rPr lang="it-IT" sz="2000" b="1" dirty="0" smtClean="0"/>
              <a:t>«riconosce </a:t>
            </a:r>
            <a:r>
              <a:rPr lang="it-IT" sz="2000" b="1" dirty="0"/>
              <a:t>il valore intangibile della vita </a:t>
            </a:r>
            <a:r>
              <a:rPr lang="it-IT" sz="2000" b="1" dirty="0" smtClean="0"/>
              <a:t>umana». </a:t>
            </a:r>
          </a:p>
          <a:p>
            <a:pPr algn="just"/>
            <a:r>
              <a:rPr lang="it-IT" sz="2000" dirty="0" smtClean="0"/>
              <a:t>"</a:t>
            </a:r>
            <a:r>
              <a:rPr lang="it-IT" sz="2000" dirty="0"/>
              <a:t>Il contesto socio-culturale attuale sta progressivamente erodendo la consapevolezza riguardo a ciò che rende preziosa la vita umana", ha spiegato. </a:t>
            </a:r>
            <a:r>
              <a:rPr lang="it-IT" sz="2000" dirty="0" smtClean="0"/>
              <a:t>«Essa </a:t>
            </a:r>
            <a:r>
              <a:rPr lang="it-IT" sz="2000" dirty="0"/>
              <a:t>sempre più spesso viene valutata in ragione della sua efficienza e utilità, al punto da considerare 'vite scartate' o 'vite indegne' quelle che non rispondono a tale criterio. In questa situazione di perdita degli autentici valori, vengono meno anche i doveri inderogabili della solidarietà e della fraternità </a:t>
            </a:r>
            <a:r>
              <a:rPr lang="it-IT" sz="2000" dirty="0" smtClean="0"/>
              <a:t>umana».</a:t>
            </a:r>
            <a:endParaRPr lang="it-IT" sz="2000" dirty="0"/>
          </a:p>
          <a:p>
            <a:pPr algn="just"/>
            <a:r>
              <a:rPr lang="it-IT" sz="2000" dirty="0"/>
              <a:t>In realtà, secondo </a:t>
            </a:r>
            <a:r>
              <a:rPr lang="it-IT" sz="2000" dirty="0" err="1"/>
              <a:t>Bergoglio</a:t>
            </a:r>
            <a:r>
              <a:rPr lang="it-IT" sz="2000" dirty="0"/>
              <a:t>, "una società merita la qualifica di </a:t>
            </a:r>
            <a:r>
              <a:rPr lang="it-IT" sz="2000" b="1" dirty="0"/>
              <a:t>'civile'</a:t>
            </a:r>
            <a:r>
              <a:rPr lang="it-IT" sz="2000" dirty="0"/>
              <a:t> </a:t>
            </a:r>
            <a:r>
              <a:rPr lang="it-IT" sz="2000" dirty="0">
                <a:solidFill>
                  <a:srgbClr val="FF0000"/>
                </a:solidFill>
              </a:rPr>
              <a:t>se sviluppa gli anticorpi contro la</a:t>
            </a:r>
            <a:r>
              <a:rPr lang="it-IT" sz="2000" dirty="0"/>
              <a:t> </a:t>
            </a:r>
            <a:r>
              <a:rPr lang="it-IT" sz="2000" b="1" dirty="0"/>
              <a:t>cultura dello scarto</a:t>
            </a:r>
            <a:r>
              <a:rPr lang="it-IT" sz="2000" dirty="0"/>
              <a:t>; se riconosce il valore intangibile della vita umana; se la solidarietà è fattivamente praticata </a:t>
            </a:r>
            <a:r>
              <a:rPr lang="it-IT" sz="2000" dirty="0" smtClean="0"/>
              <a:t>e salvaguardata</a:t>
            </a:r>
            <a:r>
              <a:rPr lang="it-IT" sz="2000" dirty="0"/>
              <a:t> come fondamento della convivenza.</a:t>
            </a:r>
          </a:p>
          <a:p>
            <a:pPr algn="just"/>
            <a:endParaRPr lang="it-IT" dirty="0"/>
          </a:p>
        </p:txBody>
      </p:sp>
    </p:spTree>
    <p:extLst>
      <p:ext uri="{BB962C8B-B14F-4D97-AF65-F5344CB8AC3E}">
        <p14:creationId xmlns:p14="http://schemas.microsoft.com/office/powerpoint/2010/main" val="4148828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404664"/>
            <a:ext cx="8496944" cy="5909310"/>
          </a:xfrm>
          <a:prstGeom prst="rect">
            <a:avLst/>
          </a:prstGeom>
          <a:solidFill>
            <a:srgbClr val="FFC000"/>
          </a:solidFill>
          <a:ln w="76200">
            <a:solidFill>
              <a:srgbClr val="7030A0"/>
            </a:solidFill>
          </a:ln>
        </p:spPr>
        <p:txBody>
          <a:bodyPr wrap="square">
            <a:spAutoFit/>
          </a:bodyPr>
          <a:lstStyle/>
          <a:p>
            <a:r>
              <a:rPr lang="it-IT" u="sng" dirty="0"/>
              <a:t>-3 marzo 2020</a:t>
            </a:r>
            <a:r>
              <a:rPr lang="it-IT" dirty="0"/>
              <a:t>, </a:t>
            </a:r>
            <a:r>
              <a:rPr lang="it-IT" u="sng" dirty="0"/>
              <a:t>al 25° anniversario dell’ </a:t>
            </a:r>
            <a:r>
              <a:rPr lang="it-IT" i="1" u="sng" dirty="0" err="1"/>
              <a:t>Evangelium</a:t>
            </a:r>
            <a:r>
              <a:rPr lang="it-IT" i="1" u="sng" dirty="0"/>
              <a:t> vitae</a:t>
            </a:r>
            <a:r>
              <a:rPr lang="it-IT" u="sng" dirty="0"/>
              <a:t> di Giovanni Paolo II</a:t>
            </a:r>
            <a:r>
              <a:rPr lang="it-IT" dirty="0"/>
              <a:t>, Papa Francesco: “</a:t>
            </a:r>
            <a:r>
              <a:rPr lang="it-IT" b="1" dirty="0"/>
              <a:t>La vita</a:t>
            </a:r>
            <a:r>
              <a:rPr lang="it-IT" dirty="0"/>
              <a:t> che siamo chiamati a promuovere e a difendere non è un concetto astratto, ma si manifesta sempre in una </a:t>
            </a:r>
            <a:r>
              <a:rPr lang="it-IT" b="1" dirty="0"/>
              <a:t>persona in carne e </a:t>
            </a:r>
            <a:r>
              <a:rPr lang="it-IT" b="1" dirty="0" err="1" smtClean="0"/>
              <a:t>ossa</a:t>
            </a:r>
            <a:r>
              <a:rPr lang="it-IT" dirty="0" err="1" smtClean="0"/>
              <a:t>:Un</a:t>
            </a:r>
            <a:r>
              <a:rPr lang="it-IT" dirty="0" smtClean="0"/>
              <a:t> </a:t>
            </a:r>
            <a:r>
              <a:rPr lang="it-IT" dirty="0"/>
              <a:t>bambino appena concepito, un povero emarginato, un malato solo e scoraggiato o in stato terminale, uno che ha perso il lavoro o non riesce a trovarlo, un migrante rifiutato o ghettizzato”.</a:t>
            </a:r>
          </a:p>
          <a:p>
            <a:r>
              <a:rPr lang="it-IT" dirty="0"/>
              <a:t>“</a:t>
            </a:r>
            <a:r>
              <a:rPr lang="it-IT" b="1" dirty="0"/>
              <a:t>Ogni vita umana, unica e irripetibile, vale per se stessa, costituisce un valore inestimabile</a:t>
            </a:r>
            <a:r>
              <a:rPr lang="it-IT" dirty="0"/>
              <a:t>. Con lui ribadisco con rinnovata convinzione l’appello che egli ha rivolto a tutti venticinque anni fa: ‘Rispetta, difendi, ama e servi la vita, ogni vita, ogni vita umana! Solo su questa strada troverai giustizia, sviluppo, libertà, pace e felicità!’”.</a:t>
            </a:r>
          </a:p>
          <a:p>
            <a:endParaRPr lang="it-IT" dirty="0" smtClean="0"/>
          </a:p>
          <a:p>
            <a:r>
              <a:rPr lang="it-IT" dirty="0" smtClean="0"/>
              <a:t>“</a:t>
            </a:r>
            <a:r>
              <a:rPr lang="it-IT" b="1" dirty="0"/>
              <a:t>La difesa della vita per la Chiesa non è una ideologia, è una realtà</a:t>
            </a:r>
            <a:r>
              <a:rPr lang="it-IT" dirty="0"/>
              <a:t>”, ha ripetuto il Papa: “Una realtà umana, </a:t>
            </a:r>
            <a:r>
              <a:rPr lang="it-IT" b="1" dirty="0"/>
              <a:t>che</a:t>
            </a:r>
            <a:r>
              <a:rPr lang="it-IT" dirty="0"/>
              <a:t> </a:t>
            </a:r>
            <a:r>
              <a:rPr lang="it-IT" b="1" dirty="0"/>
              <a:t>coinvolge tutti i cristiani, perché umani</a:t>
            </a:r>
            <a:r>
              <a:rPr lang="it-IT" dirty="0"/>
              <a:t>. Non è una ideologia”, ha aggiunto a braccio. “Gli attentati alla dignità e alla vita delle persone continuano purtroppo anche in questa nostra epoca, che è l’epoca dei diritti umani </a:t>
            </a:r>
            <a:r>
              <a:rPr lang="it-IT" dirty="0" smtClean="0"/>
              <a:t>universali». La </a:t>
            </a:r>
            <a:r>
              <a:rPr lang="it-IT" dirty="0"/>
              <a:t>denuncia: “Anzi, ci troviamo di fronte a nuove minacce e a nuove schiavitù, e non sempre le legislazioni sono a tutela della vita umana più debole e vulnerabile”.</a:t>
            </a:r>
          </a:p>
        </p:txBody>
      </p:sp>
    </p:spTree>
    <p:extLst>
      <p:ext uri="{BB962C8B-B14F-4D97-AF65-F5344CB8AC3E}">
        <p14:creationId xmlns:p14="http://schemas.microsoft.com/office/powerpoint/2010/main" val="2155415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92696"/>
            <a:ext cx="8352928" cy="4893647"/>
          </a:xfrm>
          <a:prstGeom prst="rect">
            <a:avLst/>
          </a:prstGeom>
          <a:solidFill>
            <a:srgbClr val="0070C0"/>
          </a:solidFill>
          <a:ln w="76200">
            <a:solidFill>
              <a:srgbClr val="FF0000"/>
            </a:solidFill>
            <a:prstDash val="solid"/>
          </a:ln>
        </p:spPr>
        <p:txBody>
          <a:bodyPr wrap="square">
            <a:spAutoFit/>
          </a:bodyPr>
          <a:lstStyle/>
          <a:p>
            <a:r>
              <a:rPr lang="it-IT" sz="2400" dirty="0" smtClean="0"/>
              <a:t>                   </a:t>
            </a:r>
          </a:p>
          <a:p>
            <a:r>
              <a:rPr lang="it-IT" sz="2400" dirty="0" smtClean="0"/>
              <a:t>           IN SINTESI PAPA FRANCESCO AFFERMA:</a:t>
            </a:r>
          </a:p>
          <a:p>
            <a:endParaRPr lang="it-IT" sz="2400" dirty="0" smtClean="0"/>
          </a:p>
          <a:p>
            <a:pPr algn="just"/>
            <a:r>
              <a:rPr lang="it-IT" sz="2400" dirty="0" smtClean="0"/>
              <a:t>Una </a:t>
            </a:r>
            <a:r>
              <a:rPr lang="it-IT" sz="2400" dirty="0"/>
              <a:t>diffusa mentalità dell'utile, la "cultura dello scarto", che oggi schiavizza i cuori e le intelligenze di tanti, ha un altissimo costo: richiede di eliminare esseri umani, soprattutto se fisicamente o socialmente più deboli. La nostra risposta a questa mentalità e un "</a:t>
            </a:r>
            <a:r>
              <a:rPr lang="it-IT" sz="2400" dirty="0" smtClean="0"/>
              <a:t>sì" </a:t>
            </a:r>
            <a:r>
              <a:rPr lang="it-IT" sz="2400" dirty="0"/>
              <a:t>deciso e senza tentennamenti alla vita. "Il primo diritto di una persona umana è la sua vita. Essa ha altri beni e alcuni di essi sono più preziosi; ma è quello il bene fondamentale, condizione per tutti gli altri" </a:t>
            </a:r>
          </a:p>
        </p:txBody>
      </p:sp>
    </p:spTree>
    <p:extLst>
      <p:ext uri="{BB962C8B-B14F-4D97-AF65-F5344CB8AC3E}">
        <p14:creationId xmlns:p14="http://schemas.microsoft.com/office/powerpoint/2010/main" val="835686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476672"/>
            <a:ext cx="8280920" cy="6001643"/>
          </a:xfrm>
          <a:prstGeom prst="rect">
            <a:avLst/>
          </a:prstGeom>
          <a:blipFill>
            <a:blip r:embed="rId2"/>
            <a:tile tx="0" ty="0" sx="100000" sy="100000" flip="none" algn="tl"/>
          </a:blipFill>
        </p:spPr>
        <p:txBody>
          <a:bodyPr wrap="square">
            <a:spAutoFit/>
          </a:bodyPr>
          <a:lstStyle/>
          <a:p>
            <a:r>
              <a:rPr lang="it-IT" sz="2400" b="1" dirty="0" smtClean="0"/>
              <a:t>LA LEGGE</a:t>
            </a:r>
          </a:p>
          <a:p>
            <a:endParaRPr lang="it-IT" sz="2400" b="1" dirty="0" smtClean="0"/>
          </a:p>
          <a:p>
            <a:r>
              <a:rPr lang="it-IT" sz="2400" b="1" dirty="0" smtClean="0"/>
              <a:t>Il </a:t>
            </a:r>
            <a:r>
              <a:rPr lang="it-IT" sz="2400" b="1" dirty="0"/>
              <a:t>Diritto alla vita e all'integrità fisica è</a:t>
            </a:r>
            <a:r>
              <a:rPr lang="it-IT" sz="2400" dirty="0"/>
              <a:t> uno dei diritti più importanti per il nostro ordinamento, </a:t>
            </a:r>
            <a:r>
              <a:rPr lang="it-IT" sz="2400" dirty="0">
                <a:solidFill>
                  <a:srgbClr val="C00000"/>
                </a:solidFill>
              </a:rPr>
              <a:t>sancito </a:t>
            </a:r>
            <a:r>
              <a:rPr lang="it-IT" sz="2400" dirty="0"/>
              <a:t>dalla stessa </a:t>
            </a:r>
            <a:r>
              <a:rPr lang="it-IT" sz="2400" b="1" i="1" dirty="0"/>
              <a:t>Costituzione della Repubblica Italiana</a:t>
            </a:r>
            <a:r>
              <a:rPr lang="it-IT" sz="2400" b="1" dirty="0"/>
              <a:t> </a:t>
            </a:r>
            <a:r>
              <a:rPr lang="it-IT" sz="2400" dirty="0"/>
              <a:t>e tuttora al centro di numerosi dibattiti per via di argomenti collegati ad esso estremamente delicati.</a:t>
            </a:r>
            <a:br>
              <a:rPr lang="it-IT" sz="2400" dirty="0"/>
            </a:br>
            <a:r>
              <a:rPr lang="it-IT" sz="2400" dirty="0"/>
              <a:t>È un diritto </a:t>
            </a:r>
            <a:r>
              <a:rPr lang="it-IT" sz="2400" dirty="0">
                <a:solidFill>
                  <a:srgbClr val="C00000"/>
                </a:solidFill>
              </a:rPr>
              <a:t>tutelato </a:t>
            </a:r>
            <a:r>
              <a:rPr lang="it-IT" sz="2400" dirty="0"/>
              <a:t>sia dal </a:t>
            </a:r>
            <a:r>
              <a:rPr lang="it-IT" sz="2400" b="1" dirty="0"/>
              <a:t>Codice Civile </a:t>
            </a:r>
            <a:r>
              <a:rPr lang="it-IT" sz="2400" dirty="0"/>
              <a:t>– grazie al quale una persona vittima per esempio di una violenza ha la possibilità di chiedere un risarcimento danni – sia dal </a:t>
            </a:r>
            <a:r>
              <a:rPr lang="it-IT" sz="2400" b="1" dirty="0"/>
              <a:t>Codice Penale</a:t>
            </a:r>
            <a:r>
              <a:rPr lang="it-IT" sz="2400" dirty="0"/>
              <a:t>, che prevede severe punizioni per quanti si macchiano di reati come l'omicidio, le lesioni personali, ecc</a:t>
            </a:r>
            <a:r>
              <a:rPr lang="it-IT" sz="2400" dirty="0" smtClean="0"/>
              <a:t>.</a:t>
            </a:r>
          </a:p>
          <a:p>
            <a:endParaRPr lang="it-IT" sz="2400" dirty="0"/>
          </a:p>
          <a:p>
            <a:endParaRPr lang="it-IT" sz="2400" dirty="0"/>
          </a:p>
        </p:txBody>
      </p:sp>
    </p:spTree>
    <p:extLst>
      <p:ext uri="{BB962C8B-B14F-4D97-AF65-F5344CB8AC3E}">
        <p14:creationId xmlns:p14="http://schemas.microsoft.com/office/powerpoint/2010/main" val="40966622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476672"/>
            <a:ext cx="222937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467544" y="476673"/>
            <a:ext cx="8064896" cy="6001643"/>
          </a:xfrm>
          <a:prstGeom prst="rect">
            <a:avLst/>
          </a:prstGeom>
          <a:ln w="76200">
            <a:solidFill>
              <a:srgbClr val="FF0000"/>
            </a:solidFill>
          </a:ln>
        </p:spPr>
        <p:txBody>
          <a:bodyPr wrap="square">
            <a:spAutoFit/>
          </a:bodyPr>
          <a:lstStyle/>
          <a:p>
            <a:r>
              <a:rPr lang="it-IT" sz="2400" dirty="0"/>
              <a:t>L'art. </a:t>
            </a:r>
            <a:r>
              <a:rPr lang="it-IT" sz="2400" b="1" dirty="0"/>
              <a:t>2 della Costituzione Italiana</a:t>
            </a:r>
            <a:r>
              <a:rPr lang="it-IT" sz="2400" dirty="0"/>
              <a:t> così dispone</a:t>
            </a:r>
            <a:r>
              <a:rPr lang="it-IT" sz="2400" dirty="0" smtClean="0"/>
              <a:t>:« </a:t>
            </a:r>
            <a:r>
              <a:rPr lang="it-IT" sz="2400" b="1" i="1" dirty="0" smtClean="0"/>
              <a:t>La </a:t>
            </a:r>
            <a:r>
              <a:rPr lang="it-IT" sz="2400" b="1" i="1" dirty="0"/>
              <a:t>Repubblica riconosce e garantisce i</a:t>
            </a:r>
            <a:r>
              <a:rPr lang="it-IT" sz="2400" b="1" dirty="0"/>
              <a:t> </a:t>
            </a:r>
            <a:r>
              <a:rPr lang="it-IT" sz="2400" b="1" i="1" dirty="0"/>
              <a:t>diritti inviolabili dell'uomo, sia come singolo che nelle formazioni </a:t>
            </a:r>
            <a:r>
              <a:rPr lang="it-IT" sz="2400" b="1" i="1" dirty="0" smtClean="0"/>
              <a:t>sociali </a:t>
            </a:r>
            <a:r>
              <a:rPr lang="it-IT" sz="2400" b="1" dirty="0" smtClean="0"/>
              <a:t>ove </a:t>
            </a:r>
            <a:r>
              <a:rPr lang="it-IT" sz="2400" b="1" dirty="0"/>
              <a:t>si svolge la sua personalità, e richiede l'adempimento dei doveri inderogabili di solidarietà politica, economica e sociale</a:t>
            </a:r>
            <a:r>
              <a:rPr lang="it-IT" sz="2400" dirty="0"/>
              <a:t>.</a:t>
            </a:r>
            <a:r>
              <a:rPr lang="it-IT" sz="2400" b="1" i="1" dirty="0" smtClean="0"/>
              <a:t>….</a:t>
            </a:r>
            <a:endParaRPr lang="it-IT" sz="2400" dirty="0"/>
          </a:p>
          <a:p>
            <a:r>
              <a:rPr lang="it-IT" sz="2400" b="1" i="1" dirty="0"/>
              <a:t> </a:t>
            </a:r>
            <a:endParaRPr lang="it-IT" sz="2400" b="1" i="1" dirty="0" smtClean="0"/>
          </a:p>
          <a:p>
            <a:r>
              <a:rPr lang="it-IT" sz="2400" dirty="0" smtClean="0"/>
              <a:t>Non </a:t>
            </a:r>
            <a:r>
              <a:rPr lang="it-IT" sz="2400" dirty="0"/>
              <a:t>si tratta, dunque, di diritti del cittadino, ma di </a:t>
            </a:r>
            <a:r>
              <a:rPr lang="it-IT" sz="2400" b="1" u="sng" dirty="0"/>
              <a:t>diritti dell’uomo</a:t>
            </a:r>
            <a:r>
              <a:rPr lang="it-IT" sz="2400" dirty="0"/>
              <a:t>. L’idea di fondo é che esistono dei diritti naturali, dei diritti, cioè, che appartengono per natura all’uomo e, perciò, precedono l’esistenza stessa dello Stato, che, dunque, non li crea, ma, appunto, deve riconoscerli e, soprattutto, garantire concretamente, attraverso le Leggi </a:t>
            </a:r>
            <a:r>
              <a:rPr lang="it-IT" sz="2400" dirty="0" smtClean="0"/>
              <a:t>ordinarie</a:t>
            </a:r>
            <a:endParaRPr lang="it-IT" sz="2400" dirty="0"/>
          </a:p>
        </p:txBody>
      </p:sp>
      <p:graphicFrame>
        <p:nvGraphicFramePr>
          <p:cNvPr id="3" name="Oggetto 2"/>
          <p:cNvGraphicFramePr>
            <a:graphicFrameLocks noChangeAspect="1"/>
          </p:cNvGraphicFramePr>
          <p:nvPr>
            <p:extLst>
              <p:ext uri="{D42A27DB-BD31-4B8C-83A1-F6EECF244321}">
                <p14:modId xmlns:p14="http://schemas.microsoft.com/office/powerpoint/2010/main" val="3762759550"/>
              </p:ext>
            </p:extLst>
          </p:nvPr>
        </p:nvGraphicFramePr>
        <p:xfrm>
          <a:off x="9545638" y="1454150"/>
          <a:ext cx="2809875" cy="4064000"/>
        </p:xfrm>
        <a:graphic>
          <a:graphicData uri="http://schemas.openxmlformats.org/presentationml/2006/ole">
            <mc:AlternateContent xmlns:mc="http://schemas.openxmlformats.org/markup-compatibility/2006">
              <mc:Choice xmlns:v="urn:schemas-microsoft-com:vml" Requires="v">
                <p:oleObj spid="_x0000_s1054" name="Documento" r:id="rId4" imgW="6120457" imgH="8851998" progId="Word.Document.12">
                  <p:embed/>
                </p:oleObj>
              </mc:Choice>
              <mc:Fallback>
                <p:oleObj name="Documento" r:id="rId4" imgW="6120457" imgH="8851998" progId="Word.Document.12">
                  <p:embed/>
                  <p:pic>
                    <p:nvPicPr>
                      <p:cNvPr id="0" name=""/>
                      <p:cNvPicPr/>
                      <p:nvPr/>
                    </p:nvPicPr>
                    <p:blipFill>
                      <a:blip r:embed="rId5"/>
                      <a:stretch>
                        <a:fillRect/>
                      </a:stretch>
                    </p:blipFill>
                    <p:spPr>
                      <a:xfrm>
                        <a:off x="9545638" y="1454150"/>
                        <a:ext cx="2809875" cy="4064000"/>
                      </a:xfrm>
                      <a:prstGeom prst="rect">
                        <a:avLst/>
                      </a:prstGeom>
                    </p:spPr>
                  </p:pic>
                </p:oleObj>
              </mc:Fallback>
            </mc:AlternateContent>
          </a:graphicData>
        </a:graphic>
      </p:graphicFrame>
    </p:spTree>
    <p:extLst>
      <p:ext uri="{BB962C8B-B14F-4D97-AF65-F5344CB8AC3E}">
        <p14:creationId xmlns:p14="http://schemas.microsoft.com/office/powerpoint/2010/main" val="6502517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548680"/>
            <a:ext cx="3672408" cy="2665090"/>
          </a:xfrm>
        </p:spPr>
      </p:pic>
      <p:sp>
        <p:nvSpPr>
          <p:cNvPr id="2" name="Titolo 1"/>
          <p:cNvSpPr>
            <a:spLocks noGrp="1"/>
          </p:cNvSpPr>
          <p:nvPr>
            <p:ph type="title"/>
          </p:nvPr>
        </p:nvSpPr>
        <p:spPr>
          <a:xfrm>
            <a:off x="502920" y="404664"/>
            <a:ext cx="8183880" cy="5976664"/>
          </a:xfrm>
        </p:spPr>
        <p:txBody>
          <a:bodyPr>
            <a:normAutofit/>
          </a:bodyPr>
          <a:lstStyle/>
          <a:p>
            <a:pPr algn="ctr"/>
            <a:r>
              <a:rPr lang="it-IT" sz="2000" b="0" dirty="0" smtClean="0">
                <a:solidFill>
                  <a:schemeClr val="tx1"/>
                </a:solidFill>
                <a:effectLst/>
              </a:rPr>
              <a:t>                           Il </a:t>
            </a:r>
            <a:r>
              <a:rPr lang="it-IT" sz="2000" b="0" dirty="0">
                <a:solidFill>
                  <a:schemeClr val="tx1"/>
                </a:solidFill>
                <a:effectLst/>
              </a:rPr>
              <a:t>10 dicembre 1948, l'Assemblea </a:t>
            </a:r>
            <a:r>
              <a:rPr lang="it-IT" sz="2000" b="0" dirty="0" smtClean="0">
                <a:solidFill>
                  <a:schemeClr val="tx1"/>
                </a:solidFill>
                <a:effectLst/>
              </a:rPr>
              <a:t>                                                                                                                       Generale </a:t>
            </a:r>
            <a:r>
              <a:rPr lang="it-IT" sz="2000" b="0" dirty="0">
                <a:solidFill>
                  <a:schemeClr val="tx1"/>
                </a:solidFill>
                <a:effectLst/>
              </a:rPr>
              <a:t>delle Nazioni Unite approvò e proclamò la </a:t>
            </a:r>
            <a:r>
              <a:rPr lang="it-IT" sz="2000" b="0" dirty="0" smtClean="0">
                <a:solidFill>
                  <a:schemeClr val="tx1"/>
                </a:solidFill>
                <a:effectLst/>
              </a:rPr>
              <a:t>    </a:t>
            </a:r>
            <a:r>
              <a:rPr lang="it-IT" sz="2000" dirty="0" smtClean="0">
                <a:solidFill>
                  <a:schemeClr val="tx1"/>
                </a:solidFill>
                <a:effectLst/>
              </a:rPr>
              <a:t>Dichiarazione </a:t>
            </a:r>
            <a:r>
              <a:rPr lang="it-IT" sz="2000" dirty="0">
                <a:solidFill>
                  <a:schemeClr val="tx1"/>
                </a:solidFill>
                <a:effectLst/>
              </a:rPr>
              <a:t>Universale dei Diritti </a:t>
            </a:r>
            <a:r>
              <a:rPr lang="it-IT" sz="2000" dirty="0" smtClean="0">
                <a:solidFill>
                  <a:schemeClr val="tx1"/>
                </a:solidFill>
                <a:effectLst/>
              </a:rPr>
              <a:t>Umani.</a:t>
            </a:r>
            <a:r>
              <a:rPr lang="it-IT" sz="2000" dirty="0">
                <a:solidFill>
                  <a:schemeClr val="tx1"/>
                </a:solidFill>
                <a:effectLst/>
              </a:rPr>
              <a:t> </a:t>
            </a:r>
            <a:r>
              <a:rPr lang="it-IT" sz="2000" dirty="0" smtClean="0">
                <a:solidFill>
                  <a:schemeClr val="tx1"/>
                </a:solidFill>
                <a:effectLst/>
              </a:rPr>
              <a:t/>
            </a:r>
            <a:br>
              <a:rPr lang="it-IT" sz="2000" dirty="0" smtClean="0">
                <a:solidFill>
                  <a:schemeClr val="tx1"/>
                </a:solidFill>
                <a:effectLst/>
              </a:rPr>
            </a:br>
            <a:r>
              <a:rPr lang="it-IT" sz="2000" dirty="0" smtClean="0">
                <a:solidFill>
                  <a:schemeClr val="tx1"/>
                </a:solidFill>
                <a:effectLst/>
              </a:rPr>
              <a:t>Articolo </a:t>
            </a:r>
            <a:r>
              <a:rPr lang="it-IT" sz="2000" dirty="0">
                <a:solidFill>
                  <a:schemeClr val="tx1"/>
                </a:solidFill>
                <a:effectLst/>
              </a:rPr>
              <a:t>2</a:t>
            </a:r>
            <a:r>
              <a:rPr lang="it-IT" sz="2000" b="0" dirty="0">
                <a:solidFill>
                  <a:schemeClr val="tx1"/>
                </a:solidFill>
                <a:effectLst/>
              </a:rPr>
              <a:t/>
            </a:r>
            <a:br>
              <a:rPr lang="it-IT" sz="2000" b="0" dirty="0">
                <a:solidFill>
                  <a:schemeClr val="tx1"/>
                </a:solidFill>
                <a:effectLst/>
              </a:rPr>
            </a:br>
            <a:r>
              <a:rPr lang="it-IT" sz="2000" b="0" dirty="0">
                <a:solidFill>
                  <a:schemeClr val="tx1"/>
                </a:solidFill>
                <a:effectLst/>
              </a:rPr>
              <a:t>Ad ogni individuo spettano tutti i diritti e tutte le libertà enunciate nella presente Dichiarazione, senza distinzione alcuna, per ragioni di razza, di colore, di sesso, di lingua, di religione, di opinione politica o di altro genere, di origine nazionale o sociale, di ricchezza, di nascita o di altra condizione. Nessuna distinzione sarà inoltre stabilita sulla base dello statuto politico, giuridico o internazionale del paese o del territorio cui una persona appartiene, sia indipendente, o sottoposto ad amministrazione fiduciaria o non autonomo, o soggetto a qualsiasi limitazione di sovranità.</a:t>
            </a:r>
            <a:br>
              <a:rPr lang="it-IT" sz="2000" b="0" dirty="0">
                <a:solidFill>
                  <a:schemeClr val="tx1"/>
                </a:solidFill>
                <a:effectLst/>
              </a:rPr>
            </a:br>
            <a:r>
              <a:rPr lang="it-IT" sz="2000" dirty="0">
                <a:solidFill>
                  <a:schemeClr val="tx1"/>
                </a:solidFill>
                <a:effectLst/>
              </a:rPr>
              <a:t>Articolo 3</a:t>
            </a:r>
            <a:r>
              <a:rPr lang="it-IT" sz="2000" b="0" dirty="0">
                <a:solidFill>
                  <a:schemeClr val="tx1"/>
                </a:solidFill>
                <a:effectLst/>
              </a:rPr>
              <a:t/>
            </a:r>
            <a:br>
              <a:rPr lang="it-IT" sz="2000" b="0" dirty="0">
                <a:solidFill>
                  <a:schemeClr val="tx1"/>
                </a:solidFill>
                <a:effectLst/>
              </a:rPr>
            </a:br>
            <a:r>
              <a:rPr lang="it-IT" sz="2000" b="0" dirty="0">
                <a:solidFill>
                  <a:schemeClr val="tx1"/>
                </a:solidFill>
                <a:effectLst/>
              </a:rPr>
              <a:t>Ogni individuo ha diritto alla vita, alla libertà ed alla sicurezza della propria persona.</a:t>
            </a:r>
            <a:br>
              <a:rPr lang="it-IT" sz="2000" b="0" dirty="0">
                <a:solidFill>
                  <a:schemeClr val="tx1"/>
                </a:solidFill>
                <a:effectLst/>
              </a:rPr>
            </a:br>
            <a:endParaRPr lang="it-IT" sz="2000" dirty="0">
              <a:solidFill>
                <a:schemeClr val="tx1"/>
              </a:solidFill>
            </a:endParaRPr>
          </a:p>
        </p:txBody>
      </p:sp>
    </p:spTree>
    <p:extLst>
      <p:ext uri="{BB962C8B-B14F-4D97-AF65-F5344CB8AC3E}">
        <p14:creationId xmlns:p14="http://schemas.microsoft.com/office/powerpoint/2010/main" val="4805522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95538" y="1268760"/>
            <a:ext cx="8438014" cy="5447645"/>
          </a:xfrm>
          <a:prstGeom prst="rect">
            <a:avLst/>
          </a:prstGeom>
          <a:solidFill>
            <a:srgbClr val="92D050"/>
          </a:solidFill>
        </p:spPr>
        <p:txBody>
          <a:bodyPr wrap="square">
            <a:spAutoFit/>
          </a:bodyPr>
          <a:lstStyle/>
          <a:p>
            <a:pPr algn="ctr"/>
            <a:endParaRPr lang="it-IT" sz="2000" b="1" dirty="0" smtClean="0"/>
          </a:p>
          <a:p>
            <a:pPr algn="ctr"/>
            <a:endParaRPr lang="it-IT" sz="2000" b="1" dirty="0" smtClean="0"/>
          </a:p>
          <a:p>
            <a:pPr algn="ctr"/>
            <a:endParaRPr lang="it-IT" sz="2000" b="1" dirty="0"/>
          </a:p>
          <a:p>
            <a:pPr algn="ctr"/>
            <a:r>
              <a:rPr lang="it-IT" sz="2800" b="1" dirty="0" smtClean="0"/>
              <a:t>Il </a:t>
            </a:r>
            <a:r>
              <a:rPr lang="it-IT" sz="2800" b="1" dirty="0"/>
              <a:t>diritto alla </a:t>
            </a:r>
            <a:r>
              <a:rPr lang="it-IT" sz="2800" b="1" dirty="0" smtClean="0"/>
              <a:t>vita è</a:t>
            </a:r>
            <a:r>
              <a:rPr lang="it-IT" sz="2800" dirty="0"/>
              <a:t> </a:t>
            </a:r>
            <a:endParaRPr lang="it-IT" sz="2800" b="1" i="1" dirty="0" smtClean="0">
              <a:solidFill>
                <a:srgbClr val="C00000"/>
              </a:solidFill>
            </a:endParaRPr>
          </a:p>
          <a:p>
            <a:pPr lvl="0"/>
            <a:endParaRPr lang="it-IT" sz="2000" b="1" i="1" dirty="0" smtClean="0">
              <a:solidFill>
                <a:srgbClr val="C00000"/>
              </a:solidFill>
            </a:endParaRPr>
          </a:p>
          <a:p>
            <a:pPr lvl="0"/>
            <a:endParaRPr lang="it-IT" sz="2000" b="1" i="1" dirty="0">
              <a:solidFill>
                <a:srgbClr val="C00000"/>
              </a:solidFill>
            </a:endParaRPr>
          </a:p>
          <a:p>
            <a:pPr lvl="0"/>
            <a:r>
              <a:rPr lang="it-IT" sz="2000" b="1" i="1" dirty="0" smtClean="0">
                <a:solidFill>
                  <a:srgbClr val="C00000"/>
                </a:solidFill>
              </a:rPr>
              <a:t>assoluto</a:t>
            </a:r>
            <a:r>
              <a:rPr lang="it-IT" sz="2000" dirty="0"/>
              <a:t>, in quanto può esser fatto valere di fronte a chiunque ed in ogni situazione;</a:t>
            </a:r>
          </a:p>
          <a:p>
            <a:pPr lvl="0"/>
            <a:endParaRPr lang="it-IT" sz="2000" b="1" i="1" dirty="0" smtClean="0">
              <a:solidFill>
                <a:srgbClr val="C00000"/>
              </a:solidFill>
            </a:endParaRPr>
          </a:p>
          <a:p>
            <a:pPr lvl="0"/>
            <a:r>
              <a:rPr lang="it-IT" sz="2000" b="1" i="1" dirty="0" smtClean="0">
                <a:solidFill>
                  <a:srgbClr val="C00000"/>
                </a:solidFill>
              </a:rPr>
              <a:t>irrinunciabile</a:t>
            </a:r>
            <a:r>
              <a:rPr lang="it-IT" sz="2000" dirty="0"/>
              <a:t>, perché nessuno può rifiutarsi di goderne. Si perde questo diritto, infatti, solo con la morte;</a:t>
            </a:r>
          </a:p>
          <a:p>
            <a:pPr lvl="0"/>
            <a:endParaRPr lang="it-IT" sz="2000" b="1" i="1" dirty="0" smtClean="0">
              <a:solidFill>
                <a:srgbClr val="C00000"/>
              </a:solidFill>
            </a:endParaRPr>
          </a:p>
          <a:p>
            <a:pPr lvl="0"/>
            <a:r>
              <a:rPr lang="it-IT" sz="2000" b="1" i="1" dirty="0" smtClean="0">
                <a:solidFill>
                  <a:srgbClr val="C00000"/>
                </a:solidFill>
              </a:rPr>
              <a:t>indisponibile</a:t>
            </a:r>
            <a:r>
              <a:rPr lang="it-IT" sz="2000" b="1" dirty="0">
                <a:solidFill>
                  <a:srgbClr val="C00000"/>
                </a:solidFill>
              </a:rPr>
              <a:t>,</a:t>
            </a:r>
            <a:r>
              <a:rPr lang="it-IT" sz="2000" dirty="0"/>
              <a:t> dal momento che non è possibile cederlo ad altri (per esempio lasciarlo in eredità</a:t>
            </a:r>
            <a:r>
              <a:rPr lang="it-IT" sz="2000" dirty="0" smtClean="0"/>
              <a:t>).</a:t>
            </a:r>
          </a:p>
          <a:p>
            <a:pPr lvl="0"/>
            <a:endParaRPr lang="it-IT" sz="2000" dirty="0"/>
          </a:p>
          <a:p>
            <a:pPr lvl="0"/>
            <a:endParaRPr lang="it-IT" sz="2000" dirty="0" smtClean="0"/>
          </a:p>
          <a:p>
            <a:pPr lvl="0"/>
            <a:endParaRPr lang="it-IT" sz="2000" dirty="0"/>
          </a:p>
        </p:txBody>
      </p:sp>
      <p:sp>
        <p:nvSpPr>
          <p:cNvPr id="2" name="Rettangolo 1"/>
          <p:cNvSpPr/>
          <p:nvPr/>
        </p:nvSpPr>
        <p:spPr>
          <a:xfrm>
            <a:off x="395537" y="430558"/>
            <a:ext cx="8438014" cy="1384995"/>
          </a:xfrm>
          <a:prstGeom prst="rect">
            <a:avLst/>
          </a:prstGeom>
          <a:solidFill>
            <a:srgbClr val="FFFF00"/>
          </a:solidFill>
          <a:ln w="76200">
            <a:solidFill>
              <a:srgbClr val="7030A0"/>
            </a:solidFill>
          </a:ln>
        </p:spPr>
        <p:txBody>
          <a:bodyPr wrap="square">
            <a:spAutoFit/>
          </a:bodyPr>
          <a:lstStyle/>
          <a:p>
            <a:endParaRPr lang="it-IT" sz="2000" dirty="0" smtClean="0"/>
          </a:p>
          <a:p>
            <a:r>
              <a:rPr lang="it-IT" sz="2000" dirty="0" smtClean="0"/>
              <a:t>Da </a:t>
            </a:r>
            <a:r>
              <a:rPr lang="it-IT" sz="2000" dirty="0"/>
              <a:t>ciò </a:t>
            </a:r>
            <a:r>
              <a:rPr lang="it-IT" sz="2000" dirty="0" smtClean="0"/>
              <a:t>discende, come definito </a:t>
            </a:r>
            <a:r>
              <a:rPr lang="it-IT" sz="2000" b="1" u="sng" dirty="0" smtClean="0"/>
              <a:t>nel    mondo    giuridico</a:t>
            </a:r>
            <a:r>
              <a:rPr lang="it-IT" sz="2000" u="sng" dirty="0" smtClean="0"/>
              <a:t>, </a:t>
            </a:r>
            <a:r>
              <a:rPr lang="it-IT" sz="2000" dirty="0" smtClean="0"/>
              <a:t>che</a:t>
            </a:r>
          </a:p>
          <a:p>
            <a:endParaRPr lang="it-IT" sz="2000" b="1" dirty="0">
              <a:solidFill>
                <a:srgbClr val="C00000"/>
              </a:solidFill>
            </a:endParaRPr>
          </a:p>
          <a:p>
            <a:r>
              <a:rPr lang="it-IT" sz="2400" b="1" dirty="0" smtClean="0">
                <a:solidFill>
                  <a:srgbClr val="C00000"/>
                </a:solidFill>
              </a:rPr>
              <a:t>                </a:t>
            </a:r>
            <a:endParaRPr lang="it-IT" sz="2400" b="1" dirty="0">
              <a:solidFill>
                <a:srgbClr val="C00000"/>
              </a:solidFill>
            </a:endParaRPr>
          </a:p>
        </p:txBody>
      </p:sp>
    </p:spTree>
    <p:extLst>
      <p:ext uri="{BB962C8B-B14F-4D97-AF65-F5344CB8AC3E}">
        <p14:creationId xmlns:p14="http://schemas.microsoft.com/office/powerpoint/2010/main" val="27383545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332657"/>
            <a:ext cx="8496944" cy="6258318"/>
          </a:xfrm>
          <a:prstGeom prst="rect">
            <a:avLst/>
          </a:prstGeom>
          <a:solidFill>
            <a:srgbClr val="FFFFCC"/>
          </a:solidFill>
        </p:spPr>
        <p:txBody>
          <a:bodyPr wrap="square">
            <a:spAutoFit/>
          </a:bodyPr>
          <a:lstStyle/>
          <a:p>
            <a:endParaRPr lang="it-IT" b="1" dirty="0" smtClean="0"/>
          </a:p>
          <a:p>
            <a:r>
              <a:rPr lang="it-IT" b="1" dirty="0" smtClean="0"/>
              <a:t>UNA CURIOSITA’</a:t>
            </a:r>
            <a:endParaRPr lang="it-IT" b="1" dirty="0"/>
          </a:p>
          <a:p>
            <a:r>
              <a:rPr lang="it-IT" b="1" dirty="0" err="1" smtClean="0"/>
              <a:t>Siffata</a:t>
            </a:r>
            <a:r>
              <a:rPr lang="it-IT" b="1" dirty="0" smtClean="0"/>
              <a:t> </a:t>
            </a:r>
            <a:r>
              <a:rPr lang="it-IT" b="1" dirty="0"/>
              <a:t>enunciazione normativa pone dei limiti concretamente:</a:t>
            </a:r>
          </a:p>
          <a:p>
            <a:r>
              <a:rPr lang="it-IT" dirty="0"/>
              <a:t>a) </a:t>
            </a:r>
            <a:r>
              <a:rPr lang="it-IT" b="1" dirty="0"/>
              <a:t>un limite al legislatore</a:t>
            </a:r>
            <a:r>
              <a:rPr lang="it-IT" dirty="0"/>
              <a:t>, il quale non può emanare norme che scalfiscano l'inviolabilità della vita umana;</a:t>
            </a:r>
            <a:br>
              <a:rPr lang="it-IT" dirty="0"/>
            </a:br>
            <a:r>
              <a:rPr lang="it-IT" dirty="0"/>
              <a:t>b) </a:t>
            </a:r>
            <a:r>
              <a:rPr lang="it-IT" b="1" dirty="0"/>
              <a:t>un limite alla magistratura</a:t>
            </a:r>
            <a:r>
              <a:rPr lang="it-IT" dirty="0"/>
              <a:t> la quale non può, con Sentenza, subordinare l'indisponibilità della vita umana al principio dell'autodeterminazione della persona; infatti, ognuno dispone della sua vita come crede.</a:t>
            </a:r>
          </a:p>
          <a:p>
            <a:r>
              <a:rPr lang="it-IT" dirty="0" smtClean="0"/>
              <a:t>In Italia </a:t>
            </a:r>
            <a:r>
              <a:rPr lang="it-IT" dirty="0"/>
              <a:t>l'eutanasia, ossia la "</a:t>
            </a:r>
            <a:r>
              <a:rPr lang="it-IT" i="1" dirty="0"/>
              <a:t>morte ex </a:t>
            </a:r>
            <a:r>
              <a:rPr lang="it-IT" i="1" dirty="0" err="1"/>
              <a:t>lege</a:t>
            </a:r>
            <a:r>
              <a:rPr lang="it-IT" dirty="0"/>
              <a:t>" non potrebbe compiersi nemmeno con Leggi di revisione costituzionale, </a:t>
            </a:r>
            <a:r>
              <a:rPr lang="it-IT" dirty="0" smtClean="0"/>
              <a:t>dato </a:t>
            </a:r>
            <a:r>
              <a:rPr lang="it-IT" dirty="0"/>
              <a:t>che queste Leggi incontrano il limite di non poter modificare la forma </a:t>
            </a:r>
            <a:r>
              <a:rPr lang="it-IT" dirty="0" smtClean="0"/>
              <a:t>repubblicana. </a:t>
            </a:r>
            <a:r>
              <a:rPr lang="it-IT" dirty="0"/>
              <a:t>Pertanto, si può concludere che qualora in Italia ci fossero Leggi che regolassero l'eutanasia, queste sarebbero del tutto incostituzionali.</a:t>
            </a:r>
          </a:p>
          <a:p>
            <a:endParaRPr lang="it-IT" dirty="0" smtClean="0"/>
          </a:p>
          <a:p>
            <a:r>
              <a:rPr lang="it-IT" dirty="0" smtClean="0"/>
              <a:t>Nemmeno </a:t>
            </a:r>
            <a:r>
              <a:rPr lang="it-IT" dirty="0"/>
              <a:t>il principio di autodeterminazione personale (...se un giorno entrassi in coma vorrei che mi fosse staccato il respiratore...) potrebbe giustificare il ricorso alla "dolce morte" in quanto nella eutanasia, al contrario del suicidio, la decisione finale sulla morte è rimessa al terzo e non già all’interessato, e non si può consentire che sia trasferita ad altri la disponibilità della vita umana, che peraltro non compete nemmeno allo Stato</a:t>
            </a:r>
            <a:r>
              <a:rPr lang="it-IT" dirty="0" smtClean="0"/>
              <a:t>.</a:t>
            </a:r>
          </a:p>
        </p:txBody>
      </p:sp>
    </p:spTree>
    <p:extLst>
      <p:ext uri="{BB962C8B-B14F-4D97-AF65-F5344CB8AC3E}">
        <p14:creationId xmlns:p14="http://schemas.microsoft.com/office/powerpoint/2010/main" val="37284612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r>
              <a:rPr lang="it-IT" dirty="0" smtClean="0"/>
              <a:t>La speranza…..</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988840"/>
            <a:ext cx="6336704" cy="2304256"/>
          </a:xfrm>
        </p:spPr>
      </p:pic>
    </p:spTree>
    <p:extLst>
      <p:ext uri="{BB962C8B-B14F-4D97-AF65-F5344CB8AC3E}">
        <p14:creationId xmlns:p14="http://schemas.microsoft.com/office/powerpoint/2010/main" val="27024372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rPr>
              <a:t>Il rischio…..</a:t>
            </a:r>
            <a:endParaRPr lang="it-IT" dirty="0">
              <a:solidFill>
                <a:srgbClr val="FF0000"/>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700808"/>
            <a:ext cx="6696744" cy="3240360"/>
          </a:xfrm>
        </p:spPr>
      </p:pic>
    </p:spTree>
    <p:extLst>
      <p:ext uri="{BB962C8B-B14F-4D97-AF65-F5344CB8AC3E}">
        <p14:creationId xmlns:p14="http://schemas.microsoft.com/office/powerpoint/2010/main" val="36940300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….a tutti i costi! Anche di perdere la vita stessa</a:t>
            </a:r>
            <a:endParaRPr lang="it-IT" dirty="0"/>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7704" y="1340768"/>
            <a:ext cx="5760640" cy="3312368"/>
          </a:xfrm>
        </p:spPr>
      </p:pic>
    </p:spTree>
    <p:extLst>
      <p:ext uri="{BB962C8B-B14F-4D97-AF65-F5344CB8AC3E}">
        <p14:creationId xmlns:p14="http://schemas.microsoft.com/office/powerpoint/2010/main" val="33540105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00B0F0"/>
                </a:solidFill>
              </a:rPr>
              <a:t>Ce la faranno a sopravvivere?</a:t>
            </a:r>
            <a:endParaRPr lang="it-IT" dirty="0">
              <a:solidFill>
                <a:srgbClr val="00B0F0"/>
              </a:solidFill>
            </a:endParaRPr>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91680" y="1100136"/>
            <a:ext cx="5189339" cy="3697015"/>
          </a:xfrm>
        </p:spPr>
      </p:pic>
    </p:spTree>
    <p:extLst>
      <p:ext uri="{BB962C8B-B14F-4D97-AF65-F5344CB8AC3E}">
        <p14:creationId xmlns:p14="http://schemas.microsoft.com/office/powerpoint/2010/main" val="14043811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404664"/>
            <a:ext cx="6120680" cy="3541908"/>
          </a:xfrm>
        </p:spPr>
      </p:pic>
      <p:sp>
        <p:nvSpPr>
          <p:cNvPr id="2" name="Titolo 1"/>
          <p:cNvSpPr>
            <a:spLocks noGrp="1"/>
          </p:cNvSpPr>
          <p:nvPr>
            <p:ph type="title"/>
          </p:nvPr>
        </p:nvSpPr>
        <p:spPr>
          <a:xfrm>
            <a:off x="502920" y="4149080"/>
            <a:ext cx="8183880" cy="1885960"/>
          </a:xfrm>
        </p:spPr>
        <p:txBody>
          <a:bodyPr>
            <a:normAutofit fontScale="90000"/>
          </a:bodyPr>
          <a:lstStyle/>
          <a:p>
            <a:r>
              <a:rPr lang="it-IT" sz="2800" dirty="0" smtClean="0">
                <a:solidFill>
                  <a:srgbClr val="00B0F0"/>
                </a:solidFill>
              </a:rPr>
              <a:t>Spesso perderanno la vita….anche i più piccoli e indifesi…  </a:t>
            </a:r>
            <a:r>
              <a:rPr lang="it-IT" sz="2800" dirty="0" err="1" smtClean="0">
                <a:solidFill>
                  <a:srgbClr val="C00000"/>
                </a:solidFill>
                <a:effectLst/>
              </a:rPr>
              <a:t>Aylan</a:t>
            </a:r>
            <a:r>
              <a:rPr lang="it-IT" sz="2800" dirty="0" smtClean="0">
                <a:solidFill>
                  <a:srgbClr val="C00000"/>
                </a:solidFill>
                <a:effectLst/>
              </a:rPr>
              <a:t> </a:t>
            </a:r>
            <a:r>
              <a:rPr lang="it-IT" sz="2800" dirty="0">
                <a:solidFill>
                  <a:srgbClr val="C00000"/>
                </a:solidFill>
                <a:effectLst/>
              </a:rPr>
              <a:t>Kurdi</a:t>
            </a:r>
            <a:r>
              <a:rPr lang="it-IT" sz="2800" b="0" dirty="0">
                <a:solidFill>
                  <a:srgbClr val="C00000"/>
                </a:solidFill>
                <a:effectLst/>
              </a:rPr>
              <a:t>, </a:t>
            </a:r>
            <a:r>
              <a:rPr lang="it-IT" sz="2800" dirty="0">
                <a:solidFill>
                  <a:srgbClr val="C00000"/>
                </a:solidFill>
                <a:effectLst/>
              </a:rPr>
              <a:t>era un bambino siriano di tre anni, di etnia curda di Siria, divenuto un simbolo della crisi europea dei migranti dopo la sua morte per annegamento e l'iconica foto scattata al ritrovamento del suo corpo senza vita su una spiaggia.</a:t>
            </a:r>
            <a:endParaRPr lang="it-IT" sz="2800" dirty="0">
              <a:solidFill>
                <a:srgbClr val="C00000"/>
              </a:solidFill>
            </a:endParaRPr>
          </a:p>
        </p:txBody>
      </p:sp>
    </p:spTree>
    <p:extLst>
      <p:ext uri="{BB962C8B-B14F-4D97-AF65-F5344CB8AC3E}">
        <p14:creationId xmlns:p14="http://schemas.microsoft.com/office/powerpoint/2010/main" val="23142666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                  </a:t>
            </a:r>
            <a:endParaRPr lang="it-IT" dirty="0"/>
          </a:p>
        </p:txBody>
      </p:sp>
      <p:sp>
        <p:nvSpPr>
          <p:cNvPr id="3" name="Segnaposto contenuto 2"/>
          <p:cNvSpPr>
            <a:spLocks noGrp="1"/>
          </p:cNvSpPr>
          <p:nvPr>
            <p:ph idx="1"/>
          </p:nvPr>
        </p:nvSpPr>
        <p:spPr>
          <a:xfrm>
            <a:off x="313772" y="620688"/>
            <a:ext cx="8183880" cy="5184576"/>
          </a:xfrm>
        </p:spPr>
        <p:txBody>
          <a:bodyPr/>
          <a:lstStyle/>
          <a:p>
            <a:r>
              <a:rPr lang="it-IT" dirty="0" smtClean="0"/>
              <a:t>                     </a:t>
            </a:r>
            <a:r>
              <a:rPr lang="it-IT" sz="4000" dirty="0" smtClean="0"/>
              <a:t>ABORTO</a:t>
            </a:r>
            <a:endParaRPr lang="it-IT" sz="4000" dirty="0"/>
          </a:p>
          <a:p>
            <a:endParaRPr lang="it-IT" dirty="0"/>
          </a:p>
        </p:txBody>
      </p:sp>
      <p:pic>
        <p:nvPicPr>
          <p:cNvPr id="2050" name="Picture 2" descr="C:\Users\Asus\Desktop\aborto\abor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618818"/>
            <a:ext cx="4419953" cy="2602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3991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endParaRPr lang="it-IT" dirty="0"/>
          </a:p>
        </p:txBody>
      </p:sp>
      <p:sp>
        <p:nvSpPr>
          <p:cNvPr id="6" name="Segnaposto contenuto 5"/>
          <p:cNvSpPr>
            <a:spLocks noGrp="1"/>
          </p:cNvSpPr>
          <p:nvPr>
            <p:ph idx="1"/>
          </p:nvPr>
        </p:nvSpPr>
        <p:spPr>
          <a:xfrm>
            <a:off x="395536" y="530352"/>
            <a:ext cx="8291264" cy="5490936"/>
          </a:xfrm>
        </p:spPr>
        <p:txBody>
          <a:bodyPr>
            <a:normAutofit fontScale="85000" lnSpcReduction="20000"/>
          </a:bodyPr>
          <a:lstStyle/>
          <a:p>
            <a:pPr marL="0" indent="0" algn="just">
              <a:buNone/>
            </a:pPr>
            <a:r>
              <a:rPr lang="it-IT" dirty="0" smtClean="0"/>
              <a:t>                    La Legge </a:t>
            </a:r>
            <a:r>
              <a:rPr lang="it-IT" smtClean="0"/>
              <a:t>in Italia </a:t>
            </a:r>
            <a:r>
              <a:rPr lang="it-IT" dirty="0" smtClean="0"/>
              <a:t>(194/78</a:t>
            </a:r>
            <a:r>
              <a:rPr lang="it-IT" dirty="0"/>
              <a:t>) </a:t>
            </a:r>
            <a:endParaRPr lang="it-IT" dirty="0" smtClean="0"/>
          </a:p>
          <a:p>
            <a:pPr marL="0" indent="0">
              <a:buNone/>
            </a:pPr>
            <a:r>
              <a:rPr lang="it-IT" dirty="0"/>
              <a:t>consente alla donna, nei casi previsti, di poter ricorrere alla IVG in una struttura pubblica nei primi 90 giorni di gestazione</a:t>
            </a:r>
            <a:endParaRPr lang="it-IT" dirty="0" smtClean="0"/>
          </a:p>
          <a:p>
            <a:pPr marL="0" indent="0">
              <a:buNone/>
            </a:pPr>
            <a:r>
              <a:rPr lang="it-IT" dirty="0" smtClean="0"/>
              <a:t>             </a:t>
            </a:r>
          </a:p>
          <a:p>
            <a:pPr marL="0" indent="0">
              <a:buNone/>
            </a:pPr>
            <a:r>
              <a:rPr lang="it-IT" dirty="0" smtClean="0"/>
              <a:t>              PRATICHE </a:t>
            </a:r>
            <a:r>
              <a:rPr lang="it-IT" dirty="0"/>
              <a:t>ABORTIVE </a:t>
            </a:r>
            <a:endParaRPr lang="it-IT" dirty="0" smtClean="0"/>
          </a:p>
          <a:p>
            <a:endParaRPr lang="it-IT" dirty="0" smtClean="0"/>
          </a:p>
          <a:p>
            <a:r>
              <a:rPr lang="it-IT" dirty="0" smtClean="0"/>
              <a:t>Aborto farmacologico (</a:t>
            </a:r>
            <a:r>
              <a:rPr lang="it-IT" sz="2000" dirty="0"/>
              <a:t>pillola </a:t>
            </a:r>
            <a:r>
              <a:rPr lang="it-IT" sz="2000" dirty="0" smtClean="0"/>
              <a:t>RU486</a:t>
            </a:r>
            <a:r>
              <a:rPr lang="it-IT" dirty="0" smtClean="0"/>
              <a:t>)</a:t>
            </a:r>
          </a:p>
          <a:p>
            <a:endParaRPr lang="it-IT" dirty="0" smtClean="0"/>
          </a:p>
          <a:p>
            <a:r>
              <a:rPr lang="it-IT" dirty="0" smtClean="0"/>
              <a:t>Aborto chirurgico (</a:t>
            </a:r>
            <a:r>
              <a:rPr lang="it-IT" sz="2000" dirty="0" err="1" smtClean="0"/>
              <a:t>isterosuzione</a:t>
            </a:r>
            <a:r>
              <a:rPr lang="it-IT" sz="2000" dirty="0" smtClean="0"/>
              <a:t>/raschiamento</a:t>
            </a:r>
            <a:r>
              <a:rPr lang="it-IT" dirty="0" smtClean="0"/>
              <a:t>)</a:t>
            </a:r>
          </a:p>
          <a:p>
            <a:endParaRPr lang="it-IT" dirty="0" smtClean="0"/>
          </a:p>
          <a:p>
            <a:r>
              <a:rPr lang="it-IT" dirty="0" smtClean="0"/>
              <a:t>Aborto terapeutico(</a:t>
            </a:r>
            <a:r>
              <a:rPr lang="it-IT" sz="2000" dirty="0"/>
              <a:t>dopo il novantesimo giorno di </a:t>
            </a:r>
            <a:r>
              <a:rPr lang="it-IT" sz="2000" dirty="0" smtClean="0"/>
              <a:t>gravidanza non </a:t>
            </a:r>
            <a:r>
              <a:rPr lang="it-IT" sz="2000" dirty="0"/>
              <a:t>oltre la</a:t>
            </a:r>
            <a:r>
              <a:rPr lang="it-IT" sz="2000" b="1" dirty="0"/>
              <a:t> </a:t>
            </a:r>
            <a:r>
              <a:rPr lang="it-IT" sz="2000" dirty="0"/>
              <a:t>22^ settimana di </a:t>
            </a:r>
            <a:r>
              <a:rPr lang="it-IT" sz="2000" dirty="0" err="1" smtClean="0"/>
              <a:t>gestazione,avviene</a:t>
            </a:r>
            <a:r>
              <a:rPr lang="it-IT" sz="2000" dirty="0" smtClean="0"/>
              <a:t> con parto)</a:t>
            </a:r>
            <a:endParaRPr lang="it-IT" sz="2000" dirty="0"/>
          </a:p>
          <a:p>
            <a:endParaRPr lang="it-IT" dirty="0"/>
          </a:p>
          <a:p>
            <a:endParaRPr lang="it-IT" dirty="0"/>
          </a:p>
          <a:p>
            <a:r>
              <a:rPr lang="it-IT" dirty="0" smtClean="0"/>
              <a:t>Una domanda </a:t>
            </a:r>
            <a:r>
              <a:rPr lang="it-IT" dirty="0" err="1" smtClean="0"/>
              <a:t>etica:tutto</a:t>
            </a:r>
            <a:r>
              <a:rPr lang="it-IT" dirty="0" smtClean="0"/>
              <a:t> </a:t>
            </a:r>
            <a:r>
              <a:rPr lang="it-IT" dirty="0" err="1" smtClean="0"/>
              <a:t>cio’</a:t>
            </a:r>
            <a:r>
              <a:rPr lang="it-IT" dirty="0" smtClean="0"/>
              <a:t> che è legale è anche lecito? L’embrione è persona o grumo di cellule?</a:t>
            </a:r>
            <a:endParaRPr lang="it-IT" dirty="0"/>
          </a:p>
        </p:txBody>
      </p:sp>
    </p:spTree>
    <p:extLst>
      <p:ext uri="{BB962C8B-B14F-4D97-AF65-F5344CB8AC3E}">
        <p14:creationId xmlns:p14="http://schemas.microsoft.com/office/powerpoint/2010/main" val="31067220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444</TotalTime>
  <Words>1625</Words>
  <Application>Microsoft Office PowerPoint</Application>
  <PresentationFormat>Presentazione su schermo (4:3)</PresentationFormat>
  <Paragraphs>93</Paragraphs>
  <Slides>27</Slides>
  <Notes>2</Notes>
  <HiddenSlides>0</HiddenSlides>
  <MMClips>0</MMClips>
  <ScaleCrop>false</ScaleCrop>
  <HeadingPairs>
    <vt:vector size="8" baseType="variant">
      <vt:variant>
        <vt:lpstr>Caratteri utilizzati</vt:lpstr>
      </vt:variant>
      <vt:variant>
        <vt:i4>3</vt:i4>
      </vt:variant>
      <vt:variant>
        <vt:lpstr>Tema</vt:lpstr>
      </vt:variant>
      <vt:variant>
        <vt:i4>1</vt:i4>
      </vt:variant>
      <vt:variant>
        <vt:lpstr>Server OLE incorporati</vt:lpstr>
      </vt:variant>
      <vt:variant>
        <vt:i4>1</vt:i4>
      </vt:variant>
      <vt:variant>
        <vt:lpstr>Titoli diapositive</vt:lpstr>
      </vt:variant>
      <vt:variant>
        <vt:i4>27</vt:i4>
      </vt:variant>
    </vt:vector>
  </HeadingPairs>
  <TitlesOfParts>
    <vt:vector size="32" baseType="lpstr">
      <vt:lpstr>Calibri</vt:lpstr>
      <vt:lpstr>Verdana</vt:lpstr>
      <vt:lpstr>Wingdings 2</vt:lpstr>
      <vt:lpstr>Astro</vt:lpstr>
      <vt:lpstr>Documento</vt:lpstr>
      <vt:lpstr>     IL RISPETTO DELLA VITA</vt:lpstr>
      <vt:lpstr>     PROFUGHI</vt:lpstr>
      <vt:lpstr>La speranza…..</vt:lpstr>
      <vt:lpstr>Il rischio…..</vt:lpstr>
      <vt:lpstr>….a tutti i costi! Anche di perdere la vita stessa</vt:lpstr>
      <vt:lpstr>Ce la faranno a sopravvivere?</vt:lpstr>
      <vt:lpstr>Spesso perderanno la vita….anche i più piccoli e indifesi…  Aylan Kurdi, era un bambino siriano di tre anni, di etnia curda di Siria, divenuto un simbolo della crisi europea dei migranti dopo la sua morte per annegamento e l'iconica foto scattata al ritrovamento del suo corpo senza vita su una spiaggia.</vt:lpstr>
      <vt:lpstr>                  </vt:lpstr>
      <vt:lpstr>Presentazione standard di PowerPoint</vt:lpstr>
      <vt:lpstr>La vita nelle carceri, lo scorrere di un tempo vuoto…</vt:lpstr>
      <vt:lpstr>…dove l’uomo perde il senso di sé e vive in continua attesa</vt:lpstr>
      <vt:lpstr>Tra solitudine e voglia di riscatto</vt:lpstr>
      <vt:lpstr>           LA PENA DI MORTE</vt:lpstr>
      <vt:lpstr>E’ una punizione crudele afferma Amnesty International</vt:lpstr>
      <vt:lpstr>120 Stati al mondo su 200 praticano la pena di morte</vt:lpstr>
      <vt:lpstr>I paesi in cui si pratica di piu’</vt:lpstr>
      <vt:lpstr>Eutanasia: la dolce morte</vt:lpstr>
      <vt:lpstr>È un atto finalizzato a provocare intenzionalmente la morte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Il 10 dicembre 1948, l'Assemblea                                                                                                                        Generale delle Nazioni Unite approvò e proclamò la     Dichiarazione Universale dei Diritti Umani.  Articolo 2 Ad ogni individuo spettano tutti i diritti e tutte le libertà enunciate nella presente Dichiarazione, senza distinzione alcuna, per ragioni di razza, di colore, di sesso, di lingua, di religione, di opinione politica o di altro genere, di origine nazionale o sociale, di ricchezza, di nascita o di altra condizione. Nessuna distinzione sarà inoltre stabilita sulla base dello statuto politico, giuridico o internazionale del paese o del territorio cui una persona appartiene, sia indipendente, o sottoposto ad amministrazione fiduciaria o non autonomo, o soggetto a qualsiasi limitazione di sovranità. Articolo 3 Ogni individuo ha diritto alla vita, alla libertà ed alla sicurezza della propria persona. </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profughi</dc:title>
  <dc:creator>Asus</dc:creator>
  <cp:lastModifiedBy>elena scala</cp:lastModifiedBy>
  <cp:revision>79</cp:revision>
  <dcterms:modified xsi:type="dcterms:W3CDTF">2020-12-03T21:27:37Z</dcterms:modified>
</cp:coreProperties>
</file>