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2DF06-B443-4668-938E-B0DE04E5A925}" type="datetimeFigureOut">
              <a:rPr lang="it-IT" smtClean="0"/>
              <a:t>01/12/2020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A5E07-818C-48F9-9A37-170F3E0110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0175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2DF06-B443-4668-938E-B0DE04E5A925}" type="datetimeFigureOut">
              <a:rPr lang="it-IT" smtClean="0"/>
              <a:t>01/12/2020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A5E07-818C-48F9-9A37-170F3E0110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2907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2DF06-B443-4668-938E-B0DE04E5A925}" type="datetimeFigureOut">
              <a:rPr lang="it-IT" smtClean="0"/>
              <a:t>01/12/2020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A5E07-818C-48F9-9A37-170F3E0110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5567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2DF06-B443-4668-938E-B0DE04E5A925}" type="datetimeFigureOut">
              <a:rPr lang="it-IT" smtClean="0"/>
              <a:t>01/12/2020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A5E07-818C-48F9-9A37-170F3E0110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1591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2DF06-B443-4668-938E-B0DE04E5A925}" type="datetimeFigureOut">
              <a:rPr lang="it-IT" smtClean="0"/>
              <a:t>01/12/2020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A5E07-818C-48F9-9A37-170F3E0110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72937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2DF06-B443-4668-938E-B0DE04E5A925}" type="datetimeFigureOut">
              <a:rPr lang="it-IT" smtClean="0"/>
              <a:t>01/12/2020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A5E07-818C-48F9-9A37-170F3E0110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467568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2DF06-B443-4668-938E-B0DE04E5A925}" type="datetimeFigureOut">
              <a:rPr lang="it-IT" smtClean="0"/>
              <a:t>01/12/2020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A5E07-818C-48F9-9A37-170F3E0110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20296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2DF06-B443-4668-938E-B0DE04E5A925}" type="datetimeFigureOut">
              <a:rPr lang="it-IT" smtClean="0"/>
              <a:t>01/12/2020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A5E07-818C-48F9-9A37-170F3E0110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2324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2DF06-B443-4668-938E-B0DE04E5A925}" type="datetimeFigureOut">
              <a:rPr lang="it-IT" smtClean="0"/>
              <a:t>01/12/2020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A5E07-818C-48F9-9A37-170F3E0110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5084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2DF06-B443-4668-938E-B0DE04E5A925}" type="datetimeFigureOut">
              <a:rPr lang="it-IT" smtClean="0"/>
              <a:t>01/12/2020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A5E07-818C-48F9-9A37-170F3E0110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6555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2DF06-B443-4668-938E-B0DE04E5A925}" type="datetimeFigureOut">
              <a:rPr lang="it-IT" smtClean="0"/>
              <a:t>01/12/2020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A5E07-818C-48F9-9A37-170F3E0110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2662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32DF06-B443-4668-938E-B0DE04E5A925}" type="datetimeFigureOut">
              <a:rPr lang="it-IT" smtClean="0"/>
              <a:t>01/12/2020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8A5E07-818C-48F9-9A37-170F3E0110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9959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ms-mms.hubscuola.it/public/3266278/cdi-3270689/costituzione_italiana_commentata/costituzione_italiana_commentata/articoli/art11.html" TargetMode="External"/><Relationship Id="rId2" Type="http://schemas.openxmlformats.org/officeDocument/2006/relationships/hyperlink" Target="https://ms-mms.hubscuola.it/public/3266278/cdi-3270689/costituzione_italiana_commentata/costituzione_italiana_commentata/articoli/art2.html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620688"/>
            <a:ext cx="7848872" cy="5544616"/>
          </a:xfr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340768"/>
            <a:ext cx="8229600" cy="4392488"/>
          </a:xfrm>
        </p:spPr>
        <p:txBody>
          <a:bodyPr>
            <a:normAutofit/>
          </a:bodyPr>
          <a:lstStyle/>
          <a:p>
            <a:r>
              <a:rPr lang="it-IT" dirty="0" smtClean="0"/>
              <a:t>IL COMPORTAMENTO SOLIDALE</a:t>
            </a:r>
            <a:br>
              <a:rPr lang="it-IT" dirty="0" smtClean="0"/>
            </a:br>
            <a:r>
              <a:rPr lang="it-IT" dirty="0"/>
              <a:t/>
            </a:r>
            <a:br>
              <a:rPr lang="it-IT" dirty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/>
              <a:t/>
            </a:r>
            <a:br>
              <a:rPr lang="it-IT" dirty="0"/>
            </a:br>
            <a:r>
              <a:rPr lang="it-IT" sz="2800" dirty="0" smtClean="0"/>
              <a:t>a cura di Cecilia Faiella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36564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098" y="1628801"/>
            <a:ext cx="8282382" cy="5136824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>
            <a:normAutofit fontScale="90000"/>
          </a:bodyPr>
          <a:lstStyle/>
          <a:p>
            <a:r>
              <a:rPr lang="it-IT" b="1" dirty="0"/>
              <a:t>Giornata internazionale della solidarietà umana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328592"/>
          </a:xfrm>
        </p:spPr>
        <p:txBody>
          <a:bodyPr>
            <a:noAutofit/>
          </a:bodyPr>
          <a:lstStyle/>
          <a:p>
            <a:r>
              <a:rPr lang="it-IT" sz="3600" b="1" u="sng" dirty="0"/>
              <a:t>Il 20 dicembre </a:t>
            </a:r>
            <a:r>
              <a:rPr lang="it-IT" b="1" dirty="0"/>
              <a:t>si celebra la Giornata internazionale della solidarietà umana, istituita dalle Nazioni Unite nel 2005. La data coincide con la creazione del </a:t>
            </a:r>
            <a:r>
              <a:rPr lang="it-IT" sz="3600" b="1" dirty="0">
                <a:solidFill>
                  <a:srgbClr val="00B050"/>
                </a:solidFill>
              </a:rPr>
              <a:t>Fondo di solidarietà mondiale</a:t>
            </a:r>
            <a:r>
              <a:rPr lang="it-IT" b="1" dirty="0"/>
              <a:t>, avvenuta il 20 dicembre 2002. L’obiettivo del fondo, entrato in vigore nel febbraio 2003, è quello di eliminare la povertà e promuovere lo sviluppo umano e sociale nei paesi in via di sviluppo, in particolare tra le fasce più povere della popolazione.</a:t>
            </a:r>
          </a:p>
        </p:txBody>
      </p:sp>
    </p:spTree>
    <p:extLst>
      <p:ext uri="{BB962C8B-B14F-4D97-AF65-F5344CB8AC3E}">
        <p14:creationId xmlns:p14="http://schemas.microsoft.com/office/powerpoint/2010/main" val="1286618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7"/>
            <a:ext cx="8568952" cy="5951303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  <a:extLst/>
        </p:spPr>
      </p:pic>
    </p:spTree>
    <p:extLst>
      <p:ext uri="{BB962C8B-B14F-4D97-AF65-F5344CB8AC3E}">
        <p14:creationId xmlns:p14="http://schemas.microsoft.com/office/powerpoint/2010/main" val="2751410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6625" y="3212976"/>
            <a:ext cx="4507863" cy="3531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12976"/>
            <a:ext cx="4499992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20080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just"/>
            <a:r>
              <a:rPr lang="it-IT" sz="4000" dirty="0"/>
              <a:t> </a:t>
            </a:r>
            <a:r>
              <a:rPr lang="it-IT" sz="4000" dirty="0" smtClean="0"/>
              <a:t>                  Solidarietà Digitale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908720"/>
            <a:ext cx="8363272" cy="5832648"/>
          </a:xfrm>
          <a:noFill/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800" dirty="0">
                <a:solidFill>
                  <a:srgbClr val="002060"/>
                </a:solidFill>
              </a:rPr>
              <a:t>Solidarietà Digitale è l'iniziativa promossa dal Ministro per l'Innovazione tecnologica e la Digitalizzazione, con il supporto tecnico di </a:t>
            </a:r>
            <a:r>
              <a:rPr lang="it-IT" sz="2800" dirty="0" smtClean="0">
                <a:solidFill>
                  <a:srgbClr val="002060"/>
                </a:solidFill>
              </a:rPr>
              <a:t>AGID (Agenzia per l’Italia digitale), </a:t>
            </a:r>
            <a:r>
              <a:rPr lang="it-IT" sz="2800" dirty="0">
                <a:solidFill>
                  <a:srgbClr val="002060"/>
                </a:solidFill>
              </a:rPr>
              <a:t>che rende disponibili a cittadini e imprese una serie di servizi digitali, gratuitamente offerti, per ridurre gli </a:t>
            </a:r>
            <a:r>
              <a:rPr lang="it-IT" sz="2800" dirty="0" smtClean="0">
                <a:solidFill>
                  <a:srgbClr val="002060"/>
                </a:solidFill>
              </a:rPr>
              <a:t>impatti </a:t>
            </a:r>
            <a:r>
              <a:rPr lang="it-IT" sz="2800" dirty="0">
                <a:solidFill>
                  <a:srgbClr val="002060"/>
                </a:solidFill>
              </a:rPr>
              <a:t>economici e sociali dell'emergenza Coronavirus</a:t>
            </a:r>
            <a:r>
              <a:rPr lang="it-IT" sz="2800" dirty="0" smtClean="0">
                <a:solidFill>
                  <a:srgbClr val="002060"/>
                </a:solidFill>
              </a:rPr>
              <a:t>.</a:t>
            </a:r>
          </a:p>
          <a:p>
            <a:pPr marL="0" indent="0">
              <a:buNone/>
            </a:pPr>
            <a:endParaRPr lang="it-IT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506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172" y="116632"/>
            <a:ext cx="8870828" cy="6911245"/>
          </a:xfr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712968" cy="5688632"/>
          </a:xfrm>
        </p:spPr>
        <p:txBody>
          <a:bodyPr>
            <a:noAutofit/>
          </a:bodyPr>
          <a:lstStyle/>
          <a:p>
            <a:pPr algn="just"/>
            <a:r>
              <a:rPr lang="it-IT" dirty="0" smtClean="0"/>
              <a:t>In un mondo invaso dall’egoismo, in cui prevalgono competitività e sentimenti negativi, la solidarietà è un valore che sta scomparendo, a tal punto da farci chiedere: ne possiamo ancora parlare oggi?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63027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32656"/>
            <a:ext cx="7992888" cy="5764102"/>
          </a:xfr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78698"/>
          </a:xfrm>
        </p:spPr>
        <p:txBody>
          <a:bodyPr>
            <a:normAutofit/>
          </a:bodyPr>
          <a:lstStyle/>
          <a:p>
            <a:r>
              <a:rPr lang="it-IT" b="1" dirty="0" smtClean="0"/>
              <a:t>le persone con cui leghiamo molto </a:t>
            </a:r>
            <a:br>
              <a:rPr lang="it-IT" b="1" dirty="0" smtClean="0"/>
            </a:br>
            <a:r>
              <a:rPr lang="it-IT" b="1" dirty="0"/>
              <a:t/>
            </a:r>
            <a:br>
              <a:rPr lang="it-IT" b="1" dirty="0"/>
            </a:br>
            <a:r>
              <a:rPr lang="it-IT" b="1" dirty="0" smtClean="0"/>
              <a:t>spesso hanno il nostro stesso </a:t>
            </a:r>
            <a:br>
              <a:rPr lang="it-IT" b="1" dirty="0" smtClean="0"/>
            </a:br>
            <a:r>
              <a:rPr lang="it-IT" b="1" dirty="0"/>
              <a:t/>
            </a:r>
            <a:br>
              <a:rPr lang="it-IT" b="1" dirty="0"/>
            </a:br>
            <a:r>
              <a:rPr lang="it-IT" b="1" dirty="0" smtClean="0"/>
              <a:t>obiettivo e si dimostrano più </a:t>
            </a:r>
            <a:br>
              <a:rPr lang="it-IT" b="1" dirty="0" smtClean="0"/>
            </a:br>
            <a:r>
              <a:rPr lang="it-IT" b="1" dirty="0"/>
              <a:t/>
            </a:r>
            <a:br>
              <a:rPr lang="it-IT" b="1" dirty="0"/>
            </a:br>
            <a:r>
              <a:rPr lang="it-IT" b="1" dirty="0" smtClean="0"/>
              <a:t>competitive che amichevoli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4087878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sus\Desktop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6168" y="2132856"/>
            <a:ext cx="4117831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90266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Se la competitività per certi versi è positiva, per altri non lo è e genera un istinto di sopraffazione che non è naturale né sano.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564904"/>
            <a:ext cx="4931270" cy="3760812"/>
          </a:xfrm>
        </p:spPr>
      </p:pic>
    </p:spTree>
    <p:extLst>
      <p:ext uri="{BB962C8B-B14F-4D97-AF65-F5344CB8AC3E}">
        <p14:creationId xmlns:p14="http://schemas.microsoft.com/office/powerpoint/2010/main" val="722658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3008313" cy="360040"/>
          </a:xfrm>
        </p:spPr>
        <p:txBody>
          <a:bodyPr>
            <a:normAutofit fontScale="90000"/>
          </a:bodyPr>
          <a:lstStyle/>
          <a:p>
            <a:pPr algn="just"/>
            <a:r>
              <a:rPr lang="it-IT" dirty="0" smtClean="0"/>
              <a:t>La Solidarietà</a:t>
            </a:r>
            <a:endParaRPr lang="it-IT" dirty="0"/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79" y="980728"/>
            <a:ext cx="5400601" cy="4608512"/>
          </a:xfrm>
        </p:spPr>
      </p:pic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620688"/>
            <a:ext cx="3008313" cy="5505475"/>
          </a:xfrm>
        </p:spPr>
        <p:txBody>
          <a:bodyPr>
            <a:noAutofit/>
          </a:bodyPr>
          <a:lstStyle/>
          <a:p>
            <a:r>
              <a:rPr lang="it-IT" sz="1800" dirty="0" smtClean="0"/>
              <a:t>La </a:t>
            </a:r>
            <a:r>
              <a:rPr lang="it-IT" sz="1800" u="sng" dirty="0" smtClean="0"/>
              <a:t>solidarietà</a:t>
            </a:r>
            <a:r>
              <a:rPr lang="it-IT" sz="1800" dirty="0" smtClean="0"/>
              <a:t> non  è applicabile solo nei piccoli gesti verso chi ci è vicino</a:t>
            </a:r>
          </a:p>
          <a:p>
            <a:r>
              <a:rPr lang="it-IT" sz="1800" dirty="0"/>
              <a:t>La </a:t>
            </a:r>
            <a:r>
              <a:rPr lang="it-IT" sz="1800" u="sng" dirty="0"/>
              <a:t>solidarietà</a:t>
            </a:r>
            <a:r>
              <a:rPr lang="it-IT" sz="1800" dirty="0"/>
              <a:t> è un valore fondante della società, senza il quale non si può </a:t>
            </a:r>
            <a:r>
              <a:rPr lang="it-IT" sz="1800" dirty="0" smtClean="0"/>
              <a:t>parlare  </a:t>
            </a:r>
            <a:r>
              <a:rPr lang="it-IT" sz="1800" dirty="0"/>
              <a:t>di </a:t>
            </a:r>
            <a:r>
              <a:rPr lang="it-IT" sz="1800" dirty="0" smtClean="0"/>
              <a:t>democrazia </a:t>
            </a:r>
          </a:p>
          <a:p>
            <a:r>
              <a:rPr lang="it-IT" sz="1800" dirty="0" smtClean="0"/>
              <a:t>Solo </a:t>
            </a:r>
            <a:r>
              <a:rPr lang="it-IT" sz="1800" dirty="0"/>
              <a:t>attraverso la </a:t>
            </a:r>
            <a:r>
              <a:rPr lang="it-IT" sz="1800" u="sng" dirty="0"/>
              <a:t>solidarietà</a:t>
            </a:r>
            <a:r>
              <a:rPr lang="it-IT" sz="1800" dirty="0"/>
              <a:t>, in quanto portatrice anche degli altri tre valori rivoluzionari prossimi </a:t>
            </a:r>
            <a:r>
              <a:rPr lang="it-IT" sz="1800" dirty="0" smtClean="0"/>
              <a:t>, la</a:t>
            </a:r>
            <a:r>
              <a:rPr lang="it-IT" sz="1800" dirty="0"/>
              <a:t> </a:t>
            </a:r>
            <a:r>
              <a:rPr lang="it-IT" sz="1800" b="1" dirty="0"/>
              <a:t>fraternità</a:t>
            </a:r>
            <a:r>
              <a:rPr lang="it-IT" sz="1800" dirty="0"/>
              <a:t>, </a:t>
            </a:r>
            <a:r>
              <a:rPr lang="it-IT" sz="1800" dirty="0" smtClean="0"/>
              <a:t>l’</a:t>
            </a:r>
            <a:r>
              <a:rPr lang="it-IT" sz="1800" b="1" dirty="0" smtClean="0"/>
              <a:t>uguaglianza</a:t>
            </a:r>
            <a:r>
              <a:rPr lang="it-IT" sz="1800" dirty="0"/>
              <a:t> e </a:t>
            </a:r>
            <a:r>
              <a:rPr lang="it-IT" sz="1800" dirty="0" smtClean="0"/>
              <a:t>la</a:t>
            </a:r>
            <a:r>
              <a:rPr lang="it-IT" sz="1800" dirty="0"/>
              <a:t> </a:t>
            </a:r>
            <a:r>
              <a:rPr lang="it-IT" sz="1800" b="1" dirty="0"/>
              <a:t>libertà </a:t>
            </a:r>
            <a:r>
              <a:rPr lang="it-IT" sz="1800" b="1" dirty="0" smtClean="0"/>
              <a:t>, </a:t>
            </a:r>
            <a:r>
              <a:rPr lang="it-IT" sz="1800" dirty="0"/>
              <a:t>siamo in grado di offrire una visione positiva del mondo, </a:t>
            </a:r>
            <a:r>
              <a:rPr lang="it-IT" sz="1800" dirty="0" err="1" smtClean="0"/>
              <a:t>perchè</a:t>
            </a:r>
            <a:r>
              <a:rPr lang="it-IT" sz="1800" dirty="0" smtClean="0"/>
              <a:t> </a:t>
            </a:r>
            <a:r>
              <a:rPr lang="it-IT" sz="1800" dirty="0"/>
              <a:t>essere solidali aiuta a far parte di qualcosa, aiuta a non sentirci figli unici, ma ad agire pensando di avere tanti altri fratelli.</a:t>
            </a:r>
            <a:endParaRPr lang="it-IT" sz="1800" dirty="0" smtClean="0"/>
          </a:p>
        </p:txBody>
      </p:sp>
    </p:spTree>
    <p:extLst>
      <p:ext uri="{BB962C8B-B14F-4D97-AF65-F5344CB8AC3E}">
        <p14:creationId xmlns:p14="http://schemas.microsoft.com/office/powerpoint/2010/main" val="362590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26110"/>
            <a:ext cx="8424936" cy="6127226"/>
          </a:xfr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9552" y="-387424"/>
            <a:ext cx="8229600" cy="6552728"/>
          </a:xfrm>
        </p:spPr>
        <p:txBody>
          <a:bodyPr>
            <a:noAutofit/>
          </a:bodyPr>
          <a:lstStyle/>
          <a:p>
            <a:r>
              <a:rPr lang="it-IT" sz="4000" dirty="0" smtClean="0">
                <a:solidFill>
                  <a:srgbClr val="FFC000"/>
                </a:solidFill>
              </a:rPr>
              <a:t/>
            </a:r>
            <a:br>
              <a:rPr lang="it-IT" sz="4000" dirty="0" smtClean="0">
                <a:solidFill>
                  <a:srgbClr val="FFC000"/>
                </a:solidFill>
              </a:rPr>
            </a:br>
            <a:r>
              <a:rPr lang="it-IT" sz="4000" dirty="0">
                <a:solidFill>
                  <a:srgbClr val="FFC000"/>
                </a:solidFill>
              </a:rPr>
              <a:t/>
            </a:r>
            <a:br>
              <a:rPr lang="it-IT" sz="4000" dirty="0">
                <a:solidFill>
                  <a:srgbClr val="FFC000"/>
                </a:solidFill>
              </a:rPr>
            </a:br>
            <a:r>
              <a:rPr lang="it-IT" sz="4000" b="1" dirty="0" smtClean="0">
                <a:solidFill>
                  <a:srgbClr val="FFFF00"/>
                </a:solidFill>
              </a:rPr>
              <a:t>Non </a:t>
            </a:r>
            <a:r>
              <a:rPr lang="it-IT" sz="4000" b="1" dirty="0">
                <a:solidFill>
                  <a:srgbClr val="FFFF00"/>
                </a:solidFill>
              </a:rPr>
              <a:t>pensare di essere gli unici ad avere un particolare problema o a stare vivendo una determinata situazione -possa essere questa negativa o positiva- aiuta a sentirci meno protagonisti, meno soli, bisognosi di sostegno e volenterosi di darlo a chi come noi sta vivendo lo stesso</a:t>
            </a:r>
            <a:r>
              <a:rPr lang="it-IT" sz="3600" dirty="0">
                <a:solidFill>
                  <a:srgbClr val="FFFF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21594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95536" y="-31010"/>
            <a:ext cx="8229600" cy="1512168"/>
          </a:xfrm>
          <a:solidFill>
            <a:schemeClr val="accent3"/>
          </a:solidFill>
        </p:spPr>
        <p:txBody>
          <a:bodyPr>
            <a:normAutofit fontScale="90000"/>
          </a:bodyPr>
          <a:lstStyle/>
          <a:p>
            <a:pPr algn="just"/>
            <a:r>
              <a:rPr lang="it-IT" sz="4000" dirty="0" smtClean="0"/>
              <a:t/>
            </a:r>
            <a:br>
              <a:rPr lang="it-IT" sz="4000" dirty="0" smtClean="0"/>
            </a:br>
            <a:r>
              <a:rPr lang="it-IT" sz="3100" dirty="0" smtClean="0">
                <a:solidFill>
                  <a:srgbClr val="FFFF00"/>
                </a:solidFill>
              </a:rPr>
              <a:t>Con </a:t>
            </a:r>
            <a:r>
              <a:rPr lang="it-IT" sz="3100" dirty="0">
                <a:solidFill>
                  <a:srgbClr val="FFFF00"/>
                </a:solidFill>
              </a:rPr>
              <a:t>il passare degli anni si è finito per confondere la solidarietà con la beneficenza e l’assistenzialismo.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solidFill>
            <a:srgbClr val="FFC000"/>
          </a:solidFill>
        </p:spPr>
        <p:txBody>
          <a:bodyPr>
            <a:normAutofit fontScale="92500" lnSpcReduction="20000"/>
          </a:bodyPr>
          <a:lstStyle/>
          <a:p>
            <a:r>
              <a:rPr lang="it-IT" dirty="0"/>
              <a:t>Sta tutto nella capacità di immedesimarci </a:t>
            </a:r>
            <a:r>
              <a:rPr lang="it-IT" dirty="0" smtClean="0"/>
              <a:t>nell’altro, nello straniero più che nel prossimo,</a:t>
            </a:r>
          </a:p>
          <a:p>
            <a:r>
              <a:rPr lang="it-IT" dirty="0"/>
              <a:t>Le solidarietà per vicinanza, per appartenenza, sono facili</a:t>
            </a:r>
            <a:r>
              <a:rPr lang="it-IT" dirty="0" smtClean="0"/>
              <a:t>.</a:t>
            </a:r>
          </a:p>
          <a:p>
            <a:r>
              <a:rPr lang="it-IT" dirty="0"/>
              <a:t>La solidarietà dev’essere praticata in tempi </a:t>
            </a:r>
            <a:r>
              <a:rPr lang="it-IT" dirty="0" smtClean="0"/>
              <a:t>difficili</a:t>
            </a:r>
          </a:p>
          <a:p>
            <a:r>
              <a:rPr lang="it-IT" dirty="0"/>
              <a:t>Bisogna sempre ricordarsi che c’è chi dedica tutta la vita agli altri </a:t>
            </a:r>
            <a:r>
              <a:rPr lang="it-IT" dirty="0" smtClean="0"/>
              <a:t>(es. medici in prima linea) e </a:t>
            </a:r>
            <a:r>
              <a:rPr lang="it-IT" dirty="0"/>
              <a:t>che essere ben informati su cosa succede nel mondo aiuta a vivere una vita più consapevole, ad apprezzare le proprie fortune e ad essere più generosi</a:t>
            </a:r>
            <a:r>
              <a:rPr lang="it-IT" dirty="0" smtClean="0"/>
              <a:t>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24202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6"/>
          </a:solidFill>
        </p:spPr>
        <p:txBody>
          <a:bodyPr>
            <a:normAutofit/>
          </a:bodyPr>
          <a:lstStyle/>
          <a:p>
            <a:r>
              <a:rPr lang="it-IT" sz="2000" dirty="0"/>
              <a:t>Q</a:t>
            </a:r>
            <a:r>
              <a:rPr lang="it-IT" sz="2000" dirty="0" smtClean="0"/>
              <a:t>uesto </a:t>
            </a:r>
            <a:r>
              <a:rPr lang="it-IT" sz="2000" dirty="0"/>
              <a:t>valore non si esaurisce nella sfera privata, ma guida l’azione politica. La solidarietà diventa quindi un criterio di valutazione dei comportamenti e un riferimento giuridico obbligante.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r>
              <a:rPr lang="it-IT" sz="2400" b="1" u="sng" dirty="0"/>
              <a:t>Il principio di solidarietà</a:t>
            </a:r>
            <a:r>
              <a:rPr lang="it-IT" sz="2400" b="1" dirty="0"/>
              <a:t> </a:t>
            </a:r>
            <a:r>
              <a:rPr lang="it-IT" sz="2400" b="1" dirty="0" smtClean="0"/>
              <a:t>vincola </a:t>
            </a:r>
            <a:r>
              <a:rPr lang="it-IT" sz="2400" b="1" dirty="0"/>
              <a:t>i singoli cittadini ai loro doveri ma soprattutto vincola lo </a:t>
            </a:r>
            <a:r>
              <a:rPr lang="it-IT" sz="2400" b="1" dirty="0" smtClean="0"/>
              <a:t>Stato </a:t>
            </a:r>
            <a:r>
              <a:rPr lang="it-IT" sz="2400" b="1" dirty="0"/>
              <a:t>e il </a:t>
            </a:r>
            <a:r>
              <a:rPr lang="it-IT" sz="2400" b="1" dirty="0" smtClean="0"/>
              <a:t>legislatore….</a:t>
            </a:r>
          </a:p>
          <a:p>
            <a:r>
              <a:rPr lang="it-IT" sz="2400" b="1" dirty="0" smtClean="0"/>
              <a:t>Tanto da </a:t>
            </a:r>
            <a:r>
              <a:rPr lang="it-IT" sz="2400" b="1" dirty="0"/>
              <a:t>essere solennemente riconosciuto e garantito, insieme ai diritti inviolabili dell’ uomo, dall’ </a:t>
            </a:r>
            <a:r>
              <a:rPr lang="it-IT" sz="2400" b="1" dirty="0">
                <a:solidFill>
                  <a:schemeClr val="accent2"/>
                </a:solidFill>
                <a:hlinkClick r:id="rId2"/>
              </a:rPr>
              <a:t>articolo</a:t>
            </a:r>
            <a:r>
              <a:rPr lang="it-IT" sz="2400" b="1" dirty="0">
                <a:solidFill>
                  <a:srgbClr val="7030A0"/>
                </a:solidFill>
                <a:hlinkClick r:id="rId2"/>
              </a:rPr>
              <a:t> </a:t>
            </a:r>
            <a:r>
              <a:rPr lang="it-IT" sz="2400" b="1" dirty="0" smtClean="0">
                <a:solidFill>
                  <a:srgbClr val="7030A0"/>
                </a:solidFill>
                <a:hlinkClick r:id="rId2"/>
              </a:rPr>
              <a:t>2 della </a:t>
            </a:r>
            <a:r>
              <a:rPr lang="it-IT" sz="2400" b="1" dirty="0">
                <a:hlinkClick r:id="rId2"/>
              </a:rPr>
              <a:t>Carta costituzionale</a:t>
            </a:r>
            <a:r>
              <a:rPr lang="it-IT" sz="2400" b="1" dirty="0"/>
              <a:t> come base della convivenza sociale normativamente prefigurata dal </a:t>
            </a:r>
            <a:r>
              <a:rPr lang="it-IT" sz="2400" b="1" dirty="0" smtClean="0"/>
              <a:t>costituente</a:t>
            </a:r>
          </a:p>
          <a:p>
            <a:r>
              <a:rPr lang="it-IT" sz="2400" b="1" dirty="0"/>
              <a:t>Ha un valore prescrittivo </a:t>
            </a:r>
            <a:r>
              <a:rPr lang="it-IT" sz="2400" b="1" dirty="0" smtClean="0"/>
              <a:t>vincolante in tutti gli </a:t>
            </a:r>
            <a:r>
              <a:rPr lang="it-IT" sz="2400" b="1" dirty="0"/>
              <a:t>aspetti della vita </a:t>
            </a:r>
            <a:r>
              <a:rPr lang="it-IT" sz="2400" b="1" dirty="0" smtClean="0"/>
              <a:t>sociale: nel </a:t>
            </a:r>
            <a:r>
              <a:rPr lang="it-IT" sz="2400" b="1" dirty="0"/>
              <a:t>lavoro, sul quale la Repubblica è fondata e che per l’uomo deve costituire la prima fonte di </a:t>
            </a:r>
            <a:r>
              <a:rPr lang="it-IT" sz="2400" b="1" dirty="0" smtClean="0"/>
              <a:t>dignità, </a:t>
            </a:r>
            <a:r>
              <a:rPr lang="it-IT" sz="2400" b="1" dirty="0"/>
              <a:t>n</a:t>
            </a:r>
            <a:r>
              <a:rPr lang="it-IT" sz="2400" b="1" dirty="0" smtClean="0"/>
              <a:t>ei </a:t>
            </a:r>
            <a:r>
              <a:rPr lang="it-IT" sz="2400" b="1" dirty="0"/>
              <a:t>diritti sociale: la salute, l’istruzione, la previdenza, l’accoglienza dei migranti, la libertà di coscienza.</a:t>
            </a:r>
            <a:endParaRPr lang="it-IT" sz="2400" dirty="0"/>
          </a:p>
          <a:p>
            <a:r>
              <a:rPr lang="it-IT" sz="2400" b="1" dirty="0">
                <a:hlinkClick r:id="rId3"/>
              </a:rPr>
              <a:t>L</a:t>
            </a:r>
            <a:r>
              <a:rPr lang="it-IT" sz="2400" b="1" dirty="0" smtClean="0">
                <a:hlinkClick r:id="rId3"/>
              </a:rPr>
              <a:t>’articolo 11 </a:t>
            </a:r>
            <a:r>
              <a:rPr lang="it-IT" sz="2400" b="1" dirty="0">
                <a:hlinkClick r:id="rId3"/>
              </a:rPr>
              <a:t>parla proprio della solidarietà tra i popoli.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973875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636912"/>
          </a:xfrm>
          <a:solidFill>
            <a:srgbClr val="FFC000"/>
          </a:solidFill>
        </p:spPr>
        <p:txBody>
          <a:bodyPr>
            <a:noAutofit/>
          </a:bodyPr>
          <a:lstStyle/>
          <a:p>
            <a:pPr algn="l"/>
            <a:r>
              <a:rPr lang="it-IT" sz="2400" dirty="0">
                <a:solidFill>
                  <a:srgbClr val="212127"/>
                </a:solidFill>
                <a:latin typeface="+mn-lt"/>
                <a:ea typeface="Calibri"/>
              </a:rPr>
              <a:t>La </a:t>
            </a:r>
            <a:r>
              <a:rPr lang="it-IT" sz="2400" b="1" dirty="0" smtClean="0">
                <a:solidFill>
                  <a:srgbClr val="212127"/>
                </a:solidFill>
                <a:latin typeface="+mn-lt"/>
                <a:ea typeface="Calibri"/>
              </a:rPr>
              <a:t>SOLIDARIETA</a:t>
            </a:r>
            <a:r>
              <a:rPr lang="it-IT" sz="2400" b="1" dirty="0" smtClean="0">
                <a:solidFill>
                  <a:srgbClr val="212127"/>
                </a:solidFill>
                <a:latin typeface="+mn-lt"/>
                <a:ea typeface="Calibri"/>
              </a:rPr>
              <a:t>’</a:t>
            </a:r>
            <a:r>
              <a:rPr lang="it-IT" sz="2400" b="1" dirty="0" smtClean="0">
                <a:solidFill>
                  <a:srgbClr val="212127"/>
                </a:solidFill>
                <a:latin typeface="+mn-lt"/>
                <a:ea typeface="Calibri"/>
              </a:rPr>
              <a:t> </a:t>
            </a:r>
            <a:r>
              <a:rPr lang="it-IT" sz="2400" dirty="0" smtClean="0">
                <a:solidFill>
                  <a:srgbClr val="212127"/>
                </a:solidFill>
                <a:latin typeface="+mn-lt"/>
                <a:ea typeface="Calibri"/>
              </a:rPr>
              <a:t>è </a:t>
            </a:r>
            <a:r>
              <a:rPr lang="it-IT" sz="2400" dirty="0">
                <a:solidFill>
                  <a:srgbClr val="212127"/>
                </a:solidFill>
                <a:latin typeface="+mn-lt"/>
                <a:ea typeface="Calibri"/>
              </a:rPr>
              <a:t>protagonista della cosiddetta </a:t>
            </a:r>
            <a:r>
              <a:rPr lang="it-IT" sz="2400" b="1" dirty="0">
                <a:solidFill>
                  <a:srgbClr val="212127"/>
                </a:solidFill>
                <a:latin typeface="+mn-lt"/>
                <a:ea typeface="Calibri"/>
              </a:rPr>
              <a:t>Dichiarazione del </a:t>
            </a:r>
            <a:r>
              <a:rPr lang="it-IT" sz="2400" b="1" dirty="0" smtClean="0">
                <a:solidFill>
                  <a:srgbClr val="212127"/>
                </a:solidFill>
                <a:latin typeface="+mn-lt"/>
                <a:ea typeface="Calibri"/>
              </a:rPr>
              <a:t>Millennio </a:t>
            </a:r>
            <a:r>
              <a:rPr lang="it-IT" sz="2400" dirty="0" smtClean="0">
                <a:latin typeface="+mn-lt"/>
              </a:rPr>
              <a:t>delle </a:t>
            </a:r>
            <a:r>
              <a:rPr lang="it-IT" sz="2400" dirty="0">
                <a:latin typeface="+mn-lt"/>
              </a:rPr>
              <a:t>Nazioni Unite</a:t>
            </a:r>
            <a:r>
              <a:rPr lang="it-IT" sz="2400" dirty="0" smtClean="0">
                <a:solidFill>
                  <a:srgbClr val="212127"/>
                </a:solidFill>
                <a:latin typeface="+mn-lt"/>
                <a:ea typeface="Calibri"/>
              </a:rPr>
              <a:t>, </a:t>
            </a:r>
            <a:r>
              <a:rPr lang="it-IT" sz="2400" dirty="0">
                <a:solidFill>
                  <a:srgbClr val="212127"/>
                </a:solidFill>
                <a:latin typeface="+mn-lt"/>
                <a:ea typeface="Calibri"/>
              </a:rPr>
              <a:t>sottoscritta dai leader </a:t>
            </a:r>
            <a:r>
              <a:rPr lang="it-IT" sz="2400" dirty="0" smtClean="0">
                <a:solidFill>
                  <a:srgbClr val="212127"/>
                </a:solidFill>
                <a:latin typeface="+mn-lt"/>
                <a:ea typeface="Calibri"/>
              </a:rPr>
              <a:t>mondiali </a:t>
            </a:r>
            <a:r>
              <a:rPr lang="it-IT" sz="2400" dirty="0" smtClean="0">
                <a:latin typeface="+mn-lt"/>
              </a:rPr>
              <a:t>nel </a:t>
            </a:r>
            <a:r>
              <a:rPr lang="it-IT" sz="2400" dirty="0">
                <a:latin typeface="+mn-lt"/>
              </a:rPr>
              <a:t>settembre </a:t>
            </a:r>
            <a:r>
              <a:rPr lang="it-IT" sz="2400" b="1" dirty="0">
                <a:latin typeface="+mn-lt"/>
              </a:rPr>
              <a:t>del</a:t>
            </a:r>
            <a:r>
              <a:rPr lang="it-IT" sz="2400" dirty="0">
                <a:latin typeface="+mn-lt"/>
              </a:rPr>
              <a:t> 2000</a:t>
            </a:r>
            <a:r>
              <a:rPr lang="it-IT" sz="2400" dirty="0" smtClean="0">
                <a:solidFill>
                  <a:srgbClr val="212127"/>
                </a:solidFill>
                <a:latin typeface="+mn-lt"/>
                <a:ea typeface="Calibri"/>
              </a:rPr>
              <a:t> </a:t>
            </a:r>
            <a:r>
              <a:rPr lang="it-IT" sz="2400" dirty="0">
                <a:solidFill>
                  <a:srgbClr val="212127"/>
                </a:solidFill>
                <a:latin typeface="+mn-lt"/>
                <a:ea typeface="Calibri"/>
              </a:rPr>
              <a:t>per contrastare le ingiustizie di carattere economico, sociale, culturale o umanitario</a:t>
            </a:r>
            <a:r>
              <a:rPr lang="it-IT" sz="2400" dirty="0" smtClean="0">
                <a:solidFill>
                  <a:srgbClr val="212127"/>
                </a:solidFill>
                <a:latin typeface="+mn-lt"/>
                <a:ea typeface="Calibri"/>
              </a:rPr>
              <a:t>.</a:t>
            </a:r>
            <a:r>
              <a:rPr lang="it-IT" sz="2400" dirty="0">
                <a:latin typeface="+mn-lt"/>
              </a:rPr>
              <a:t> </a:t>
            </a:r>
            <a:r>
              <a:rPr lang="it-IT" sz="2400" dirty="0" smtClean="0">
                <a:latin typeface="+mn-lt"/>
              </a:rPr>
              <a:t>Essa</a:t>
            </a:r>
            <a:r>
              <a:rPr lang="it-IT" sz="2400" dirty="0" smtClean="0">
                <a:latin typeface="+mn-lt"/>
              </a:rPr>
              <a:t> </a:t>
            </a:r>
            <a:r>
              <a:rPr lang="it-IT" sz="2400" dirty="0">
                <a:latin typeface="+mn-lt"/>
              </a:rPr>
              <a:t>impegna gli stati a: sradicare la povertà estrema e la fame nel </a:t>
            </a:r>
            <a:r>
              <a:rPr lang="it-IT" sz="2400" dirty="0" smtClean="0">
                <a:latin typeface="+mn-lt"/>
              </a:rPr>
              <a:t>mondo, </a:t>
            </a:r>
            <a:r>
              <a:rPr lang="it-IT" sz="2400" dirty="0">
                <a:latin typeface="+mn-lt"/>
              </a:rPr>
              <a:t>rendere universale l'istruzione </a:t>
            </a:r>
            <a:r>
              <a:rPr lang="it-IT" sz="2400" dirty="0" smtClean="0">
                <a:latin typeface="+mn-lt"/>
              </a:rPr>
              <a:t>primaria, </a:t>
            </a:r>
            <a:r>
              <a:rPr lang="it-IT" sz="2400" dirty="0">
                <a:latin typeface="+mn-lt"/>
              </a:rPr>
              <a:t>promuovere la parità dei sessi e l'autonomia delle donne.</a:t>
            </a:r>
            <a:endParaRPr lang="it-IT" sz="2400" dirty="0">
              <a:latin typeface="+mn-lt"/>
            </a:endParaRPr>
          </a:p>
        </p:txBody>
      </p:sp>
      <p:pic>
        <p:nvPicPr>
          <p:cNvPr id="4" name="Segnaposto contenuto 3" descr="https://i.imgur.com/xx0TLIL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56992"/>
            <a:ext cx="3923928" cy="350100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ttangolo 5"/>
          <p:cNvSpPr/>
          <p:nvPr/>
        </p:nvSpPr>
        <p:spPr>
          <a:xfrm>
            <a:off x="3635896" y="2564904"/>
            <a:ext cx="5508104" cy="42930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it-IT" sz="2400" dirty="0"/>
              <a:t>Nonostante qualche passo avanti sia stato compiuto gli obiettivi della dichiarazione sono ancora lungi dall’essere raggiunti, tutt’oggi persistono enormi disparità tra i singoli paesi e all’interno degli stessi. In attesa di interventi concreti da parte delle istituzioni la solidarietà può e deve partire da ognuno di noi, dimostrandoci solidali con i poveri, i malati e gli anziani, le vittime di abusi e di discriminazione possiamo costruire un mondo migliore. </a:t>
            </a:r>
          </a:p>
        </p:txBody>
      </p:sp>
    </p:spTree>
    <p:extLst>
      <p:ext uri="{BB962C8B-B14F-4D97-AF65-F5344CB8AC3E}">
        <p14:creationId xmlns:p14="http://schemas.microsoft.com/office/powerpoint/2010/main" val="3153059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</TotalTime>
  <Words>583</Words>
  <Application>Microsoft Office PowerPoint</Application>
  <PresentationFormat>Presentazione su schermo (4:3)</PresentationFormat>
  <Paragraphs>25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3" baseType="lpstr">
      <vt:lpstr>Tema di Office</vt:lpstr>
      <vt:lpstr>IL COMPORTAMENTO SOLIDALE    a cura di Cecilia Faiella</vt:lpstr>
      <vt:lpstr>In un mondo invaso dall’egoismo, in cui prevalgono competitività e sentimenti negativi, la solidarietà è un valore che sta scomparendo, a tal punto da farci chiedere: ne possiamo ancora parlare oggi?</vt:lpstr>
      <vt:lpstr>le persone con cui leghiamo molto   spesso hanno il nostro stesso   obiettivo e si dimostrano più   competitive che amichevoli</vt:lpstr>
      <vt:lpstr>Se la competitività per certi versi è positiva, per altri non lo è e genera un istinto di sopraffazione che non è naturale né sano.</vt:lpstr>
      <vt:lpstr>La Solidarietà</vt:lpstr>
      <vt:lpstr>  Non pensare di essere gli unici ad avere un particolare problema o a stare vivendo una determinata situazione -possa essere questa negativa o positiva- aiuta a sentirci meno protagonisti, meno soli, bisognosi di sostegno e volenterosi di darlo a chi come noi sta vivendo lo stesso.</vt:lpstr>
      <vt:lpstr> Con il passare degli anni si è finito per confondere la solidarietà con la beneficenza e l’assistenzialismo.</vt:lpstr>
      <vt:lpstr>Questo valore non si esaurisce nella sfera privata, ma guida l’azione politica. La solidarietà diventa quindi un criterio di valutazione dei comportamenti e un riferimento giuridico obbligante.</vt:lpstr>
      <vt:lpstr>La SOLIDARIETA’ è protagonista della cosiddetta Dichiarazione del Millennio delle Nazioni Unite, sottoscritta dai leader mondiali nel settembre del 2000 per contrastare le ingiustizie di carattere economico, sociale, culturale o umanitario. Essa impegna gli stati a: sradicare la povertà estrema e la fame nel mondo, rendere universale l'istruzione primaria, promuovere la parità dei sessi e l'autonomia delle donne.</vt:lpstr>
      <vt:lpstr>Giornata internazionale della solidarietà umana</vt:lpstr>
      <vt:lpstr>Presentazione standard di PowerPoint</vt:lpstr>
      <vt:lpstr>                   Solidarietà Digitale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COMPORTAMENTO SOLIDALE</dc:title>
  <dc:creator>Asus</dc:creator>
  <cp:lastModifiedBy>Asus</cp:lastModifiedBy>
  <cp:revision>33</cp:revision>
  <dcterms:created xsi:type="dcterms:W3CDTF">2020-11-29T16:26:53Z</dcterms:created>
  <dcterms:modified xsi:type="dcterms:W3CDTF">2020-12-01T15:27:25Z</dcterms:modified>
</cp:coreProperties>
</file>