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tags/tag5.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56" r:id="rId3"/>
    <p:sldId id="258" r:id="rId4"/>
    <p:sldId id="259" r:id="rId5"/>
    <p:sldId id="260" r:id="rId6"/>
    <p:sldId id="261" r:id="rId7"/>
    <p:sldId id="262" r:id="rId8"/>
    <p:sldId id="265" r:id="rId9"/>
    <p:sldId id="263" r:id="rId10"/>
    <p:sldId id="264" r:id="rId11"/>
    <p:sldId id="267" r:id="rId12"/>
    <p:sldId id="268" r:id="rId13"/>
    <p:sldId id="269" r:id="rId1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1" autoAdjust="0"/>
    <p:restoredTop sz="94710"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7848"/>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5132" y="3887812"/>
            <a:ext cx="9146751" cy="607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274319" y="2166365"/>
            <a:ext cx="8603674" cy="1739347"/>
          </a:xfrm>
        </p:spPr>
        <p:txBody>
          <a:bodyPr tIns="45720" bIns="45720" anchor="ctr">
            <a:normAutofit/>
          </a:bodyPr>
          <a:lstStyle>
            <a:lvl1pPr algn="ctr">
              <a:lnSpc>
                <a:spcPct val="80000"/>
              </a:lnSpc>
              <a:defRPr sz="6000" spc="0" baseline="0">
                <a:solidFill>
                  <a:schemeClr val="bg1"/>
                </a:solidFill>
              </a:defRPr>
            </a:lvl1pPr>
          </a:lstStyle>
          <a:p>
            <a:r>
              <a:rPr lang="it-IT" smtClean="0"/>
              <a:t>Fare clic per modificare lo stile del titolo</a:t>
            </a:r>
            <a:endParaRPr lang="en-US" dirty="0"/>
          </a:p>
        </p:txBody>
      </p:sp>
      <p:sp>
        <p:nvSpPr>
          <p:cNvPr id="3" name="Subtitle 2"/>
          <p:cNvSpPr>
            <a:spLocks noGrp="1"/>
          </p:cNvSpPr>
          <p:nvPr>
            <p:ph type="subTitle" idx="1" hasCustomPrompt="1"/>
          </p:nvPr>
        </p:nvSpPr>
        <p:spPr>
          <a:xfrm>
            <a:off x="304800" y="3844269"/>
            <a:ext cx="8534400" cy="667512"/>
          </a:xfrm>
        </p:spPr>
        <p:txBody>
          <a:bodyPr anchor="ctr">
            <a:normAutofit/>
          </a:bodyPr>
          <a:lstStyle>
            <a:lvl1pPr marL="0" indent="0" algn="ctr">
              <a:buNone/>
              <a:defRPr sz="2000">
                <a:solidFill>
                  <a:srgbClr val="FFFFFF"/>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AAE0FEAA-80AC-4A08-B1B4-62D71A8F7783}" type="datetimeFigureOut">
              <a:rPr lang="it-IT" smtClean="0"/>
              <a:pPr/>
              <a:t>06/11/2020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A408CFD-D9CB-40AE-81EF-0B7E3D636124}" type="slidenum">
              <a:rPr lang="it-IT" smtClean="0"/>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hasCustomPrompt="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AE0FEAA-80AC-4A08-B1B4-62D71A8F7783}" type="datetimeFigureOut">
              <a:rPr lang="it-IT" smtClean="0"/>
              <a:pPr/>
              <a:t>06/11/2020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A408CFD-D9CB-40AE-81EF-0B7E3D636124}"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hasCustomPrompt="1"/>
          </p:nvPr>
        </p:nvSpPr>
        <p:spPr>
          <a:xfrm>
            <a:off x="6870468" y="609600"/>
            <a:ext cx="1801785" cy="56388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hasCustomPrompt="1"/>
          </p:nvPr>
        </p:nvSpPr>
        <p:spPr>
          <a:xfrm>
            <a:off x="628650" y="609600"/>
            <a:ext cx="5979968" cy="5638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628650" y="6422855"/>
            <a:ext cx="2057397" cy="365125"/>
          </a:xfrm>
        </p:spPr>
        <p:txBody>
          <a:bodyPr/>
          <a:lstStyle/>
          <a:p>
            <a:fld id="{AAE0FEAA-80AC-4A08-B1B4-62D71A8F7783}" type="datetimeFigureOut">
              <a:rPr lang="it-IT" smtClean="0"/>
              <a:pPr/>
              <a:t>06/11/2020</a:t>
            </a:fld>
            <a:endParaRPr lang="it-IT"/>
          </a:p>
        </p:txBody>
      </p:sp>
      <p:sp>
        <p:nvSpPr>
          <p:cNvPr id="5" name="Footer Placeholder 4"/>
          <p:cNvSpPr>
            <a:spLocks noGrp="1"/>
          </p:cNvSpPr>
          <p:nvPr>
            <p:ph type="ftr" sz="quarter" idx="11"/>
          </p:nvPr>
        </p:nvSpPr>
        <p:spPr>
          <a:xfrm>
            <a:off x="2832102" y="6422855"/>
            <a:ext cx="3209752" cy="365125"/>
          </a:xfrm>
        </p:spPr>
        <p:txBody>
          <a:bodyPr/>
          <a:lstStyle/>
          <a:p>
            <a:endParaRPr lang="it-IT"/>
          </a:p>
        </p:txBody>
      </p:sp>
      <p:sp>
        <p:nvSpPr>
          <p:cNvPr id="6" name="Slide Number Placeholder 5"/>
          <p:cNvSpPr>
            <a:spLocks noGrp="1"/>
          </p:cNvSpPr>
          <p:nvPr>
            <p:ph type="sldNum" sz="quarter" idx="12"/>
          </p:nvPr>
        </p:nvSpPr>
        <p:spPr>
          <a:xfrm>
            <a:off x="6054787" y="6422855"/>
            <a:ext cx="659819" cy="365125"/>
          </a:xfrm>
        </p:spPr>
        <p:txBody>
          <a:bodyPr/>
          <a:lstStyle/>
          <a:p>
            <a:fld id="{BA408CFD-D9CB-40AE-81EF-0B7E3D636124}"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smtClean="0"/>
              <a:t>Fare clic per modificare lo stile del titolo</a:t>
            </a:r>
            <a:endParaRPr lang="en-US" dirty="0"/>
          </a:p>
        </p:txBody>
      </p:sp>
      <p:sp>
        <p:nvSpPr>
          <p:cNvPr id="3" name="Content Placeholder 2"/>
          <p:cNvSpPr>
            <a:spLocks noGrp="1"/>
          </p:cNvSpPr>
          <p:nvPr>
            <p:ph idx="1" hasCustomPrompt="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AE0FEAA-80AC-4A08-B1B4-62D71A8F7783}" type="datetimeFigureOut">
              <a:rPr lang="it-IT" smtClean="0"/>
              <a:pPr/>
              <a:t>06/11/2020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A408CFD-D9CB-40AE-81EF-0B7E3D636124}"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5132" y="3887812"/>
            <a:ext cx="9146751" cy="607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it-IT" smtClean="0"/>
              <a:t>Fare clic per modificare lo stile del titolo</a:t>
            </a:r>
            <a:endParaRPr lang="en-US" dirty="0"/>
          </a:p>
        </p:txBody>
      </p:sp>
      <p:sp>
        <p:nvSpPr>
          <p:cNvPr id="3" name="Text Placeholder 2"/>
          <p:cNvSpPr>
            <a:spLocks noGrp="1"/>
          </p:cNvSpPr>
          <p:nvPr>
            <p:ph type="body" idx="1" hasCustomPrompt="1"/>
          </p:nvPr>
        </p:nvSpPr>
        <p:spPr>
          <a:xfrm>
            <a:off x="624893" y="3851528"/>
            <a:ext cx="7886700" cy="669673"/>
          </a:xfrm>
        </p:spPr>
        <p:txBody>
          <a:bodyPr anchor="ctr">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solidFill>
                  <a:schemeClr val="tx2"/>
                </a:solidFill>
              </a:defRPr>
            </a:lvl1pPr>
          </a:lstStyle>
          <a:p>
            <a:fld id="{AAE0FEAA-80AC-4A08-B1B4-62D71A8F7783}" type="datetimeFigureOut">
              <a:rPr lang="it-IT" smtClean="0"/>
              <a:pPr/>
              <a:t>06/11/2020</a:t>
            </a:fld>
            <a:endParaRPr lang="it-IT"/>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it-IT"/>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A408CFD-D9CB-40AE-81EF-0B7E3D636124}" type="slidenum">
              <a:rPr lang="it-IT" smtClean="0"/>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it-IT" smtClean="0"/>
              <a:t>Fare clic per modificare lo stile del titolo</a:t>
            </a:r>
            <a:endParaRPr lang="en-US" dirty="0"/>
          </a:p>
        </p:txBody>
      </p:sp>
      <p:sp>
        <p:nvSpPr>
          <p:cNvPr id="3" name="Content Placeholder 2"/>
          <p:cNvSpPr>
            <a:spLocks noGrp="1"/>
          </p:cNvSpPr>
          <p:nvPr>
            <p:ph sz="half" idx="1" hasCustomPrompt="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hasCustomPrompt="1"/>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AAE0FEAA-80AC-4A08-B1B4-62D71A8F7783}" type="datetimeFigureOut">
              <a:rPr lang="it-IT" smtClean="0"/>
              <a:pPr/>
              <a:t>06/11/2020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A408CFD-D9CB-40AE-81EF-0B7E3D636124}"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hasCustomPrompt="1"/>
          </p:nvPr>
        </p:nvSpPr>
        <p:spPr/>
        <p:txBody>
          <a:bodyPr/>
          <a:lstStyle/>
          <a:p>
            <a:r>
              <a:rPr lang="it-IT" smtClean="0"/>
              <a:t>Fare clic per modificare lo stile del titolo</a:t>
            </a:r>
            <a:endParaRPr lang="en-US" dirty="0"/>
          </a:p>
        </p:txBody>
      </p:sp>
      <p:sp>
        <p:nvSpPr>
          <p:cNvPr id="3" name="Text Placeholder 2"/>
          <p:cNvSpPr>
            <a:spLocks noGrp="1"/>
          </p:cNvSpPr>
          <p:nvPr>
            <p:ph type="body" idx="1" hasCustomPrompt="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hasCustomPrompt="1"/>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hasCustomPrompt="1"/>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hasCustomPrompt="1"/>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AAE0FEAA-80AC-4A08-B1B4-62D71A8F7783}" type="datetimeFigureOut">
              <a:rPr lang="it-IT" smtClean="0"/>
              <a:pPr/>
              <a:t>06/11/2020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A408CFD-D9CB-40AE-81EF-0B7E3D636124}"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AAE0FEAA-80AC-4A08-B1B4-62D71A8F7783}" type="datetimeFigureOut">
              <a:rPr lang="it-IT" smtClean="0"/>
              <a:pPr/>
              <a:t>06/11/2020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A408CFD-D9CB-40AE-81EF-0B7E3D636124}"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0FEAA-80AC-4A08-B1B4-62D71A8F7783}" type="datetimeFigureOut">
              <a:rPr lang="it-IT" smtClean="0"/>
              <a:pPr/>
              <a:t>06/11/2020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A408CFD-D9CB-40AE-81EF-0B7E3D636124}"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it-IT" smtClean="0"/>
              <a:t>Fare clic per modificare lo stile del titolo</a:t>
            </a:r>
            <a:endParaRPr lang="en-US" dirty="0"/>
          </a:p>
        </p:txBody>
      </p:sp>
      <p:sp>
        <p:nvSpPr>
          <p:cNvPr id="3" name="Content Placeholder 2"/>
          <p:cNvSpPr>
            <a:spLocks noGrp="1"/>
          </p:cNvSpPr>
          <p:nvPr>
            <p:ph idx="1" hasCustomPrompt="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hasCustomPrompt="1"/>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AAE0FEAA-80AC-4A08-B1B4-62D71A8F7783}" type="datetimeFigureOut">
              <a:rPr lang="it-IT" smtClean="0"/>
              <a:pPr/>
              <a:t>06/11/2020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A408CFD-D9CB-40AE-81EF-0B7E3D636124}"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it-IT" smtClean="0"/>
              <a:t>Fare clic per modificare lo stile del titolo</a:t>
            </a:r>
            <a:endParaRPr lang="en-US" dirty="0"/>
          </a:p>
        </p:txBody>
      </p:sp>
      <p:sp>
        <p:nvSpPr>
          <p:cNvPr id="3" name="Picture Placeholder 2"/>
          <p:cNvSpPr>
            <a:spLocks noGrp="1" noChangeAspect="1"/>
          </p:cNvSpPr>
          <p:nvPr>
            <p:ph type="pic" idx="1" hasCustomPrompt="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hasCustomPrompt="1"/>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AAE0FEAA-80AC-4A08-B1B4-62D71A8F7783}" type="datetimeFigureOut">
              <a:rPr lang="it-IT" smtClean="0"/>
              <a:pPr/>
              <a:t>06/11/2020</a:t>
            </a:fld>
            <a:endParaRPr lang="it-IT"/>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408CFD-D9CB-40AE-81EF-0B7E3D636124}"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AAE0FEAA-80AC-4A08-B1B4-62D71A8F7783}" type="datetimeFigureOut">
              <a:rPr lang="it-IT" smtClean="0"/>
              <a:pPr/>
              <a:t>06/11/2020</a:t>
            </a:fld>
            <a:endParaRPr lang="it-IT"/>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it-IT"/>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BA408CFD-D9CB-40AE-81EF-0B7E3D636124}"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5pPr>
      <a:lvl6pPr marL="1284605"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6pPr>
      <a:lvl7pPr marL="1471930"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7pPr>
      <a:lvl8pPr marL="1628775"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8pPr>
      <a:lvl9pPr marL="1805940"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1.wav"/><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audio" Target="../media/audio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audio" Target="../media/audio13.wav"/><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3.wav"/><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www.anagen.net/cellula.ht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4.wav"/><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5.wav"/><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audio7.wav"/><Relationship Id="rId1" Type="http://schemas.openxmlformats.org/officeDocument/2006/relationships/audio" Target="../media/audio6.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audio" Target="../media/audio8.wav"/><Relationship Id="rId5" Type="http://schemas.openxmlformats.org/officeDocument/2006/relationships/image" Target="../media/image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audio" Target="../media/audio9.wav"/><Relationship Id="rId5" Type="http://schemas.openxmlformats.org/officeDocument/2006/relationships/image" Target="../media/image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Maria lombardi 5bl</a:t>
            </a:r>
            <a:endParaRPr lang="it-IT" dirty="0"/>
          </a:p>
        </p:txBody>
      </p:sp>
      <p:sp>
        <p:nvSpPr>
          <p:cNvPr id="3" name="Segnaposto contenuto 2"/>
          <p:cNvSpPr>
            <a:spLocks noGrp="1"/>
          </p:cNvSpPr>
          <p:nvPr>
            <p:ph sz="half" idx="1"/>
          </p:nvPr>
        </p:nvSpPr>
        <p:spPr/>
        <p:txBody>
          <a:bodyPr/>
          <a:lstStyle/>
          <a:p>
            <a:endParaRPr lang="it-IT" smtClean="0"/>
          </a:p>
          <a:p>
            <a:endParaRPr lang="it-IT" dirty="0"/>
          </a:p>
        </p:txBody>
      </p:sp>
      <p:sp>
        <p:nvSpPr>
          <p:cNvPr id="10" name="Segnaposto contenuto 9"/>
          <p:cNvSpPr>
            <a:spLocks noGrp="1"/>
          </p:cNvSpPr>
          <p:nvPr>
            <p:ph sz="half" idx="2"/>
          </p:nvPr>
        </p:nvSpPr>
        <p:spPr/>
        <p:txBody>
          <a:bodyPr/>
          <a:lstStyle/>
          <a:p>
            <a:endParaRPr lang="it-IT"/>
          </a:p>
        </p:txBody>
      </p:sp>
      <p:sp>
        <p:nvSpPr>
          <p:cNvPr id="5" name="Rettangolo 4"/>
          <p:cNvSpPr/>
          <p:nvPr/>
        </p:nvSpPr>
        <p:spPr>
          <a:xfrm>
            <a:off x="285721" y="980728"/>
            <a:ext cx="8858279"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dirty="0" smtClean="0">
                <a:ln w="11430"/>
                <a:solidFill>
                  <a:schemeClr val="accent3"/>
                </a:solidFill>
                <a:effectLst>
                  <a:outerShdw blurRad="50800" dist="39000" dir="5460000" algn="tl">
                    <a:srgbClr val="000000">
                      <a:alpha val="38000"/>
                    </a:srgbClr>
                  </a:outerShdw>
                </a:effectLst>
              </a:rPr>
              <a:t>I RADICALI LIBERI: responsabili dello stress ossidativo</a:t>
            </a:r>
            <a:endParaRPr lang="it-IT" sz="5400" b="1" dirty="0">
              <a:ln w="11430"/>
              <a:solidFill>
                <a:schemeClr val="accent3"/>
              </a:solidFill>
              <a:effectLst>
                <a:outerShdw blurRad="50800" dist="39000" dir="5460000" algn="tl">
                  <a:srgbClr val="000000">
                    <a:alpha val="38000"/>
                  </a:srgbClr>
                </a:outerShdw>
              </a:effectLst>
            </a:endParaRPr>
          </a:p>
        </p:txBody>
      </p:sp>
      <p:pic>
        <p:nvPicPr>
          <p:cNvPr id="3074" name="Picture 2" descr="https://www.global-antiaging-medicine.com/wp-content/uploads/RADICALI-LIBERI.jpg"/>
          <p:cNvPicPr>
            <a:picLocks noChangeAspect="1" noChangeArrowheads="1"/>
          </p:cNvPicPr>
          <p:nvPr/>
        </p:nvPicPr>
        <p:blipFill>
          <a:blip r:embed="rId4"/>
          <a:srcRect/>
          <a:stretch>
            <a:fillRect/>
          </a:stretch>
        </p:blipFill>
        <p:spPr bwMode="auto">
          <a:xfrm>
            <a:off x="0" y="3376012"/>
            <a:ext cx="9144000" cy="3505200"/>
          </a:xfrm>
          <a:prstGeom prst="rect">
            <a:avLst/>
          </a:prstGeom>
          <a:noFill/>
        </p:spPr>
      </p:pic>
      <p:pic>
        <p:nvPicPr>
          <p:cNvPr id="7" name="Segnale acust. registr.">
            <a:hlinkClick r:id="" action="ppaction://media"/>
          </p:cNvPr>
          <p:cNvPicPr>
            <a:picLocks noRot="1" noChangeAspect="1"/>
          </p:cNvPicPr>
          <p:nvPr>
            <a:wavAudioFile r:embed="rId2" name="Segnale acust. registr."/>
          </p:nvPr>
        </p:nvPicPr>
        <p:blipFill>
          <a:blip r:embed="rId5"/>
          <a:stretch>
            <a:fillRect/>
          </a:stretch>
        </p:blipFill>
        <p:spPr>
          <a:xfrm>
            <a:off x="357158" y="1142984"/>
            <a:ext cx="714380" cy="714380"/>
          </a:xfrm>
          <a:prstGeom prst="rect">
            <a:avLst/>
          </a:prstGeom>
        </p:spPr>
      </p:pic>
    </p:spTree>
    <p:custDataLst>
      <p:tags r:id="rId1"/>
    </p:custData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p:cNvPicPr>
            <a:picLocks noGrp="1" noChangeAspect="1"/>
          </p:cNvPicPr>
          <p:nvPr>
            <p:ph sz="half" idx="1"/>
          </p:nvPr>
        </p:nvPicPr>
        <p:blipFill>
          <a:blip r:embed="rId3"/>
          <a:stretch>
            <a:fillRect/>
          </a:stretch>
        </p:blipFill>
        <p:spPr>
          <a:xfrm>
            <a:off x="0" y="0"/>
            <a:ext cx="9144000" cy="6858000"/>
          </a:xfrm>
          <a:prstGeom prst="rect">
            <a:avLst/>
          </a:prstGeom>
        </p:spPr>
      </p:pic>
      <p:sp>
        <p:nvSpPr>
          <p:cNvPr id="4" name="Segnaposto contenuto 3"/>
          <p:cNvSpPr>
            <a:spLocks noGrp="1"/>
          </p:cNvSpPr>
          <p:nvPr>
            <p:ph sz="half" idx="2"/>
          </p:nvPr>
        </p:nvSpPr>
        <p:spPr/>
        <p:txBody>
          <a:bodyPr/>
          <a:lstStyle/>
          <a:p>
            <a:endParaRPr lang="it-IT"/>
          </a:p>
        </p:txBody>
      </p:sp>
      <p:pic>
        <p:nvPicPr>
          <p:cNvPr id="6" name="Segnale acust. registr.">
            <a:hlinkClick r:id="" action="ppaction://media"/>
          </p:cNvPr>
          <p:cNvPicPr>
            <a:picLocks noRot="1" noChangeAspect="1"/>
          </p:cNvPicPr>
          <p:nvPr>
            <a:wavAudioFile r:embed="rId1" name="Segnale acust. registr."/>
          </p:nvPr>
        </p:nvPicPr>
        <p:blipFill>
          <a:blip r:embed="rId4"/>
          <a:stretch>
            <a:fillRect/>
          </a:stretch>
        </p:blipFill>
        <p:spPr>
          <a:xfrm>
            <a:off x="857224" y="785794"/>
            <a:ext cx="795342" cy="795342"/>
          </a:xfrm>
          <a:prstGeom prst="rect">
            <a:avLst/>
          </a:prstGeom>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5192" y="321336"/>
            <a:ext cx="8229600" cy="796950"/>
          </a:xfrm>
        </p:spPr>
        <p:txBody>
          <a:bodyPr>
            <a:noAutofit/>
          </a:bodyPr>
          <a:lstStyle/>
          <a:p>
            <a:r>
              <a:rPr lang="it-IT" sz="2000" dirty="0"/>
              <a:t>Buona parte degli antiossidanti viene introdotta con gli </a:t>
            </a:r>
            <a:r>
              <a:rPr lang="it-IT" sz="2000" b="1" dirty="0"/>
              <a:t>alimenti</a:t>
            </a:r>
            <a:r>
              <a:rPr lang="it-IT" sz="2000" dirty="0"/>
              <a:t>, soprattutto di origine vegetale come frutta e verdura, ma anche dal mondo animale come pesce, latte e latticini.</a:t>
            </a:r>
          </a:p>
        </p:txBody>
      </p:sp>
      <p:pic>
        <p:nvPicPr>
          <p:cNvPr id="4" name="Segnaposto contenuto 3"/>
          <p:cNvPicPr>
            <a:picLocks noGrp="1" noChangeAspect="1"/>
          </p:cNvPicPr>
          <p:nvPr>
            <p:ph idx="1"/>
          </p:nvPr>
        </p:nvPicPr>
        <p:blipFill>
          <a:blip r:embed="rId3"/>
          <a:stretch>
            <a:fillRect/>
          </a:stretch>
        </p:blipFill>
        <p:spPr>
          <a:xfrm>
            <a:off x="10694" y="1340768"/>
            <a:ext cx="4323082" cy="2888431"/>
          </a:xfrm>
          <a:prstGeom prst="rect">
            <a:avLst/>
          </a:prstGeom>
        </p:spPr>
      </p:pic>
      <p:pic>
        <p:nvPicPr>
          <p:cNvPr id="5" name="Immagine 4"/>
          <p:cNvPicPr>
            <a:picLocks noChangeAspect="1"/>
          </p:cNvPicPr>
          <p:nvPr/>
        </p:nvPicPr>
        <p:blipFill>
          <a:blip r:embed="rId4"/>
          <a:stretch>
            <a:fillRect/>
          </a:stretch>
        </p:blipFill>
        <p:spPr>
          <a:xfrm>
            <a:off x="4452806" y="3356992"/>
            <a:ext cx="4449316" cy="2972773"/>
          </a:xfrm>
          <a:prstGeom prst="rect">
            <a:avLst/>
          </a:prstGeom>
        </p:spPr>
      </p:pic>
      <p:sp>
        <p:nvSpPr>
          <p:cNvPr id="6" name="Rettangolo 5"/>
          <p:cNvSpPr/>
          <p:nvPr/>
        </p:nvSpPr>
        <p:spPr>
          <a:xfrm>
            <a:off x="4569399" y="1807367"/>
            <a:ext cx="4216130" cy="1200329"/>
          </a:xfrm>
          <a:prstGeom prst="rect">
            <a:avLst/>
          </a:prstGeom>
        </p:spPr>
        <p:txBody>
          <a:bodyPr wrap="square">
            <a:spAutoFit/>
          </a:bodyPr>
          <a:lstStyle/>
          <a:p>
            <a:r>
              <a:rPr lang="it-IT" dirty="0"/>
              <a:t>La vitamina </a:t>
            </a:r>
            <a:r>
              <a:rPr lang="it-IT" b="1" dirty="0"/>
              <a:t>A</a:t>
            </a:r>
            <a:r>
              <a:rPr lang="it-IT" dirty="0"/>
              <a:t>, o retinolo, è una vitamina liposolubile. Gli alimenti di origine animale contengono retinolo, mentre quelli di origine vegetale contengono i carotenoidi</a:t>
            </a:r>
          </a:p>
        </p:txBody>
      </p:sp>
      <p:sp>
        <p:nvSpPr>
          <p:cNvPr id="8" name="Rettangolo 7"/>
          <p:cNvSpPr/>
          <p:nvPr/>
        </p:nvSpPr>
        <p:spPr>
          <a:xfrm>
            <a:off x="107503" y="4059207"/>
            <a:ext cx="4392489" cy="2862322"/>
          </a:xfrm>
          <a:prstGeom prst="rect">
            <a:avLst/>
          </a:prstGeom>
        </p:spPr>
        <p:txBody>
          <a:bodyPr wrap="square">
            <a:spAutoFit/>
          </a:bodyPr>
          <a:lstStyle/>
          <a:p>
            <a:r>
              <a:rPr lang="it-IT" dirty="0">
                <a:solidFill>
                  <a:schemeClr val="bg1"/>
                </a:solidFill>
              </a:rPr>
              <a:t>La vitamina </a:t>
            </a:r>
            <a:r>
              <a:rPr lang="it-IT" b="1" dirty="0">
                <a:solidFill>
                  <a:schemeClr val="bg1"/>
                </a:solidFill>
              </a:rPr>
              <a:t>E</a:t>
            </a:r>
            <a:r>
              <a:rPr lang="it-IT" dirty="0">
                <a:solidFill>
                  <a:schemeClr val="bg1"/>
                </a:solidFill>
              </a:rPr>
              <a:t>, esiste in quattro forme diverse come </a:t>
            </a:r>
            <a:r>
              <a:rPr lang="it-IT" dirty="0" smtClean="0">
                <a:solidFill>
                  <a:schemeClr val="bg1"/>
                </a:solidFill>
              </a:rPr>
              <a:t>tocoferoli; </a:t>
            </a:r>
            <a:r>
              <a:rPr lang="it-IT" dirty="0">
                <a:solidFill>
                  <a:schemeClr val="bg1"/>
                </a:solidFill>
              </a:rPr>
              <a:t>è una vitamina liposolubile e la sua azione è potenziata dal selenio. Ha una potente azione antiossidante perché protegge le cellule del nostro organismo dall'invecchiamento e contribuisce a mantenere il sangue fluido, migliorando la circolazione sanguigna e prevenendo il rischio di malattie cardiovascolari. </a:t>
            </a:r>
          </a:p>
        </p:txBody>
      </p:sp>
      <p:pic>
        <p:nvPicPr>
          <p:cNvPr id="7"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071810"/>
            <a:ext cx="509590" cy="50959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2285681" y="1714260"/>
            <a:ext cx="4572638" cy="3429479"/>
          </a:xfrm>
          <a:prstGeom prst="rect">
            <a:avLst/>
          </a:prstGeom>
        </p:spPr>
      </p:pic>
      <p:sp>
        <p:nvSpPr>
          <p:cNvPr id="2" name="Titolo 1"/>
          <p:cNvSpPr>
            <a:spLocks noGrp="1"/>
          </p:cNvSpPr>
          <p:nvPr>
            <p:ph type="title"/>
          </p:nvPr>
        </p:nvSpPr>
        <p:spPr>
          <a:xfrm>
            <a:off x="0" y="0"/>
            <a:ext cx="9144000" cy="1060510"/>
          </a:xfrm>
        </p:spPr>
        <p:txBody>
          <a:bodyPr>
            <a:normAutofit/>
          </a:bodyPr>
          <a:lstStyle/>
          <a:p>
            <a:r>
              <a:rPr lang="it-IT" sz="2400" dirty="0"/>
              <a:t>Ecco alcuni alimenti </a:t>
            </a:r>
            <a:r>
              <a:rPr lang="it-IT" sz="2400" dirty="0" smtClean="0"/>
              <a:t>con </a:t>
            </a:r>
            <a:r>
              <a:rPr lang="it-IT" sz="2400" dirty="0"/>
              <a:t>proprietà </a:t>
            </a:r>
            <a:r>
              <a:rPr lang="it-IT" sz="2400" dirty="0" smtClean="0"/>
              <a:t>antiossidanti</a:t>
            </a:r>
            <a:endParaRPr lang="it-IT" sz="2400" dirty="0"/>
          </a:p>
        </p:txBody>
      </p:sp>
      <p:sp>
        <p:nvSpPr>
          <p:cNvPr id="3" name="Segnaposto contenuto 2"/>
          <p:cNvSpPr>
            <a:spLocks noGrp="1"/>
          </p:cNvSpPr>
          <p:nvPr>
            <p:ph idx="1"/>
          </p:nvPr>
        </p:nvSpPr>
        <p:spPr>
          <a:xfrm>
            <a:off x="0" y="778155"/>
            <a:ext cx="5091151" cy="1865027"/>
          </a:xfrm>
        </p:spPr>
        <p:txBody>
          <a:bodyPr>
            <a:normAutofit fontScale="25000" lnSpcReduction="20000"/>
          </a:bodyPr>
          <a:lstStyle/>
          <a:p>
            <a:r>
              <a:rPr lang="it-IT" sz="7200" b="1" dirty="0">
                <a:solidFill>
                  <a:srgbClr val="C00000"/>
                </a:solidFill>
              </a:rPr>
              <a:t>Pomodoro</a:t>
            </a:r>
            <a:r>
              <a:rPr lang="it-IT" sz="7200" dirty="0">
                <a:solidFill>
                  <a:schemeClr val="bg2">
                    <a:lumMod val="10000"/>
                  </a:schemeClr>
                </a:solidFill>
              </a:rPr>
              <a:t>: Il tipico colore rosso </a:t>
            </a:r>
            <a:r>
              <a:rPr lang="it-IT" sz="7200" dirty="0" smtClean="0">
                <a:solidFill>
                  <a:schemeClr val="bg2">
                    <a:lumMod val="10000"/>
                  </a:schemeClr>
                </a:solidFill>
              </a:rPr>
              <a:t>è </a:t>
            </a:r>
            <a:r>
              <a:rPr lang="it-IT" sz="7200" dirty="0">
                <a:solidFill>
                  <a:schemeClr val="bg2">
                    <a:lumMod val="10000"/>
                  </a:schemeClr>
                </a:solidFill>
              </a:rPr>
              <a:t>dato dal licopene che con la sua azione antiossidante protegge dalle malattie cardiovascolari, protegge la pelle e sembrerebbe avere un ruolo nella prevenzione dei tumori dell’apparato digerente e della </a:t>
            </a:r>
            <a:r>
              <a:rPr lang="it-IT" sz="7200" dirty="0" smtClean="0">
                <a:solidFill>
                  <a:schemeClr val="bg2">
                    <a:lumMod val="10000"/>
                  </a:schemeClr>
                </a:solidFill>
              </a:rPr>
              <a:t>prostata</a:t>
            </a:r>
          </a:p>
          <a:p>
            <a:endParaRPr lang="it-IT" sz="5600" dirty="0" smtClean="0">
              <a:solidFill>
                <a:schemeClr val="bg2">
                  <a:lumMod val="10000"/>
                </a:schemeClr>
              </a:solidFill>
            </a:endParaRPr>
          </a:p>
          <a:p>
            <a:endParaRPr lang="it-IT" sz="5600" dirty="0"/>
          </a:p>
          <a:p>
            <a:endParaRPr lang="it-IT" dirty="0" smtClean="0"/>
          </a:p>
          <a:p>
            <a:endParaRPr lang="it-IT" dirty="0"/>
          </a:p>
          <a:p>
            <a:endParaRPr lang="it-IT" dirty="0" smtClean="0"/>
          </a:p>
          <a:p>
            <a:r>
              <a:rPr lang="it-IT" sz="7200" b="1" dirty="0" smtClean="0">
                <a:solidFill>
                  <a:schemeClr val="accent6">
                    <a:lumMod val="50000"/>
                  </a:schemeClr>
                </a:solidFill>
              </a:rPr>
              <a:t>Caffè</a:t>
            </a:r>
            <a:r>
              <a:rPr lang="it-IT" sz="7200" dirty="0" smtClean="0"/>
              <a:t>: </a:t>
            </a:r>
            <a:r>
              <a:rPr lang="it-IT" sz="7200" dirty="0" smtClean="0">
                <a:solidFill>
                  <a:schemeClr val="bg2">
                    <a:lumMod val="10000"/>
                  </a:schemeClr>
                </a:solidFill>
              </a:rPr>
              <a:t>è sicuramente la bevanda più diffusa al mondo, ha un forte potere antiossidante data dalla presenza di acidi </a:t>
            </a:r>
            <a:r>
              <a:rPr lang="it-IT" sz="7200" dirty="0" err="1" smtClean="0">
                <a:solidFill>
                  <a:schemeClr val="bg2">
                    <a:lumMod val="10000"/>
                  </a:schemeClr>
                </a:solidFill>
              </a:rPr>
              <a:t>clorogenici</a:t>
            </a:r>
            <a:r>
              <a:rPr lang="it-IT" sz="7200" dirty="0" smtClean="0">
                <a:solidFill>
                  <a:schemeClr val="bg2">
                    <a:lumMod val="10000"/>
                  </a:schemeClr>
                </a:solidFill>
              </a:rPr>
              <a:t> e sembra avere un ruolo protettivo per la malattia di Parkinson e il diabete di tipo 2.</a:t>
            </a:r>
          </a:p>
          <a:p>
            <a:endParaRPr lang="it-IT" dirty="0"/>
          </a:p>
          <a:p>
            <a:endParaRPr lang="it-IT" sz="6400" dirty="0">
              <a:solidFill>
                <a:schemeClr val="bg2">
                  <a:lumMod val="10000"/>
                </a:schemeClr>
              </a:solidFill>
            </a:endParaRPr>
          </a:p>
          <a:p>
            <a:endParaRPr lang="it-IT" sz="6400" dirty="0" smtClean="0"/>
          </a:p>
          <a:p>
            <a:r>
              <a:rPr lang="it-IT" sz="7200" b="1" dirty="0" smtClean="0">
                <a:solidFill>
                  <a:srgbClr val="00B050"/>
                </a:solidFill>
              </a:rPr>
              <a:t>Tè verde</a:t>
            </a:r>
            <a:r>
              <a:rPr lang="it-IT" sz="7200" dirty="0" smtClean="0"/>
              <a:t>: </a:t>
            </a:r>
            <a:r>
              <a:rPr lang="it-IT" sz="7200" dirty="0" smtClean="0">
                <a:solidFill>
                  <a:schemeClr val="bg2">
                    <a:lumMod val="10000"/>
                  </a:schemeClr>
                </a:solidFill>
              </a:rPr>
              <a:t>è un concentrato di antiossidanti perché contiene polifenoli, </a:t>
            </a:r>
            <a:r>
              <a:rPr lang="it-IT" sz="7200" dirty="0" err="1" smtClean="0">
                <a:solidFill>
                  <a:schemeClr val="bg2">
                    <a:lumMod val="10000"/>
                  </a:schemeClr>
                </a:solidFill>
              </a:rPr>
              <a:t>bioflavonoidi</a:t>
            </a:r>
            <a:r>
              <a:rPr lang="it-IT" sz="7200" dirty="0" smtClean="0">
                <a:solidFill>
                  <a:schemeClr val="bg2">
                    <a:lumMod val="10000"/>
                  </a:schemeClr>
                </a:solidFill>
              </a:rPr>
              <a:t>, e tannini, aiuta a ridurre l’assorbimento degli zuccheri, facilita la digestione, </a:t>
            </a:r>
            <a:r>
              <a:rPr lang="it-IT" sz="7200" dirty="0" err="1" smtClean="0">
                <a:solidFill>
                  <a:schemeClr val="bg2">
                    <a:lumMod val="10000"/>
                  </a:schemeClr>
                </a:solidFill>
              </a:rPr>
              <a:t>rimineralizza</a:t>
            </a:r>
            <a:r>
              <a:rPr lang="it-IT" sz="7200" dirty="0" smtClean="0">
                <a:solidFill>
                  <a:schemeClr val="bg2">
                    <a:lumMod val="10000"/>
                  </a:schemeClr>
                </a:solidFill>
              </a:rPr>
              <a:t> ossa e rinforza pelle e capelli.</a:t>
            </a:r>
          </a:p>
          <a:p>
            <a:pPr marL="0" indent="0">
              <a:buNone/>
            </a:pPr>
            <a:endParaRPr lang="it-IT" sz="6400" dirty="0"/>
          </a:p>
          <a:p>
            <a:endParaRPr lang="it-IT" sz="7200" dirty="0"/>
          </a:p>
          <a:p>
            <a:endParaRPr lang="it-IT" sz="6400" dirty="0" smtClean="0"/>
          </a:p>
          <a:p>
            <a:endParaRPr lang="it-IT" sz="6400" dirty="0"/>
          </a:p>
          <a:p>
            <a:endParaRPr lang="it-IT" sz="6400" dirty="0" smtClean="0"/>
          </a:p>
          <a:p>
            <a:endParaRPr lang="it-IT" sz="6400" dirty="0"/>
          </a:p>
          <a:p>
            <a:endParaRPr lang="it-IT" sz="6400" dirty="0"/>
          </a:p>
        </p:txBody>
      </p:sp>
      <p:pic>
        <p:nvPicPr>
          <p:cNvPr id="5" name="Immagine 4"/>
          <p:cNvPicPr>
            <a:picLocks noChangeAspect="1"/>
          </p:cNvPicPr>
          <p:nvPr/>
        </p:nvPicPr>
        <p:blipFill>
          <a:blip r:embed="rId4"/>
          <a:stretch>
            <a:fillRect/>
          </a:stretch>
        </p:blipFill>
        <p:spPr>
          <a:xfrm>
            <a:off x="5973580" y="813518"/>
            <a:ext cx="2805761" cy="1872208"/>
          </a:xfrm>
          <a:prstGeom prst="rect">
            <a:avLst/>
          </a:prstGeom>
        </p:spPr>
      </p:pic>
      <p:pic>
        <p:nvPicPr>
          <p:cNvPr id="6" name="Immagine 5"/>
          <p:cNvPicPr>
            <a:picLocks noChangeAspect="1"/>
          </p:cNvPicPr>
          <p:nvPr/>
        </p:nvPicPr>
        <p:blipFill>
          <a:blip r:embed="rId5" cstate="print"/>
          <a:stretch>
            <a:fillRect/>
          </a:stretch>
        </p:blipFill>
        <p:spPr>
          <a:xfrm>
            <a:off x="5079907" y="2780928"/>
            <a:ext cx="2296554" cy="2056428"/>
          </a:xfrm>
          <a:prstGeom prst="rect">
            <a:avLst/>
          </a:prstGeom>
        </p:spPr>
      </p:pic>
      <p:pic>
        <p:nvPicPr>
          <p:cNvPr id="10" name="Immagine 9"/>
          <p:cNvPicPr>
            <a:picLocks noChangeAspect="1"/>
          </p:cNvPicPr>
          <p:nvPr/>
        </p:nvPicPr>
        <p:blipFill>
          <a:blip r:embed="rId6"/>
          <a:stretch>
            <a:fillRect/>
          </a:stretch>
        </p:blipFill>
        <p:spPr>
          <a:xfrm>
            <a:off x="6228184" y="4280531"/>
            <a:ext cx="3048000" cy="2609850"/>
          </a:xfrm>
          <a:prstGeom prst="rect">
            <a:avLst/>
          </a:prstGeom>
        </p:spPr>
      </p:pic>
      <p:pic>
        <p:nvPicPr>
          <p:cNvPr id="8" name="Segnale acust. registr.">
            <a:hlinkClick r:id="" action="ppaction://media"/>
          </p:cNvPr>
          <p:cNvPicPr>
            <a:picLocks noRot="1" noChangeAspect="1"/>
          </p:cNvPicPr>
          <p:nvPr>
            <a:wavAudioFile r:embed="rId1" name="Segnale acust. registr."/>
          </p:nvPr>
        </p:nvPicPr>
        <p:blipFill>
          <a:blip r:embed="rId7"/>
          <a:stretch>
            <a:fillRect/>
          </a:stretch>
        </p:blipFill>
        <p:spPr>
          <a:xfrm>
            <a:off x="3929058" y="2285992"/>
            <a:ext cx="1009656" cy="1009656"/>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5" name="Segnaposto contenuto 4"/>
          <p:cNvPicPr>
            <a:picLocks noGrp="1" noChangeAspect="1"/>
          </p:cNvPicPr>
          <p:nvPr>
            <p:ph sz="half" idx="1"/>
          </p:nvPr>
        </p:nvPicPr>
        <p:blipFill>
          <a:blip r:embed="rId3"/>
          <a:stretch>
            <a:fillRect/>
          </a:stretch>
        </p:blipFill>
        <p:spPr>
          <a:xfrm>
            <a:off x="685800" y="2743200"/>
            <a:ext cx="3657600" cy="2743200"/>
          </a:xfrm>
          <a:prstGeom prst="rect">
            <a:avLst/>
          </a:prstGeom>
        </p:spPr>
      </p:pic>
      <p:sp>
        <p:nvSpPr>
          <p:cNvPr id="4" name="Segnaposto contenuto 3"/>
          <p:cNvSpPr>
            <a:spLocks noGrp="1"/>
          </p:cNvSpPr>
          <p:nvPr>
            <p:ph sz="half" idx="2"/>
          </p:nvPr>
        </p:nvSpPr>
        <p:spPr>
          <a:xfrm>
            <a:off x="4388557" y="505687"/>
            <a:ext cx="4038600" cy="4525963"/>
          </a:xfrm>
        </p:spPr>
        <p:txBody>
          <a:bodyPr>
            <a:normAutofit/>
          </a:bodyPr>
          <a:lstStyle/>
          <a:p>
            <a:r>
              <a:rPr lang="it-IT" sz="2000" b="1" dirty="0" err="1">
                <a:solidFill>
                  <a:srgbClr val="002060"/>
                </a:solidFill>
              </a:rPr>
              <a:t>Resveratrolo</a:t>
            </a:r>
            <a:r>
              <a:rPr lang="it-IT" sz="2000" dirty="0">
                <a:solidFill>
                  <a:schemeClr val="bg1"/>
                </a:solidFill>
              </a:rPr>
              <a:t>, è tra i polifenoli più conosciuti, presente soprattutto nel vino rosso e nell’uva, agisce nell’abbassare i livello di acido </a:t>
            </a:r>
            <a:r>
              <a:rPr lang="it-IT" sz="2000" dirty="0" err="1">
                <a:solidFill>
                  <a:schemeClr val="bg1"/>
                </a:solidFill>
              </a:rPr>
              <a:t>arachidonico</a:t>
            </a:r>
            <a:r>
              <a:rPr lang="it-IT" sz="2000" dirty="0">
                <a:solidFill>
                  <a:schemeClr val="bg1"/>
                </a:solidFill>
              </a:rPr>
              <a:t> che poi porta all’infiammazione. </a:t>
            </a:r>
          </a:p>
        </p:txBody>
      </p:sp>
      <p:pic>
        <p:nvPicPr>
          <p:cNvPr id="6" name="Immagine 5"/>
          <p:cNvPicPr>
            <a:picLocks noChangeAspect="1"/>
          </p:cNvPicPr>
          <p:nvPr/>
        </p:nvPicPr>
        <p:blipFill>
          <a:blip r:embed="rId4"/>
          <a:stretch>
            <a:fillRect/>
          </a:stretch>
        </p:blipFill>
        <p:spPr>
          <a:xfrm>
            <a:off x="395536" y="337930"/>
            <a:ext cx="3747914" cy="2405270"/>
          </a:xfrm>
          <a:prstGeom prst="rect">
            <a:avLst/>
          </a:prstGeom>
        </p:spPr>
      </p:pic>
      <p:pic>
        <p:nvPicPr>
          <p:cNvPr id="7" name="Immagine 6"/>
          <p:cNvPicPr>
            <a:picLocks noChangeAspect="1"/>
          </p:cNvPicPr>
          <p:nvPr/>
        </p:nvPicPr>
        <p:blipFill>
          <a:blip r:embed="rId5"/>
          <a:stretch>
            <a:fillRect/>
          </a:stretch>
        </p:blipFill>
        <p:spPr>
          <a:xfrm>
            <a:off x="53566" y="3457818"/>
            <a:ext cx="5364088" cy="2682044"/>
          </a:xfrm>
          <a:prstGeom prst="rect">
            <a:avLst/>
          </a:prstGeom>
        </p:spPr>
      </p:pic>
      <p:sp>
        <p:nvSpPr>
          <p:cNvPr id="8" name="Rettangolo 7"/>
          <p:cNvSpPr/>
          <p:nvPr/>
        </p:nvSpPr>
        <p:spPr>
          <a:xfrm>
            <a:off x="5462811" y="3457818"/>
            <a:ext cx="3618842" cy="2585323"/>
          </a:xfrm>
          <a:prstGeom prst="rect">
            <a:avLst/>
          </a:prstGeom>
        </p:spPr>
        <p:txBody>
          <a:bodyPr wrap="square">
            <a:spAutoFit/>
          </a:bodyPr>
          <a:lstStyle/>
          <a:p>
            <a:r>
              <a:rPr lang="it-IT" b="1" dirty="0">
                <a:solidFill>
                  <a:schemeClr val="bg2">
                    <a:lumMod val="10000"/>
                  </a:schemeClr>
                </a:solidFill>
              </a:rPr>
              <a:t>Cacao</a:t>
            </a:r>
            <a:r>
              <a:rPr lang="it-IT" dirty="0"/>
              <a:t>: Altro alimento eccellente per il suo contenuto di catechine; polifenoli con azione vasodilatatrice, le quali riducono la pressione sanguigna e regolano il colesterolo. Un pezzo di cioccolato, meglio se fondente, è consigliato per proteggere il cuore e migliorare l’umore.</a:t>
            </a:r>
          </a:p>
        </p:txBody>
      </p:sp>
      <p:pic>
        <p:nvPicPr>
          <p:cNvPr id="9" name="Segnale acust. registr.">
            <a:hlinkClick r:id="" action="ppaction://media"/>
          </p:cNvPr>
          <p:cNvPicPr>
            <a:picLocks noRot="1" noChangeAspect="1"/>
          </p:cNvPicPr>
          <p:nvPr>
            <a:wavAudioFile r:embed="rId1" name="Segnale acust. registr."/>
          </p:nvPr>
        </p:nvPicPr>
        <p:blipFill>
          <a:blip r:embed="rId6"/>
          <a:stretch>
            <a:fillRect/>
          </a:stretch>
        </p:blipFill>
        <p:spPr>
          <a:xfrm>
            <a:off x="7000892" y="1876412"/>
            <a:ext cx="928694" cy="928694"/>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6" name="Picture 2" descr="I radicali liberi tutte le informazioni"/>
          <p:cNvPicPr>
            <a:picLocks noChangeAspect="1" noChangeArrowheads="1"/>
          </p:cNvPicPr>
          <p:nvPr/>
        </p:nvPicPr>
        <p:blipFill>
          <a:blip r:embed="rId4"/>
          <a:srcRect/>
          <a:stretch>
            <a:fillRect/>
          </a:stretch>
        </p:blipFill>
        <p:spPr bwMode="auto">
          <a:xfrm>
            <a:off x="0" y="6946"/>
            <a:ext cx="9144000" cy="6851054"/>
          </a:xfrm>
          <a:prstGeom prst="rect">
            <a:avLst/>
          </a:prstGeom>
          <a:noFill/>
        </p:spPr>
      </p:pic>
      <p:pic>
        <p:nvPicPr>
          <p:cNvPr id="5" name="Segnale acust. registr.">
            <a:hlinkClick r:id="" action="ppaction://media"/>
          </p:cNvPr>
          <p:cNvPicPr>
            <a:picLocks noRot="1" noChangeAspect="1"/>
          </p:cNvPicPr>
          <p:nvPr>
            <a:wavAudioFile r:embed="rId2" name="Segnale acust. registr."/>
          </p:nvPr>
        </p:nvPicPr>
        <p:blipFill>
          <a:blip r:embed="rId5"/>
          <a:stretch>
            <a:fillRect/>
          </a:stretch>
        </p:blipFill>
        <p:spPr>
          <a:xfrm>
            <a:off x="428596" y="590528"/>
            <a:ext cx="714380" cy="714380"/>
          </a:xfrm>
          <a:prstGeom prst="rect">
            <a:avLst/>
          </a:prstGeom>
        </p:spPr>
      </p:pic>
    </p:spTree>
    <p:custDataLst>
      <p:tags r:id="rId1"/>
    </p:custDataLst>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sz="half" idx="1"/>
          </p:nvPr>
        </p:nvSpPr>
        <p:spPr>
          <a:xfrm>
            <a:off x="214282" y="0"/>
            <a:ext cx="8750206" cy="7215214"/>
          </a:xfrm>
        </p:spPr>
        <p:txBody>
          <a:bodyPr>
            <a:noAutofit/>
          </a:bodyPr>
          <a:lstStyle/>
          <a:p>
            <a:r>
              <a:rPr lang="it-IT" sz="2000" b="1" dirty="0" err="1" smtClean="0">
                <a:solidFill>
                  <a:schemeClr val="bg1"/>
                </a:solidFill>
              </a:rPr>
              <a:t>Denham</a:t>
            </a:r>
            <a:r>
              <a:rPr lang="it-IT" sz="2000" b="1" dirty="0" smtClean="0">
                <a:solidFill>
                  <a:schemeClr val="bg1"/>
                </a:solidFill>
              </a:rPr>
              <a:t> </a:t>
            </a:r>
            <a:r>
              <a:rPr lang="it-IT" sz="2000" b="1" dirty="0" err="1" smtClean="0">
                <a:solidFill>
                  <a:schemeClr val="bg1"/>
                </a:solidFill>
              </a:rPr>
              <a:t>Harman</a:t>
            </a:r>
            <a:r>
              <a:rPr lang="it-IT" sz="2000" b="1" dirty="0" smtClean="0">
                <a:solidFill>
                  <a:schemeClr val="bg1"/>
                </a:solidFill>
              </a:rPr>
              <a:t> </a:t>
            </a:r>
            <a:r>
              <a:rPr lang="it-IT" sz="2000" dirty="0" smtClean="0">
                <a:solidFill>
                  <a:schemeClr val="bg1"/>
                </a:solidFill>
              </a:rPr>
              <a:t>ha avanzato per primo nel 1956 la teoria dei </a:t>
            </a:r>
            <a:r>
              <a:rPr lang="it-IT" sz="2000" b="1" dirty="0" smtClean="0">
                <a:solidFill>
                  <a:schemeClr val="bg1"/>
                </a:solidFill>
              </a:rPr>
              <a:t>radicali liberi</a:t>
            </a:r>
            <a:r>
              <a:rPr lang="it-IT" sz="2000" dirty="0" smtClean="0">
                <a:solidFill>
                  <a:schemeClr val="bg1"/>
                </a:solidFill>
              </a:rPr>
              <a:t>, secondo la quale con il passare degli anni si accumulerebbero e svolgerebbero una potente azione </a:t>
            </a:r>
            <a:r>
              <a:rPr lang="it-IT" sz="2000" b="1" dirty="0" smtClean="0">
                <a:solidFill>
                  <a:schemeClr val="bg1"/>
                </a:solidFill>
              </a:rPr>
              <a:t>ossidante</a:t>
            </a:r>
            <a:r>
              <a:rPr lang="it-IT" sz="2000" dirty="0" smtClean="0">
                <a:solidFill>
                  <a:schemeClr val="bg1"/>
                </a:solidFill>
              </a:rPr>
              <a:t>, dannosa per quasi tutti i costituenti dell'organismo.</a:t>
            </a:r>
          </a:p>
          <a:p>
            <a:r>
              <a:rPr lang="it-IT" sz="2000" dirty="0" smtClean="0">
                <a:solidFill>
                  <a:schemeClr val="bg1"/>
                </a:solidFill>
              </a:rPr>
              <a:t>Il danno da radicali liberi colpirebbe soprattutto il </a:t>
            </a:r>
            <a:r>
              <a:rPr lang="it-IT" sz="2000" b="1" u="sng" dirty="0" smtClean="0">
                <a:solidFill>
                  <a:schemeClr val="bg1"/>
                </a:solidFill>
                <a:hlinkClick r:id="rId4"/>
              </a:rPr>
              <a:t>DNA</a:t>
            </a:r>
            <a:r>
              <a:rPr lang="it-IT" sz="2000" dirty="0" smtClean="0">
                <a:solidFill>
                  <a:schemeClr val="bg1"/>
                </a:solidFill>
              </a:rPr>
              <a:t>, ovvero il patrimonio genetico, e i mitocondri, ovvero le strutture indispensabili per la produzione dell'energia.</a:t>
            </a:r>
          </a:p>
          <a:p>
            <a:r>
              <a:rPr lang="it-IT" sz="2000" dirty="0" smtClean="0">
                <a:solidFill>
                  <a:schemeClr val="bg1"/>
                </a:solidFill>
              </a:rPr>
              <a:t>In condizioni fisiologiche normali vi è uno stato di equilibrio tra la produzione endogena di radicali liberi e la loro neutralizzazione da parte dei meccanismi antiossidanti dell'organismo. Quando invece prevale la produzione di radicali, si viene a determinare un danno che a lungo andare procura una progressiva </a:t>
            </a:r>
            <a:r>
              <a:rPr lang="it-IT" sz="2000" b="1" dirty="0" smtClean="0">
                <a:solidFill>
                  <a:schemeClr val="bg1"/>
                </a:solidFill>
              </a:rPr>
              <a:t>usura</a:t>
            </a:r>
            <a:r>
              <a:rPr lang="it-IT" sz="2000" dirty="0" smtClean="0">
                <a:solidFill>
                  <a:schemeClr val="bg1"/>
                </a:solidFill>
              </a:rPr>
              <a:t> di corpo e mente.</a:t>
            </a:r>
          </a:p>
          <a:p>
            <a:r>
              <a:rPr lang="it-IT" sz="2000" dirty="0" smtClean="0">
                <a:solidFill>
                  <a:schemeClr val="bg1"/>
                </a:solidFill>
              </a:rPr>
              <a:t>Numerosi studi sperimentali (per esempio quello condotto sul moscerino della frutta) hanno dimostrato una correlazione tra produzione di radicali liberi e durata della vita. Ed è ormai certo che molte malattie comuni e dovute all'invecchiamento, quali arteriosclerosi, cataratta, morbo di Alzheimer, morbo di Parkinson, si associano ad una prevalenza dei sistemi ossidativi su quelli </a:t>
            </a:r>
            <a:r>
              <a:rPr lang="it-IT" sz="2000" b="1" dirty="0" smtClean="0">
                <a:solidFill>
                  <a:schemeClr val="bg1"/>
                </a:solidFill>
              </a:rPr>
              <a:t>antiossidanti</a:t>
            </a:r>
            <a:r>
              <a:rPr lang="it-IT" sz="2000" dirty="0" smtClean="0">
                <a:solidFill>
                  <a:schemeClr val="bg1"/>
                </a:solidFill>
              </a:rPr>
              <a:t> di difesa.</a:t>
            </a:r>
          </a:p>
          <a:p>
            <a:r>
              <a:rPr lang="it-IT" sz="2000" dirty="0" smtClean="0">
                <a:solidFill>
                  <a:schemeClr val="bg1"/>
                </a:solidFill>
              </a:rPr>
              <a:t>Tra le altre proprietà degli antiossidanti : </a:t>
            </a:r>
            <a:r>
              <a:rPr lang="it-IT" sz="2000" b="1" dirty="0" smtClean="0">
                <a:solidFill>
                  <a:schemeClr val="bg1"/>
                </a:solidFill>
              </a:rPr>
              <a:t>stimolano il sistema immunitario</a:t>
            </a:r>
            <a:r>
              <a:rPr lang="it-IT" sz="2000" dirty="0" smtClean="0">
                <a:solidFill>
                  <a:schemeClr val="bg1"/>
                </a:solidFill>
              </a:rPr>
              <a:t>, </a:t>
            </a:r>
            <a:r>
              <a:rPr lang="it-IT" sz="2000" b="1" dirty="0" smtClean="0">
                <a:solidFill>
                  <a:schemeClr val="bg1"/>
                </a:solidFill>
              </a:rPr>
              <a:t>fluidificano il sangue</a:t>
            </a:r>
            <a:r>
              <a:rPr lang="it-IT" sz="2000" dirty="0" smtClean="0">
                <a:solidFill>
                  <a:schemeClr val="bg1"/>
                </a:solidFill>
              </a:rPr>
              <a:t>, </a:t>
            </a:r>
            <a:r>
              <a:rPr lang="it-IT" sz="2000" b="1" dirty="0" smtClean="0">
                <a:solidFill>
                  <a:schemeClr val="bg1"/>
                </a:solidFill>
              </a:rPr>
              <a:t>riducono la pressione del sangue</a:t>
            </a:r>
            <a:r>
              <a:rPr lang="it-IT" sz="2000" dirty="0" smtClean="0">
                <a:solidFill>
                  <a:schemeClr val="bg1"/>
                </a:solidFill>
              </a:rPr>
              <a:t>, </a:t>
            </a:r>
            <a:r>
              <a:rPr lang="it-IT" sz="2000" b="1" dirty="0" smtClean="0">
                <a:solidFill>
                  <a:schemeClr val="bg1"/>
                </a:solidFill>
              </a:rPr>
              <a:t>sono antibatterici e anti virali</a:t>
            </a:r>
            <a:r>
              <a:rPr lang="it-IT" sz="2000" dirty="0" smtClean="0">
                <a:solidFill>
                  <a:schemeClr val="bg1"/>
                </a:solidFill>
              </a:rPr>
              <a:t>.</a:t>
            </a:r>
          </a:p>
          <a:p>
            <a:pPr>
              <a:buNone/>
            </a:pPr>
            <a:r>
              <a:rPr lang="it-IT" sz="1600" dirty="0" smtClean="0"/>
              <a:t/>
            </a:r>
            <a:br>
              <a:rPr lang="it-IT" sz="1600" dirty="0" smtClean="0"/>
            </a:br>
            <a:endParaRPr lang="it-IT" sz="1600" dirty="0"/>
          </a:p>
        </p:txBody>
      </p:sp>
      <p:sp>
        <p:nvSpPr>
          <p:cNvPr id="4" name="Segnaposto contenuto 3"/>
          <p:cNvSpPr>
            <a:spLocks noGrp="1"/>
          </p:cNvSpPr>
          <p:nvPr>
            <p:ph sz="half" idx="2"/>
          </p:nvPr>
        </p:nvSpPr>
        <p:spPr/>
        <p:txBody>
          <a:bodyPr>
            <a:normAutofit/>
          </a:bodyPr>
          <a:lstStyle/>
          <a:p>
            <a:endParaRPr lang="it-IT" dirty="0"/>
          </a:p>
        </p:txBody>
      </p:sp>
      <p:pic>
        <p:nvPicPr>
          <p:cNvPr id="6" name="Segnale acust. registr.">
            <a:hlinkClick r:id="" action="ppaction://media"/>
          </p:cNvPr>
          <p:cNvPicPr>
            <a:picLocks noRot="1" noChangeAspect="1"/>
          </p:cNvPicPr>
          <p:nvPr>
            <a:wavAudioFile r:embed="rId2" name="Segnale acust. registr."/>
          </p:nvPr>
        </p:nvPicPr>
        <p:blipFill>
          <a:blip r:embed="rId5"/>
          <a:stretch>
            <a:fillRect/>
          </a:stretch>
        </p:blipFill>
        <p:spPr>
          <a:xfrm>
            <a:off x="8215338" y="642918"/>
            <a:ext cx="661990" cy="661990"/>
          </a:xfrm>
          <a:prstGeom prst="rect">
            <a:avLst/>
          </a:prstGeom>
        </p:spPr>
      </p:pic>
    </p:spTree>
    <p:custDataLst>
      <p:tags r:id="rId1"/>
    </p:custData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52736"/>
          </a:xfrm>
        </p:spPr>
        <p:txBody>
          <a:bodyPr/>
          <a:lstStyle/>
          <a:p>
            <a:r>
              <a:rPr lang="it-IT" dirty="0" smtClean="0">
                <a:solidFill>
                  <a:schemeClr val="accent1"/>
                </a:solidFill>
                <a:latin typeface="Algerian" panose="04020705040A02060702" pitchFamily="82" charset="0"/>
              </a:rPr>
              <a:t>COSA SONO?</a:t>
            </a:r>
            <a:endParaRPr lang="it-IT" dirty="0">
              <a:solidFill>
                <a:schemeClr val="accent1"/>
              </a:solidFill>
              <a:latin typeface="Algerian" panose="04020705040A02060702" pitchFamily="82" charset="0"/>
            </a:endParaRPr>
          </a:p>
        </p:txBody>
      </p:sp>
      <p:pic>
        <p:nvPicPr>
          <p:cNvPr id="7" name="Segnaposto contenuto 6"/>
          <p:cNvPicPr>
            <a:picLocks noGrp="1" noChangeAspect="1"/>
          </p:cNvPicPr>
          <p:nvPr>
            <p:ph sz="half" idx="1"/>
          </p:nvPr>
        </p:nvPicPr>
        <p:blipFill>
          <a:blip r:embed="rId4"/>
          <a:stretch>
            <a:fillRect/>
          </a:stretch>
        </p:blipFill>
        <p:spPr>
          <a:xfrm>
            <a:off x="383638" y="1033764"/>
            <a:ext cx="4038600" cy="2273731"/>
          </a:xfrm>
          <a:prstGeom prst="rect">
            <a:avLst/>
          </a:prstGeom>
        </p:spPr>
      </p:pic>
      <p:sp>
        <p:nvSpPr>
          <p:cNvPr id="4" name="Segnaposto contenuto 3"/>
          <p:cNvSpPr>
            <a:spLocks noGrp="1"/>
          </p:cNvSpPr>
          <p:nvPr>
            <p:ph sz="half" idx="2"/>
          </p:nvPr>
        </p:nvSpPr>
        <p:spPr>
          <a:xfrm>
            <a:off x="4648200" y="428604"/>
            <a:ext cx="4038600" cy="6429396"/>
          </a:xfrm>
        </p:spPr>
        <p:txBody>
          <a:bodyPr>
            <a:normAutofit lnSpcReduction="10000"/>
          </a:bodyPr>
          <a:lstStyle/>
          <a:p>
            <a:r>
              <a:rPr lang="it-IT" sz="1800" dirty="0">
                <a:solidFill>
                  <a:schemeClr val="bg1"/>
                </a:solidFill>
              </a:rPr>
              <a:t>Un </a:t>
            </a:r>
            <a:r>
              <a:rPr lang="it-IT" sz="1800" b="1" dirty="0">
                <a:solidFill>
                  <a:schemeClr val="bg1"/>
                </a:solidFill>
              </a:rPr>
              <a:t>radicale libero </a:t>
            </a:r>
            <a:r>
              <a:rPr lang="it-IT" sz="1800" dirty="0">
                <a:solidFill>
                  <a:schemeClr val="bg1"/>
                </a:solidFill>
              </a:rPr>
              <a:t>è una molecola o un atomo particolarmente reattivo che contiene almeno un </a:t>
            </a:r>
            <a:r>
              <a:rPr lang="it-IT" sz="1800" b="1" dirty="0">
                <a:solidFill>
                  <a:schemeClr val="bg1"/>
                </a:solidFill>
              </a:rPr>
              <a:t>elettrone</a:t>
            </a:r>
            <a:r>
              <a:rPr lang="it-IT" sz="1800" dirty="0">
                <a:solidFill>
                  <a:schemeClr val="bg1"/>
                </a:solidFill>
              </a:rPr>
              <a:t> spaiato nel suo orbitale più esterno. A causa di questa caratteristica chimica i radicali liberi sono altamente </a:t>
            </a:r>
            <a:r>
              <a:rPr lang="it-IT" sz="1800" b="1" dirty="0">
                <a:solidFill>
                  <a:schemeClr val="bg1"/>
                </a:solidFill>
              </a:rPr>
              <a:t>instabil</a:t>
            </a:r>
            <a:r>
              <a:rPr lang="it-IT" sz="1800" dirty="0">
                <a:solidFill>
                  <a:schemeClr val="bg1"/>
                </a:solidFill>
              </a:rPr>
              <a:t>i e cercano di tornare all'equilibrio rubando all'atomo vicino l'elettrone necessario per pareggiare la propria carica elettromagnetica. Questo meccanismo dà origine a nuove molecole instabili, innescando una reazione a catena che, se non viene arrestata in tempo, finisce col danneggiare le strutture cellulari</a:t>
            </a:r>
            <a:r>
              <a:rPr lang="it-IT" sz="1800" dirty="0" smtClean="0">
                <a:solidFill>
                  <a:schemeClr val="bg1"/>
                </a:solidFill>
              </a:rPr>
              <a:t>.</a:t>
            </a:r>
          </a:p>
          <a:p>
            <a:r>
              <a:rPr lang="it-IT" sz="1800" dirty="0">
                <a:solidFill>
                  <a:schemeClr val="bg1"/>
                </a:solidFill>
              </a:rPr>
              <a:t>I radicali liberi più conosciuti sono quelli a contenuto d'ossigeno (ROS da </a:t>
            </a:r>
            <a:r>
              <a:rPr lang="it-IT" sz="1800" dirty="0" err="1">
                <a:solidFill>
                  <a:schemeClr val="bg1"/>
                </a:solidFill>
              </a:rPr>
              <a:t>Reacting</a:t>
            </a:r>
            <a:r>
              <a:rPr lang="it-IT" sz="1800" dirty="0">
                <a:solidFill>
                  <a:schemeClr val="bg1"/>
                </a:solidFill>
              </a:rPr>
              <a:t> </a:t>
            </a:r>
            <a:r>
              <a:rPr lang="it-IT" sz="1800" dirty="0" err="1">
                <a:solidFill>
                  <a:schemeClr val="bg1"/>
                </a:solidFill>
              </a:rPr>
              <a:t>Oxygen</a:t>
            </a:r>
            <a:r>
              <a:rPr lang="it-IT" sz="1800" dirty="0">
                <a:solidFill>
                  <a:schemeClr val="bg1"/>
                </a:solidFill>
              </a:rPr>
              <a:t> </a:t>
            </a:r>
            <a:r>
              <a:rPr lang="it-IT" sz="1800" dirty="0" err="1">
                <a:solidFill>
                  <a:schemeClr val="bg1"/>
                </a:solidFill>
              </a:rPr>
              <a:t>Species</a:t>
            </a:r>
            <a:r>
              <a:rPr lang="it-IT" sz="1800" dirty="0">
                <a:solidFill>
                  <a:schemeClr val="bg1"/>
                </a:solidFill>
              </a:rPr>
              <a:t>) come </a:t>
            </a:r>
            <a:r>
              <a:rPr lang="it-IT" sz="1800" b="1" dirty="0">
                <a:solidFill>
                  <a:schemeClr val="bg1"/>
                </a:solidFill>
              </a:rPr>
              <a:t>l'anione</a:t>
            </a:r>
            <a:r>
              <a:rPr lang="it-IT" sz="1800" dirty="0">
                <a:solidFill>
                  <a:schemeClr val="bg1"/>
                </a:solidFill>
              </a:rPr>
              <a:t> </a:t>
            </a:r>
            <a:r>
              <a:rPr lang="it-IT" sz="1800" b="1" dirty="0" err="1">
                <a:solidFill>
                  <a:schemeClr val="bg1"/>
                </a:solidFill>
              </a:rPr>
              <a:t>superossido</a:t>
            </a:r>
            <a:r>
              <a:rPr lang="it-IT" sz="1800" dirty="0">
                <a:solidFill>
                  <a:schemeClr val="bg1"/>
                </a:solidFill>
              </a:rPr>
              <a:t> (O2-) ed il </a:t>
            </a:r>
            <a:r>
              <a:rPr lang="it-IT" sz="1800" b="1" dirty="0">
                <a:solidFill>
                  <a:schemeClr val="bg1"/>
                </a:solidFill>
              </a:rPr>
              <a:t>perossido d'idrogeno </a:t>
            </a:r>
            <a:r>
              <a:rPr lang="it-IT" sz="1800" dirty="0">
                <a:solidFill>
                  <a:schemeClr val="bg1"/>
                </a:solidFill>
              </a:rPr>
              <a:t>(H2O2). In presenza di metalli di transizione liberi (soprattutto ferro e rame) questi danno origine al </a:t>
            </a:r>
            <a:r>
              <a:rPr lang="it-IT" sz="1800" b="1" dirty="0">
                <a:solidFill>
                  <a:schemeClr val="bg1"/>
                </a:solidFill>
              </a:rPr>
              <a:t>radicale ossidrile </a:t>
            </a:r>
            <a:r>
              <a:rPr lang="it-IT" sz="1800" dirty="0">
                <a:solidFill>
                  <a:schemeClr val="bg1"/>
                </a:solidFill>
              </a:rPr>
              <a:t>(OH-), particolarmente tossico e responsabile della </a:t>
            </a:r>
            <a:r>
              <a:rPr lang="it-IT" sz="1800" b="1" dirty="0" err="1">
                <a:solidFill>
                  <a:schemeClr val="bg1"/>
                </a:solidFill>
              </a:rPr>
              <a:t>perossidazione</a:t>
            </a:r>
            <a:r>
              <a:rPr lang="it-IT" sz="1800" dirty="0">
                <a:solidFill>
                  <a:schemeClr val="bg1"/>
                </a:solidFill>
              </a:rPr>
              <a:t> lipidica.</a:t>
            </a:r>
          </a:p>
          <a:p>
            <a:endParaRPr lang="it-IT" sz="1800" dirty="0"/>
          </a:p>
        </p:txBody>
      </p:sp>
      <p:pic>
        <p:nvPicPr>
          <p:cNvPr id="8" name="Immagine 7"/>
          <p:cNvPicPr>
            <a:picLocks noChangeAspect="1"/>
          </p:cNvPicPr>
          <p:nvPr/>
        </p:nvPicPr>
        <p:blipFill>
          <a:blip r:embed="rId5" cstate="print"/>
          <a:stretch>
            <a:fillRect/>
          </a:stretch>
        </p:blipFill>
        <p:spPr>
          <a:xfrm>
            <a:off x="0" y="4214818"/>
            <a:ext cx="4742143" cy="2160240"/>
          </a:xfrm>
          <a:prstGeom prst="rect">
            <a:avLst/>
          </a:prstGeom>
        </p:spPr>
      </p:pic>
      <p:pic>
        <p:nvPicPr>
          <p:cNvPr id="6" name="Segnale acust. registr.">
            <a:hlinkClick r:id="" action="ppaction://media"/>
          </p:cNvPr>
          <p:cNvPicPr>
            <a:picLocks noRot="1" noChangeAspect="1"/>
          </p:cNvPicPr>
          <p:nvPr>
            <a:wavAudioFile r:embed="rId2" name="Segnale acust. registr."/>
          </p:nvPr>
        </p:nvPicPr>
        <p:blipFill>
          <a:blip r:embed="rId6"/>
          <a:stretch>
            <a:fillRect/>
          </a:stretch>
        </p:blipFill>
        <p:spPr>
          <a:xfrm>
            <a:off x="3786182" y="357166"/>
            <a:ext cx="509590" cy="509590"/>
          </a:xfrm>
          <a:prstGeom prst="rect">
            <a:avLst/>
          </a:prstGeom>
        </p:spPr>
      </p:pic>
    </p:spTree>
    <p:custDataLst>
      <p:tags r:id="rId1"/>
    </p:custData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p:cNvPicPr>
            <a:picLocks noGrp="1" noChangeAspect="1"/>
          </p:cNvPicPr>
          <p:nvPr>
            <p:ph sz="half" idx="1"/>
          </p:nvPr>
        </p:nvPicPr>
        <p:blipFill>
          <a:blip r:embed="rId4"/>
          <a:stretch>
            <a:fillRect/>
          </a:stretch>
        </p:blipFill>
        <p:spPr>
          <a:xfrm>
            <a:off x="0" y="0"/>
            <a:ext cx="9036496" cy="6813376"/>
          </a:xfrm>
          <a:prstGeom prst="rect">
            <a:avLst/>
          </a:prstGeom>
        </p:spPr>
      </p:pic>
      <p:sp>
        <p:nvSpPr>
          <p:cNvPr id="4" name="Segnaposto contenuto 3"/>
          <p:cNvSpPr>
            <a:spLocks noGrp="1"/>
          </p:cNvSpPr>
          <p:nvPr>
            <p:ph sz="half" idx="2"/>
          </p:nvPr>
        </p:nvSpPr>
        <p:spPr/>
        <p:txBody>
          <a:bodyPr/>
          <a:lstStyle/>
          <a:p>
            <a:endParaRPr lang="it-IT"/>
          </a:p>
        </p:txBody>
      </p:sp>
      <p:pic>
        <p:nvPicPr>
          <p:cNvPr id="6" name="Segnale acust. registr.">
            <a:hlinkClick r:id="" action="ppaction://media"/>
          </p:cNvPr>
          <p:cNvPicPr>
            <a:picLocks noRot="1" noChangeAspect="1"/>
          </p:cNvPicPr>
          <p:nvPr>
            <a:wavAudioFile r:embed="rId2" name="Segnale acust. registr."/>
          </p:nvPr>
        </p:nvPicPr>
        <p:blipFill>
          <a:blip r:embed="rId5"/>
          <a:stretch>
            <a:fillRect/>
          </a:stretch>
        </p:blipFill>
        <p:spPr>
          <a:xfrm>
            <a:off x="2071670" y="928670"/>
            <a:ext cx="733428" cy="733428"/>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476672"/>
            <a:ext cx="8075240" cy="940966"/>
          </a:xfrm>
        </p:spPr>
        <p:txBody>
          <a:bodyPr/>
          <a:lstStyle/>
          <a:p>
            <a:endParaRPr lang="it-IT" dirty="0"/>
          </a:p>
        </p:txBody>
      </p:sp>
      <p:sp>
        <p:nvSpPr>
          <p:cNvPr id="3" name="Segnaposto contenuto 2"/>
          <p:cNvSpPr>
            <a:spLocks noGrp="1"/>
          </p:cNvSpPr>
          <p:nvPr>
            <p:ph sz="half" idx="1"/>
          </p:nvPr>
        </p:nvSpPr>
        <p:spPr>
          <a:xfrm>
            <a:off x="250937" y="1961880"/>
            <a:ext cx="4244280" cy="4896120"/>
          </a:xfrm>
        </p:spPr>
        <p:txBody>
          <a:bodyPr>
            <a:normAutofit fontScale="92500" lnSpcReduction="20000"/>
          </a:bodyPr>
          <a:lstStyle/>
          <a:p>
            <a:r>
              <a:rPr lang="it-IT" sz="1800" dirty="0" smtClean="0">
                <a:solidFill>
                  <a:schemeClr val="bg2">
                    <a:lumMod val="10000"/>
                  </a:schemeClr>
                </a:solidFill>
              </a:rPr>
              <a:t>Alcune disfunzioni e stati patologici come le malattie </a:t>
            </a:r>
            <a:r>
              <a:rPr lang="it-IT" sz="1800" b="1" dirty="0" smtClean="0">
                <a:solidFill>
                  <a:schemeClr val="bg2">
                    <a:lumMod val="10000"/>
                  </a:schemeClr>
                </a:solidFill>
              </a:rPr>
              <a:t>cardiovascolari</a:t>
            </a:r>
            <a:r>
              <a:rPr lang="it-IT" sz="1800" dirty="0" smtClean="0">
                <a:solidFill>
                  <a:schemeClr val="bg2">
                    <a:lumMod val="10000"/>
                  </a:schemeClr>
                </a:solidFill>
              </a:rPr>
              <a:t>, l’</a:t>
            </a:r>
            <a:r>
              <a:rPr lang="it-IT" sz="1800" b="1" dirty="0" smtClean="0">
                <a:solidFill>
                  <a:schemeClr val="bg2">
                    <a:lumMod val="10000"/>
                  </a:schemeClr>
                </a:solidFill>
              </a:rPr>
              <a:t>artrite</a:t>
            </a:r>
            <a:r>
              <a:rPr lang="it-IT" sz="1800" dirty="0" smtClean="0">
                <a:solidFill>
                  <a:schemeClr val="bg2">
                    <a:lumMod val="10000"/>
                  </a:schemeClr>
                </a:solidFill>
              </a:rPr>
              <a:t> reumatoide, gli stati infiammatori in genere, i traumi del sistema </a:t>
            </a:r>
            <a:r>
              <a:rPr lang="it-IT" sz="1800" b="1" dirty="0" smtClean="0">
                <a:solidFill>
                  <a:schemeClr val="bg2">
                    <a:lumMod val="10000"/>
                  </a:schemeClr>
                </a:solidFill>
              </a:rPr>
              <a:t>nervoso</a:t>
            </a:r>
            <a:r>
              <a:rPr lang="it-IT" sz="1800" dirty="0" smtClean="0">
                <a:solidFill>
                  <a:schemeClr val="bg2">
                    <a:lumMod val="10000"/>
                  </a:schemeClr>
                </a:solidFill>
              </a:rPr>
              <a:t>, ecc..</a:t>
            </a:r>
          </a:p>
          <a:p>
            <a:r>
              <a:rPr lang="it-IT" sz="1800" b="1" dirty="0" smtClean="0">
                <a:solidFill>
                  <a:schemeClr val="bg2">
                    <a:lumMod val="10000"/>
                  </a:schemeClr>
                </a:solidFill>
              </a:rPr>
              <a:t>L’ischemia</a:t>
            </a:r>
            <a:r>
              <a:rPr lang="it-IT" sz="1800" dirty="0" smtClean="0">
                <a:solidFill>
                  <a:schemeClr val="bg2">
                    <a:lumMod val="10000"/>
                  </a:schemeClr>
                </a:solidFill>
              </a:rPr>
              <a:t> dei tessuti conseguente riduzione dell’apporto di sangue;</a:t>
            </a:r>
          </a:p>
          <a:p>
            <a:r>
              <a:rPr lang="it-IT" sz="1800" dirty="0" smtClean="0">
                <a:solidFill>
                  <a:schemeClr val="bg2">
                    <a:lumMod val="10000"/>
                  </a:schemeClr>
                </a:solidFill>
              </a:rPr>
              <a:t>Le diete troppo ricche di proteine e di grassi animali. Una dieta </a:t>
            </a:r>
            <a:r>
              <a:rPr lang="it-IT" sz="1800" b="1" dirty="0" smtClean="0">
                <a:solidFill>
                  <a:schemeClr val="bg2">
                    <a:lumMod val="10000"/>
                  </a:schemeClr>
                </a:solidFill>
              </a:rPr>
              <a:t>ipercalorica</a:t>
            </a:r>
            <a:r>
              <a:rPr lang="it-IT" sz="1800" dirty="0" smtClean="0">
                <a:solidFill>
                  <a:schemeClr val="bg2">
                    <a:lumMod val="10000"/>
                  </a:schemeClr>
                </a:solidFill>
              </a:rPr>
              <a:t> aumenta l’entità dello stress ossidativo, mentre una dieta di 2400 calorie necessita di 660 g di ossigeno, di cui 90-95% viene utilizzato per la respirazione, mentre il restante dà luogo a forme reattive dell’ossigeno;</a:t>
            </a:r>
          </a:p>
          <a:p>
            <a:r>
              <a:rPr lang="it-IT" sz="1800" dirty="0" smtClean="0">
                <a:solidFill>
                  <a:schemeClr val="bg2">
                    <a:lumMod val="10000"/>
                  </a:schemeClr>
                </a:solidFill>
              </a:rPr>
              <a:t>Gli alimenti </a:t>
            </a:r>
            <a:r>
              <a:rPr lang="it-IT" sz="1800" b="1" dirty="0" smtClean="0">
                <a:solidFill>
                  <a:schemeClr val="bg2">
                    <a:lumMod val="10000"/>
                  </a:schemeClr>
                </a:solidFill>
              </a:rPr>
              <a:t>non tollerati</a:t>
            </a:r>
            <a:r>
              <a:rPr lang="it-IT" sz="1800" dirty="0" smtClean="0">
                <a:solidFill>
                  <a:schemeClr val="bg2">
                    <a:lumMod val="10000"/>
                  </a:schemeClr>
                </a:solidFill>
              </a:rPr>
              <a:t>;</a:t>
            </a:r>
          </a:p>
          <a:p>
            <a:r>
              <a:rPr lang="it-IT" sz="1800" dirty="0" smtClean="0">
                <a:solidFill>
                  <a:schemeClr val="bg2">
                    <a:lumMod val="10000"/>
                  </a:schemeClr>
                </a:solidFill>
              </a:rPr>
              <a:t>Le radiazioni </a:t>
            </a:r>
            <a:r>
              <a:rPr lang="it-IT" sz="1800" b="1" dirty="0" smtClean="0">
                <a:solidFill>
                  <a:schemeClr val="bg2">
                    <a:lumMod val="10000"/>
                  </a:schemeClr>
                </a:solidFill>
              </a:rPr>
              <a:t>ionizzat</a:t>
            </a:r>
            <a:r>
              <a:rPr lang="it-IT" sz="1800" dirty="0" smtClean="0">
                <a:solidFill>
                  <a:schemeClr val="bg2">
                    <a:lumMod val="10000"/>
                  </a:schemeClr>
                </a:solidFill>
              </a:rPr>
              <a:t>i e quelle </a:t>
            </a:r>
            <a:r>
              <a:rPr lang="it-IT" sz="1800" b="1" dirty="0" smtClean="0">
                <a:solidFill>
                  <a:schemeClr val="bg2">
                    <a:lumMod val="10000"/>
                  </a:schemeClr>
                </a:solidFill>
              </a:rPr>
              <a:t>solari </a:t>
            </a:r>
            <a:r>
              <a:rPr lang="it-IT" sz="1800" dirty="0" smtClean="0">
                <a:solidFill>
                  <a:schemeClr val="bg2">
                    <a:lumMod val="10000"/>
                  </a:schemeClr>
                </a:solidFill>
              </a:rPr>
              <a:t>(ozono in eccesso e raggi UVA e UVB). Queste radiazioni solari inducono sulla pelle processi di </a:t>
            </a:r>
            <a:r>
              <a:rPr lang="it-IT" sz="1800" b="1" dirty="0" err="1" smtClean="0">
                <a:solidFill>
                  <a:schemeClr val="bg2">
                    <a:lumMod val="10000"/>
                  </a:schemeClr>
                </a:solidFill>
              </a:rPr>
              <a:t>fotoossidazione</a:t>
            </a:r>
            <a:r>
              <a:rPr lang="it-IT" sz="1800" dirty="0" smtClean="0">
                <a:solidFill>
                  <a:schemeClr val="bg2">
                    <a:lumMod val="10000"/>
                  </a:schemeClr>
                </a:solidFill>
              </a:rPr>
              <a:t> che degradano gli acidi grassi polinsaturi delle membrane cellulari;</a:t>
            </a:r>
            <a:endParaRPr lang="it-IT" sz="1800" dirty="0">
              <a:solidFill>
                <a:schemeClr val="bg2">
                  <a:lumMod val="10000"/>
                </a:schemeClr>
              </a:solidFill>
            </a:endParaRPr>
          </a:p>
        </p:txBody>
      </p:sp>
      <p:pic>
        <p:nvPicPr>
          <p:cNvPr id="6" name="Segnaposto contenuto 5"/>
          <p:cNvPicPr>
            <a:picLocks noGrp="1" noChangeAspect="1"/>
          </p:cNvPicPr>
          <p:nvPr>
            <p:ph sz="half" idx="2"/>
          </p:nvPr>
        </p:nvPicPr>
        <p:blipFill>
          <a:blip r:embed="rId4"/>
          <a:stretch>
            <a:fillRect/>
          </a:stretch>
        </p:blipFill>
        <p:spPr>
          <a:xfrm>
            <a:off x="4500297" y="1649124"/>
            <a:ext cx="4038600" cy="2709900"/>
          </a:xfrm>
          <a:prstGeom prst="rect">
            <a:avLst/>
          </a:prstGeom>
        </p:spPr>
      </p:pic>
      <p:sp>
        <p:nvSpPr>
          <p:cNvPr id="5" name="Rettangolo 4"/>
          <p:cNvSpPr/>
          <p:nvPr/>
        </p:nvSpPr>
        <p:spPr>
          <a:xfrm>
            <a:off x="323528" y="392504"/>
            <a:ext cx="7416824" cy="707886"/>
          </a:xfrm>
          <a:prstGeom prst="rect">
            <a:avLst/>
          </a:prstGeom>
          <a:noFill/>
        </p:spPr>
        <p:txBody>
          <a:bodyPr wrap="square" lIns="91440" tIns="45720" rIns="91440" bIns="45720">
            <a:spAutoFit/>
          </a:bodyPr>
          <a:lstStyle/>
          <a:p>
            <a:pPr algn="ctr"/>
            <a:r>
              <a:rPr lang="it-IT" sz="4000"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COSA CONTRIBUISCE A FORMARLI</a:t>
            </a:r>
            <a:endParaRPr lang="it-IT" sz="4000" b="1" cap="none" spc="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7" name="Immagine 6"/>
          <p:cNvPicPr>
            <a:picLocks noChangeAspect="1"/>
          </p:cNvPicPr>
          <p:nvPr/>
        </p:nvPicPr>
        <p:blipFill>
          <a:blip r:embed="rId5"/>
          <a:stretch>
            <a:fillRect/>
          </a:stretch>
        </p:blipFill>
        <p:spPr>
          <a:xfrm>
            <a:off x="5508104" y="4590510"/>
            <a:ext cx="2921124" cy="1820560"/>
          </a:xfrm>
          <a:prstGeom prst="rect">
            <a:avLst/>
          </a:prstGeom>
        </p:spPr>
      </p:pic>
      <p:pic>
        <p:nvPicPr>
          <p:cNvPr id="8"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pic>
        <p:nvPicPr>
          <p:cNvPr id="9" name="Segnale acust. registr.">
            <a:hlinkClick r:id="" action="ppaction://media"/>
          </p:cNvPr>
          <p:cNvPicPr>
            <a:picLocks noRot="1" noChangeAspect="1"/>
          </p:cNvPicPr>
          <p:nvPr>
            <a:wavAudioFile r:embed="rId2" name="Segnale acust. registr."/>
          </p:nvPr>
        </p:nvPicPr>
        <p:blipFill>
          <a:blip r:embed="rId7"/>
          <a:stretch>
            <a:fillRect/>
          </a:stretch>
        </p:blipFill>
        <p:spPr>
          <a:xfrm>
            <a:off x="500034" y="357166"/>
            <a:ext cx="581028" cy="581028"/>
          </a:xfrm>
          <a:prstGeom prst="rect">
            <a:avLst/>
          </a:prstGeom>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sp>
        <p:nvSpPr>
          <p:cNvPr id="4" name="Segnaposto contenuto 3"/>
          <p:cNvSpPr>
            <a:spLocks noGrp="1"/>
          </p:cNvSpPr>
          <p:nvPr>
            <p:ph sz="half" idx="2"/>
          </p:nvPr>
        </p:nvSpPr>
        <p:spPr>
          <a:xfrm>
            <a:off x="378930" y="2114917"/>
            <a:ext cx="4040188" cy="5361459"/>
          </a:xfrm>
        </p:spPr>
        <p:txBody>
          <a:bodyPr>
            <a:normAutofit/>
          </a:bodyPr>
          <a:lstStyle/>
          <a:p>
            <a:r>
              <a:rPr lang="it-IT" dirty="0" smtClean="0">
                <a:solidFill>
                  <a:schemeClr val="bg2">
                    <a:lumMod val="10000"/>
                  </a:schemeClr>
                </a:solidFill>
              </a:rPr>
              <a:t>L’azione di gas inquinanti e delle sostanza </a:t>
            </a:r>
            <a:r>
              <a:rPr lang="it-IT" b="1" dirty="0" smtClean="0">
                <a:solidFill>
                  <a:schemeClr val="bg2">
                    <a:lumMod val="10000"/>
                  </a:schemeClr>
                </a:solidFill>
              </a:rPr>
              <a:t>tossiche</a:t>
            </a:r>
            <a:r>
              <a:rPr lang="it-IT" dirty="0" smtClean="0">
                <a:solidFill>
                  <a:schemeClr val="bg2">
                    <a:lumMod val="10000"/>
                  </a:schemeClr>
                </a:solidFill>
              </a:rPr>
              <a:t>;</a:t>
            </a:r>
          </a:p>
          <a:p>
            <a:r>
              <a:rPr lang="it-IT" dirty="0" smtClean="0">
                <a:solidFill>
                  <a:schemeClr val="bg2">
                    <a:lumMod val="10000"/>
                  </a:schemeClr>
                </a:solidFill>
              </a:rPr>
              <a:t>Il fumo di </a:t>
            </a:r>
            <a:r>
              <a:rPr lang="it-IT" b="1" dirty="0" smtClean="0">
                <a:solidFill>
                  <a:schemeClr val="bg2">
                    <a:lumMod val="10000"/>
                  </a:schemeClr>
                </a:solidFill>
              </a:rPr>
              <a:t>sigarette</a:t>
            </a:r>
            <a:r>
              <a:rPr lang="it-IT" dirty="0" smtClean="0">
                <a:solidFill>
                  <a:schemeClr val="bg2">
                    <a:lumMod val="10000"/>
                  </a:schemeClr>
                </a:solidFill>
              </a:rPr>
              <a:t>;</a:t>
            </a:r>
          </a:p>
          <a:p>
            <a:r>
              <a:rPr lang="it-IT" dirty="0" smtClean="0">
                <a:solidFill>
                  <a:schemeClr val="bg2">
                    <a:lumMod val="10000"/>
                  </a:schemeClr>
                </a:solidFill>
              </a:rPr>
              <a:t>L’eccesso di </a:t>
            </a:r>
            <a:r>
              <a:rPr lang="it-IT" b="1" dirty="0" smtClean="0">
                <a:solidFill>
                  <a:schemeClr val="bg2">
                    <a:lumMod val="10000"/>
                  </a:schemeClr>
                </a:solidFill>
              </a:rPr>
              <a:t>alcool</a:t>
            </a:r>
            <a:r>
              <a:rPr lang="it-IT" dirty="0" smtClean="0">
                <a:solidFill>
                  <a:schemeClr val="bg2">
                    <a:lumMod val="10000"/>
                  </a:schemeClr>
                </a:solidFill>
              </a:rPr>
              <a:t>;</a:t>
            </a:r>
          </a:p>
          <a:p>
            <a:r>
              <a:rPr lang="it-IT" b="1" dirty="0" smtClean="0">
                <a:solidFill>
                  <a:schemeClr val="bg2">
                    <a:lumMod val="10000"/>
                  </a:schemeClr>
                </a:solidFill>
              </a:rPr>
              <a:t>L’attività fisica </a:t>
            </a:r>
            <a:r>
              <a:rPr lang="it-IT" dirty="0" smtClean="0">
                <a:solidFill>
                  <a:schemeClr val="bg2">
                    <a:lumMod val="10000"/>
                  </a:schemeClr>
                </a:solidFill>
              </a:rPr>
              <a:t>intensa, sia di respirazione che di forza muscolare, causa di incremento delle reazioni che utilizzano l’ossigeno e surplus di perossido. </a:t>
            </a:r>
            <a:endParaRPr lang="it-IT" dirty="0">
              <a:solidFill>
                <a:schemeClr val="bg2">
                  <a:lumMod val="10000"/>
                </a:schemeClr>
              </a:solidFill>
            </a:endParaRPr>
          </a:p>
        </p:txBody>
      </p:sp>
      <p:sp>
        <p:nvSpPr>
          <p:cNvPr id="5" name="Segnaposto testo 4"/>
          <p:cNvSpPr>
            <a:spLocks noGrp="1"/>
          </p:cNvSpPr>
          <p:nvPr>
            <p:ph type="body" sz="quarter" idx="3"/>
          </p:nvPr>
        </p:nvSpPr>
        <p:spPr/>
        <p:txBody>
          <a:bodyPr/>
          <a:lstStyle/>
          <a:p>
            <a:endParaRPr lang="it-IT"/>
          </a:p>
        </p:txBody>
      </p:sp>
      <p:pic>
        <p:nvPicPr>
          <p:cNvPr id="7" name="Segnaposto contenuto 6"/>
          <p:cNvPicPr>
            <a:picLocks noGrp="1" noChangeAspect="1"/>
          </p:cNvPicPr>
          <p:nvPr>
            <p:ph sz="quarter" idx="4"/>
          </p:nvPr>
        </p:nvPicPr>
        <p:blipFill>
          <a:blip r:embed="rId3"/>
          <a:stretch>
            <a:fillRect/>
          </a:stretch>
        </p:blipFill>
        <p:spPr>
          <a:xfrm>
            <a:off x="4616192" y="764704"/>
            <a:ext cx="4041775" cy="2707989"/>
          </a:xfrm>
          <a:prstGeom prst="rect">
            <a:avLst/>
          </a:prstGeom>
        </p:spPr>
      </p:pic>
      <p:pic>
        <p:nvPicPr>
          <p:cNvPr id="8" name="Immagine 7"/>
          <p:cNvPicPr>
            <a:picLocks noChangeAspect="1"/>
          </p:cNvPicPr>
          <p:nvPr/>
        </p:nvPicPr>
        <p:blipFill>
          <a:blip r:embed="rId4"/>
          <a:stretch>
            <a:fillRect/>
          </a:stretch>
        </p:blipFill>
        <p:spPr>
          <a:xfrm>
            <a:off x="4645025" y="4293096"/>
            <a:ext cx="3237359" cy="2188637"/>
          </a:xfrm>
          <a:prstGeom prst="rect">
            <a:avLst/>
          </a:prstGeom>
        </p:spPr>
      </p:pic>
      <p:pic>
        <p:nvPicPr>
          <p:cNvPr id="9" name="Segnale acust. registr.">
            <a:hlinkClick r:id="" action="ppaction://media"/>
          </p:cNvPr>
          <p:cNvPicPr>
            <a:picLocks noRot="1" noChangeAspect="1"/>
          </p:cNvPicPr>
          <p:nvPr>
            <a:wavAudioFile r:embed="rId1" name="Segnale acust. registr."/>
          </p:nvPr>
        </p:nvPicPr>
        <p:blipFill>
          <a:blip r:embed="rId5"/>
          <a:stretch>
            <a:fillRect/>
          </a:stretch>
        </p:blipFill>
        <p:spPr>
          <a:xfrm>
            <a:off x="214282" y="428604"/>
            <a:ext cx="652466" cy="652466"/>
          </a:xfrm>
          <a:prstGeom prst="rect">
            <a:avLst/>
          </a:prstGeom>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1368152"/>
          </a:xfrm>
        </p:spPr>
        <p:txBody>
          <a:bodyPr>
            <a:normAutofit/>
          </a:bodyPr>
          <a:lstStyle/>
          <a:p>
            <a:r>
              <a:rPr lang="it-IT" dirty="0" smtClean="0">
                <a:solidFill>
                  <a:schemeClr val="accent6"/>
                </a:solidFill>
                <a:latin typeface="Berlin Sans FB" panose="020E0602020502020306" pitchFamily="34" charset="0"/>
              </a:rPr>
              <a:t>ANTIOSSIDANTI: le sentinelle della nostra salute.</a:t>
            </a:r>
            <a:endParaRPr lang="it-IT" dirty="0">
              <a:solidFill>
                <a:schemeClr val="accent6"/>
              </a:solidFill>
              <a:latin typeface="Berlin Sans FB" panose="020E0602020502020306" pitchFamily="34" charset="0"/>
            </a:endParaRPr>
          </a:p>
        </p:txBody>
      </p:sp>
      <p:sp>
        <p:nvSpPr>
          <p:cNvPr id="3" name="Segnaposto contenuto 2"/>
          <p:cNvSpPr>
            <a:spLocks noGrp="1"/>
          </p:cNvSpPr>
          <p:nvPr>
            <p:ph sz="half" idx="1"/>
          </p:nvPr>
        </p:nvSpPr>
        <p:spPr>
          <a:xfrm>
            <a:off x="0" y="1349720"/>
            <a:ext cx="4929190" cy="5865494"/>
          </a:xfrm>
        </p:spPr>
        <p:txBody>
          <a:bodyPr>
            <a:normAutofit/>
          </a:bodyPr>
          <a:lstStyle/>
          <a:p>
            <a:pPr marL="0" indent="0">
              <a:buNone/>
            </a:pPr>
            <a:r>
              <a:rPr lang="it-IT" sz="2000" dirty="0" smtClean="0">
                <a:solidFill>
                  <a:srgbClr val="C00000"/>
                </a:solidFill>
              </a:rPr>
              <a:t>COSA SONO GLI </a:t>
            </a:r>
            <a:r>
              <a:rPr lang="it-IT" sz="2000" b="1" dirty="0" smtClean="0">
                <a:solidFill>
                  <a:srgbClr val="C00000"/>
                </a:solidFill>
              </a:rPr>
              <a:t>ANTIOSSIDANTI</a:t>
            </a:r>
            <a:r>
              <a:rPr lang="it-IT" sz="2000" dirty="0" smtClean="0">
                <a:solidFill>
                  <a:srgbClr val="C00000"/>
                </a:solidFill>
              </a:rPr>
              <a:t>?</a:t>
            </a:r>
          </a:p>
          <a:p>
            <a:pPr marL="0" indent="0">
              <a:buNone/>
            </a:pPr>
            <a:r>
              <a:rPr lang="it-IT" sz="2000" dirty="0">
                <a:solidFill>
                  <a:schemeClr val="bg2">
                    <a:lumMod val="10000"/>
                  </a:schemeClr>
                </a:solidFill>
              </a:rPr>
              <a:t>Da un punto di vista chimico le molecole antiossidanti sono degli agenti che prevengono o rallentano il fenomeno </a:t>
            </a:r>
            <a:r>
              <a:rPr lang="it-IT" sz="2000" dirty="0" smtClean="0">
                <a:solidFill>
                  <a:schemeClr val="bg2">
                    <a:lumMod val="10000"/>
                  </a:schemeClr>
                </a:solidFill>
              </a:rPr>
              <a:t>dell'</a:t>
            </a:r>
            <a:r>
              <a:rPr lang="it-IT" sz="2000" b="1" dirty="0" smtClean="0">
                <a:solidFill>
                  <a:schemeClr val="bg2">
                    <a:lumMod val="10000"/>
                  </a:schemeClr>
                </a:solidFill>
              </a:rPr>
              <a:t>ossidazione</a:t>
            </a:r>
            <a:r>
              <a:rPr lang="it-IT" sz="2000" dirty="0" smtClean="0">
                <a:solidFill>
                  <a:schemeClr val="bg2">
                    <a:lumMod val="10000"/>
                  </a:schemeClr>
                </a:solidFill>
              </a:rPr>
              <a:t>.</a:t>
            </a:r>
          </a:p>
          <a:p>
            <a:pPr marL="0" indent="0">
              <a:buNone/>
            </a:pPr>
            <a:r>
              <a:rPr lang="it-IT" sz="2000" dirty="0">
                <a:solidFill>
                  <a:schemeClr val="bg2">
                    <a:lumMod val="10000"/>
                  </a:schemeClr>
                </a:solidFill>
              </a:rPr>
              <a:t>Per comprendere meglio il significato di una reazione di ossidazione basta pensare agli zuccheri come, ad esempio, il glucosio. Giunto nella cellula viene consumato attraverso numerose reazioni di ossidazione. Ciò avviene utilizzando l'ossigeno. Purtroppo però queste reazioni sono caratterizzate dalla formazione di prodotti chiamati radicali liberi</a:t>
            </a:r>
            <a:r>
              <a:rPr lang="it-IT" sz="2000" dirty="0" smtClean="0">
                <a:solidFill>
                  <a:schemeClr val="bg2">
                    <a:lumMod val="10000"/>
                  </a:schemeClr>
                </a:solidFill>
              </a:rPr>
              <a:t>.</a:t>
            </a:r>
            <a:endParaRPr lang="it-IT" sz="2000" dirty="0">
              <a:solidFill>
                <a:schemeClr val="bg2">
                  <a:lumMod val="10000"/>
                </a:schemeClr>
              </a:solidFill>
            </a:endParaRPr>
          </a:p>
        </p:txBody>
      </p:sp>
      <p:pic>
        <p:nvPicPr>
          <p:cNvPr id="6" name="Segnaposto contenuto 5"/>
          <p:cNvPicPr>
            <a:picLocks noGrp="1" noChangeAspect="1"/>
          </p:cNvPicPr>
          <p:nvPr>
            <p:ph sz="half" idx="2"/>
          </p:nvPr>
        </p:nvPicPr>
        <p:blipFill>
          <a:blip r:embed="rId3" cstate="print"/>
          <a:stretch>
            <a:fillRect/>
          </a:stretch>
        </p:blipFill>
        <p:spPr>
          <a:xfrm>
            <a:off x="5094123" y="1349720"/>
            <a:ext cx="4038600" cy="2691348"/>
          </a:xfrm>
          <a:prstGeom prst="rect">
            <a:avLst/>
          </a:prstGeom>
        </p:spPr>
      </p:pic>
      <p:pic>
        <p:nvPicPr>
          <p:cNvPr id="8" name="Immagine 7"/>
          <p:cNvPicPr>
            <a:picLocks noChangeAspect="1"/>
          </p:cNvPicPr>
          <p:nvPr/>
        </p:nvPicPr>
        <p:blipFill>
          <a:blip r:embed="rId4"/>
          <a:stretch>
            <a:fillRect/>
          </a:stretch>
        </p:blipFill>
        <p:spPr>
          <a:xfrm>
            <a:off x="4516490" y="4149080"/>
            <a:ext cx="3954016" cy="2471260"/>
          </a:xfrm>
          <a:prstGeom prst="rect">
            <a:avLst/>
          </a:prstGeom>
        </p:spPr>
      </p:pic>
      <p:pic>
        <p:nvPicPr>
          <p:cNvPr id="7" name="Segnale acust. registr.">
            <a:hlinkClick r:id="" action="ppaction://media"/>
          </p:cNvPr>
          <p:cNvPicPr>
            <a:picLocks noRot="1" noChangeAspect="1"/>
          </p:cNvPicPr>
          <p:nvPr>
            <a:wavAudioFile r:embed="rId1" name="Segnale acust. registr."/>
          </p:nvPr>
        </p:nvPicPr>
        <p:blipFill>
          <a:blip r:embed="rId5"/>
          <a:stretch>
            <a:fillRect/>
          </a:stretch>
        </p:blipFill>
        <p:spPr>
          <a:xfrm>
            <a:off x="7929586" y="357166"/>
            <a:ext cx="938218" cy="93821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5" name="Segnaposto contenuto 4"/>
          <p:cNvPicPr>
            <a:picLocks noGrp="1" noChangeAspect="1"/>
          </p:cNvPicPr>
          <p:nvPr>
            <p:ph sz="half" idx="1"/>
          </p:nvPr>
        </p:nvPicPr>
        <p:blipFill>
          <a:blip r:embed="rId2"/>
          <a:stretch>
            <a:fillRect/>
          </a:stretch>
        </p:blipFill>
        <p:spPr>
          <a:xfrm>
            <a:off x="0" y="836712"/>
            <a:ext cx="9144000" cy="6021288"/>
          </a:xfrm>
          <a:prstGeom prst="rect">
            <a:avLst/>
          </a:prstGeom>
        </p:spPr>
      </p:pic>
      <p:sp>
        <p:nvSpPr>
          <p:cNvPr id="4" name="Segnaposto contenuto 3"/>
          <p:cNvSpPr>
            <a:spLocks noGrp="1"/>
          </p:cNvSpPr>
          <p:nvPr>
            <p:ph sz="half" idx="2"/>
          </p:nvPr>
        </p:nvSpPr>
        <p:spPr/>
        <p:txBody>
          <a:bodyPr/>
          <a:lstStyle/>
          <a:p>
            <a:endParaRPr lang="it-IT" dirty="0"/>
          </a:p>
        </p:txBody>
      </p:sp>
    </p:spTree>
  </p:cSld>
  <p:clrMapOvr>
    <a:masterClrMapping/>
  </p:clrMapOvr>
  <p:transition spd="slow">
    <p:wipe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
</p:tagLst>
</file>

<file path=ppt/tags/tag4.xml><?xml version="1.0" encoding="utf-8"?>
<p:tagLst xmlns:a="http://schemas.openxmlformats.org/drawingml/2006/main" xmlns:r="http://schemas.openxmlformats.org/officeDocument/2006/relationships" xmlns:p="http://schemas.openxmlformats.org/presentationml/2006/main">
  <p:tag name="TIMING" val="|0"/>
</p:tagLst>
</file>

<file path=ppt/tags/tag5.xml><?xml version="1.0" encoding="utf-8"?>
<p:tagLst xmlns:a="http://schemas.openxmlformats.org/drawingml/2006/main" xmlns:r="http://schemas.openxmlformats.org/officeDocument/2006/relationships" xmlns:p="http://schemas.openxmlformats.org/presentationml/2006/main">
  <p:tag name="TIMING"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sce">
  <a:themeElements>
    <a:clrScheme name="Fasce">
      <a:dk1>
        <a:srgbClr val="2C2C2C"/>
      </a:dk1>
      <a:lt1>
        <a:srgbClr val="FFFFFF"/>
      </a:lt1>
      <a:dk2>
        <a:srgbClr val="F56617"/>
      </a:dk2>
      <a:lt2>
        <a:srgbClr val="DDDDDD"/>
      </a:lt2>
      <a:accent1>
        <a:srgbClr val="FFC000"/>
      </a:accent1>
      <a:accent2>
        <a:srgbClr val="BD582C"/>
      </a:accent2>
      <a:accent3>
        <a:srgbClr val="865640"/>
      </a:accent3>
      <a:accent4>
        <a:srgbClr val="9B8357"/>
      </a:accent4>
      <a:accent5>
        <a:srgbClr val="C2BC80"/>
      </a:accent5>
      <a:accent6>
        <a:srgbClr val="94A080"/>
      </a:accent6>
      <a:hlink>
        <a:srgbClr val="FF9933"/>
      </a:hlink>
      <a:folHlink>
        <a:srgbClr val="6C606A"/>
      </a:folHlink>
    </a:clrScheme>
    <a:fontScheme name="Fasce">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asce">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Fasce</Template>
  <TotalTime>42</TotalTime>
  <Words>741</Words>
  <Application>WPS Presentation</Application>
  <PresentationFormat>Presentazione su schermo (4:3)</PresentationFormat>
  <Paragraphs>47</Paragraphs>
  <Slides>13</Slides>
  <Notes>0</Notes>
  <HiddenSlides>0</HiddenSlides>
  <MMClips>13</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Fasce</vt:lpstr>
      <vt:lpstr>Maria lombardi 5bl</vt:lpstr>
      <vt:lpstr>Diapositiva 2</vt:lpstr>
      <vt:lpstr>Diapositiva 3</vt:lpstr>
      <vt:lpstr>COSA SONO?</vt:lpstr>
      <vt:lpstr>Diapositiva 5</vt:lpstr>
      <vt:lpstr>Diapositiva 6</vt:lpstr>
      <vt:lpstr>Diapositiva 7</vt:lpstr>
      <vt:lpstr>ANTIOSSIDANTI: le sentinelle della nostra salute.</vt:lpstr>
      <vt:lpstr>Diapositiva 9</vt:lpstr>
      <vt:lpstr>Diapositiva 10</vt:lpstr>
      <vt:lpstr>Buona parte degli antiossidanti viene introdotta con gli alimenti, soprattutto di origine vegetale come frutta e verdura, ma anche dal mondo animale come pesce, latte e latticini.</vt:lpstr>
      <vt:lpstr>Ecco alcuni alimenti con proprietà antiossidanti</vt:lpstr>
      <vt:lpstr>Diapositiva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admin</dc:creator>
  <cp:lastModifiedBy>admin</cp:lastModifiedBy>
  <cp:revision>26</cp:revision>
  <dcterms:created xsi:type="dcterms:W3CDTF">2020-10-14T07:50:00Z</dcterms:created>
  <dcterms:modified xsi:type="dcterms:W3CDTF">2020-11-06T15:10:27Z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