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4" r:id="rId3"/>
    <p:sldId id="275" r:id="rId4"/>
    <p:sldId id="278" r:id="rId5"/>
    <p:sldId id="264" r:id="rId6"/>
    <p:sldId id="277" r:id="rId7"/>
    <p:sldId id="268" r:id="rId8"/>
    <p:sldId id="262" r:id="rId9"/>
    <p:sldId id="271" r:id="rId10"/>
    <p:sldId id="261" r:id="rId11"/>
    <p:sldId id="279" r:id="rId12"/>
    <p:sldId id="280" r:id="rId13"/>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295351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362885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174912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293963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366713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404071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25763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49525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58316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360155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96C1D1B-F162-4DB8-B7A5-FAE0FF91AA70}" type="datetimeFigureOut">
              <a:rPr lang="it-IT" smtClean="0"/>
              <a:pPr/>
              <a:t>18/11/2020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446508-A73C-4DD3-81B2-0718098DAC67}" type="slidenum">
              <a:rPr lang="it-IT" smtClean="0"/>
              <a:pPr/>
              <a:t>‹N›</a:t>
            </a:fld>
            <a:endParaRPr lang="it-IT"/>
          </a:p>
        </p:txBody>
      </p:sp>
    </p:spTree>
    <p:extLst>
      <p:ext uri="{BB962C8B-B14F-4D97-AF65-F5344CB8AC3E}">
        <p14:creationId xmlns:p14="http://schemas.microsoft.com/office/powerpoint/2010/main" val="306512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C1D1B-F162-4DB8-B7A5-FAE0FF91AA70}" type="datetimeFigureOut">
              <a:rPr lang="it-IT" smtClean="0"/>
              <a:pPr/>
              <a:t>18/11/2020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46508-A73C-4DD3-81B2-0718098DAC67}" type="slidenum">
              <a:rPr lang="it-IT" smtClean="0"/>
              <a:pPr/>
              <a:t>‹N›</a:t>
            </a:fld>
            <a:endParaRPr lang="it-IT"/>
          </a:p>
        </p:txBody>
      </p:sp>
    </p:spTree>
    <p:extLst>
      <p:ext uri="{BB962C8B-B14F-4D97-AF65-F5344CB8AC3E}">
        <p14:creationId xmlns:p14="http://schemas.microsoft.com/office/powerpoint/2010/main" val="46866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it.wikipedia.org/wiki/Compostaggio" TargetMode="External"/><Relationship Id="rId3" Type="http://schemas.openxmlformats.org/officeDocument/2006/relationships/hyperlink" Target="https://it.wikipedia.org/wiki/2003" TargetMode="External"/><Relationship Id="rId7" Type="http://schemas.openxmlformats.org/officeDocument/2006/relationships/hyperlink" Target="https://it.wikipedia.org/wiki/Camorra" TargetMode="External"/><Relationship Id="rId2" Type="http://schemas.openxmlformats.org/officeDocument/2006/relationships/hyperlink" Target="https://it.wikipedia.org/wiki/Discarica" TargetMode="External"/><Relationship Id="rId1" Type="http://schemas.openxmlformats.org/officeDocument/2006/relationships/slideLayout" Target="../slideLayouts/slideLayout4.xml"/><Relationship Id="rId6" Type="http://schemas.openxmlformats.org/officeDocument/2006/relationships/hyperlink" Target="https://it.wikipedia.org/wiki/Inceneritore" TargetMode="External"/><Relationship Id="rId11" Type="http://schemas.openxmlformats.org/officeDocument/2006/relationships/image" Target="../media/image2.jpeg"/><Relationship Id="rId5" Type="http://schemas.openxmlformats.org/officeDocument/2006/relationships/hyperlink" Target="https://it.wikipedia.org/wiki/Gruppo_Impregilo" TargetMode="External"/><Relationship Id="rId10" Type="http://schemas.openxmlformats.org/officeDocument/2006/relationships/hyperlink" Target="https://it.wikipedia.org/wiki/2007" TargetMode="External"/><Relationship Id="rId4" Type="http://schemas.openxmlformats.org/officeDocument/2006/relationships/hyperlink" Target="https://it.wikipedia.org/wiki/Combustibile_derivato_dai_rifiuti" TargetMode="External"/><Relationship Id="rId9" Type="http://schemas.openxmlformats.org/officeDocument/2006/relationships/hyperlink" Target="https://it.wikipedia.org/wiki/Raccolta_differenziat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n.org/documents/ga/res/42/ares42-187.ht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2514601"/>
            <a:ext cx="10642600" cy="3539066"/>
          </a:xfrm>
        </p:spPr>
        <p:txBody>
          <a:bodyPr>
            <a:noAutofit/>
          </a:bodyPr>
          <a:lstStyle/>
          <a:p>
            <a:pPr marL="0" indent="0">
              <a:buNone/>
            </a:pPr>
            <a:endParaRPr lang="it-IT" dirty="0" smtClean="0"/>
          </a:p>
          <a:p>
            <a:pPr marL="0" indent="0">
              <a:buNone/>
            </a:pPr>
            <a:endParaRPr lang="it-IT" dirty="0" smtClean="0"/>
          </a:p>
          <a:p>
            <a:pPr marL="0" indent="0">
              <a:buNone/>
            </a:pPr>
            <a:endParaRPr lang="it-IT" dirty="0" smtClean="0"/>
          </a:p>
          <a:p>
            <a:pPr marL="0" indent="0">
              <a:buNone/>
            </a:pPr>
            <a:endParaRPr lang="it-IT" dirty="0" smtClean="0"/>
          </a:p>
        </p:txBody>
      </p:sp>
      <p:sp>
        <p:nvSpPr>
          <p:cNvPr id="2" name="CasellaDiTesto 1"/>
          <p:cNvSpPr txBox="1"/>
          <p:nvPr/>
        </p:nvSpPr>
        <p:spPr>
          <a:xfrm>
            <a:off x="584199" y="512955"/>
            <a:ext cx="10905067" cy="1446550"/>
          </a:xfrm>
          <a:prstGeom prst="rect">
            <a:avLst/>
          </a:prstGeom>
          <a:noFill/>
        </p:spPr>
        <p:txBody>
          <a:bodyPr wrap="square" rtlCol="0">
            <a:spAutoFit/>
          </a:bodyPr>
          <a:lstStyle/>
          <a:p>
            <a:pPr algn="ctr"/>
            <a:r>
              <a:rPr lang="it-IT" sz="3600" dirty="0" smtClean="0">
                <a:solidFill>
                  <a:srgbClr val="00B050"/>
                </a:solidFill>
                <a:latin typeface="Calisto MT" panose="02040603050505030304" pitchFamily="18" charset="0"/>
              </a:rPr>
              <a:t>LA GESTIONE DEI RIFIUTI </a:t>
            </a:r>
          </a:p>
          <a:p>
            <a:pPr algn="ctr"/>
            <a:r>
              <a:rPr lang="it-IT" sz="3600" dirty="0" smtClean="0">
                <a:solidFill>
                  <a:srgbClr val="00B050"/>
                </a:solidFill>
                <a:latin typeface="Calisto MT" panose="02040603050505030304" pitchFamily="18" charset="0"/>
              </a:rPr>
              <a:t>ATTRAVERSO LA RACCOLTA DIFFERENZI</a:t>
            </a:r>
            <a:endParaRPr lang="it-IT" sz="2000" dirty="0" smtClean="0">
              <a:solidFill>
                <a:srgbClr val="00B050"/>
              </a:solidFill>
              <a:latin typeface="Calisto MT" panose="02040603050505030304" pitchFamily="18" charset="0"/>
            </a:endParaRPr>
          </a:p>
          <a:p>
            <a:pPr algn="ctr"/>
            <a:r>
              <a:rPr lang="it-IT" sz="1600" i="1" dirty="0" smtClean="0">
                <a:solidFill>
                  <a:srgbClr val="00B050"/>
                </a:solidFill>
                <a:latin typeface="Calisto MT" panose="02040603050505030304" pitchFamily="18" charset="0"/>
              </a:rPr>
              <a:t>A cura del Prof. Salvatore </a:t>
            </a:r>
            <a:r>
              <a:rPr lang="it-IT" sz="1600" i="1" dirty="0" err="1" smtClean="0">
                <a:solidFill>
                  <a:srgbClr val="00B050"/>
                </a:solidFill>
                <a:latin typeface="Calisto MT" panose="02040603050505030304" pitchFamily="18" charset="0"/>
              </a:rPr>
              <a:t>Alaia</a:t>
            </a:r>
            <a:r>
              <a:rPr lang="it-IT" sz="1600" i="1" dirty="0" smtClean="0">
                <a:solidFill>
                  <a:srgbClr val="00B050"/>
                </a:solidFill>
                <a:latin typeface="Calisto MT" panose="02040603050505030304" pitchFamily="18" charset="0"/>
              </a:rPr>
              <a:t> e </a:t>
            </a:r>
            <a:r>
              <a:rPr lang="it-IT" sz="1600" i="1" smtClean="0">
                <a:solidFill>
                  <a:srgbClr val="00B050"/>
                </a:solidFill>
                <a:latin typeface="Calisto MT" panose="02040603050505030304" pitchFamily="18" charset="0"/>
              </a:rPr>
              <a:t>della Dottoressa  </a:t>
            </a:r>
            <a:r>
              <a:rPr lang="it-IT" sz="1600" i="1" dirty="0" smtClean="0">
                <a:solidFill>
                  <a:srgbClr val="00B050"/>
                </a:solidFill>
                <a:latin typeface="Calisto MT" panose="02040603050505030304" pitchFamily="18" charset="0"/>
              </a:rPr>
              <a:t>Daniela Bellino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158" y="2658535"/>
            <a:ext cx="4043083" cy="3625299"/>
          </a:xfrm>
          <a:prstGeom prst="rect">
            <a:avLst/>
          </a:prstGeom>
        </p:spPr>
      </p:pic>
    </p:spTree>
    <p:extLst>
      <p:ext uri="{BB962C8B-B14F-4D97-AF65-F5344CB8AC3E}">
        <p14:creationId xmlns:p14="http://schemas.microsoft.com/office/powerpoint/2010/main" val="1061379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_del_riciclagg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935" y="2733900"/>
            <a:ext cx="2219325" cy="191452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578496" y="263611"/>
            <a:ext cx="3872205" cy="2308324"/>
          </a:xfrm>
          <a:prstGeom prst="rect">
            <a:avLst/>
          </a:prstGeom>
          <a:solidFill>
            <a:schemeClr val="bg1"/>
          </a:solidFill>
          <a:ln>
            <a:solidFill>
              <a:srgbClr val="7030A0">
                <a:alpha val="96000"/>
              </a:srgbClr>
            </a:solidFill>
          </a:ln>
        </p:spPr>
        <p:txBody>
          <a:bodyPr wrap="square">
            <a:spAutoFit/>
          </a:bodyPr>
          <a:lstStyle/>
          <a:p>
            <a:r>
              <a:rPr lang="it-IT" sz="1600" dirty="0" smtClean="0"/>
              <a:t>Siamo </a:t>
            </a:r>
            <a:r>
              <a:rPr lang="it-IT" sz="1600" dirty="0"/>
              <a:t>diventati la società degli sprechi: </a:t>
            </a:r>
            <a:r>
              <a:rPr lang="it-IT" sz="1600" dirty="0" smtClean="0"/>
              <a:t>la</a:t>
            </a:r>
            <a:r>
              <a:rPr lang="it-IT" sz="1600" dirty="0"/>
              <a:t> </a:t>
            </a:r>
            <a:r>
              <a:rPr lang="it-IT" sz="1600" b="1" dirty="0"/>
              <a:t>“SOCIETA’ USA E GETTA”.</a:t>
            </a:r>
            <a:r>
              <a:rPr lang="it-IT" sz="1600" dirty="0"/>
              <a:t> </a:t>
            </a:r>
          </a:p>
          <a:p>
            <a:r>
              <a:rPr lang="it-IT" sz="1600" dirty="0"/>
              <a:t>È arrivato, però, il momento di cambiare e, soprattutto, è indispensabile farlo velocemente, se vogliamo salvare il mondo da un inquinamento che lo sta trasformando in una pattumiera</a:t>
            </a:r>
            <a:r>
              <a:rPr lang="it-IT" sz="1600" dirty="0" smtClean="0"/>
              <a:t>.</a:t>
            </a:r>
          </a:p>
          <a:p>
            <a:r>
              <a:rPr lang="it-IT" sz="1600" dirty="0" smtClean="0"/>
              <a:t>Dobbiamo diventare la </a:t>
            </a:r>
            <a:r>
              <a:rPr lang="it-IT" sz="1600" b="1" dirty="0"/>
              <a:t>“SOCIETA’ </a:t>
            </a:r>
            <a:r>
              <a:rPr lang="it-IT" sz="1600" b="1" dirty="0" smtClean="0"/>
              <a:t>VIRTUOSA”.</a:t>
            </a:r>
            <a:endParaRPr lang="it-IT" sz="1600" dirty="0"/>
          </a:p>
        </p:txBody>
      </p:sp>
      <p:sp>
        <p:nvSpPr>
          <p:cNvPr id="10" name="Rettangolo 9"/>
          <p:cNvSpPr/>
          <p:nvPr/>
        </p:nvSpPr>
        <p:spPr>
          <a:xfrm>
            <a:off x="578496" y="4810390"/>
            <a:ext cx="3870090" cy="1323439"/>
          </a:xfrm>
          <a:prstGeom prst="rect">
            <a:avLst/>
          </a:prstGeom>
          <a:ln>
            <a:solidFill>
              <a:srgbClr val="00B050"/>
            </a:solidFill>
          </a:ln>
        </p:spPr>
        <p:txBody>
          <a:bodyPr wrap="square">
            <a:spAutoFit/>
          </a:bodyPr>
          <a:lstStyle/>
          <a:p>
            <a:r>
              <a:rPr lang="it-IT" sz="1600" dirty="0" smtClean="0"/>
              <a:t>Ognuno di noi può contribuire a migliorare la qualità della vita e dell’ambiente, attraverso un comportamento responsabile</a:t>
            </a:r>
          </a:p>
          <a:p>
            <a:r>
              <a:rPr lang="it-IT" sz="1600" dirty="0" smtClean="0"/>
              <a:t>ed un corretto utilizzo delle risorse ambientali a disposizione. </a:t>
            </a:r>
            <a:endParaRPr lang="it-IT" sz="1600" dirty="0"/>
          </a:p>
        </p:txBody>
      </p:sp>
      <p:sp>
        <p:nvSpPr>
          <p:cNvPr id="12" name="Segnaposto contenuto 11"/>
          <p:cNvSpPr>
            <a:spLocks noGrp="1"/>
          </p:cNvSpPr>
          <p:nvPr>
            <p:ph idx="1"/>
          </p:nvPr>
        </p:nvSpPr>
        <p:spPr>
          <a:xfrm>
            <a:off x="4683966" y="263611"/>
            <a:ext cx="6988629" cy="6367848"/>
          </a:xfrm>
          <a:blipFill>
            <a:blip r:embed="rId3" cstate="print"/>
            <a:tile tx="0" ty="0" sx="100000" sy="100000" flip="none" algn="tl"/>
          </a:blipFill>
          <a:ln w="19050">
            <a:solidFill>
              <a:srgbClr val="FFCC00"/>
            </a:solidFill>
          </a:ln>
        </p:spPr>
        <p:txBody>
          <a:bodyPr anchor="ctr">
            <a:noAutofit/>
          </a:bodyPr>
          <a:lstStyle/>
          <a:p>
            <a:pPr marL="0" indent="0">
              <a:lnSpc>
                <a:spcPct val="100000"/>
              </a:lnSpc>
              <a:spcBef>
                <a:spcPts val="0"/>
              </a:spcBef>
              <a:buNone/>
            </a:pPr>
            <a:r>
              <a:rPr lang="it-IT" sz="2000" b="1" dirty="0" smtClean="0">
                <a:latin typeface="Calibri Light" panose="020F0302020204030204" pitchFamily="34" charset="0"/>
                <a:cs typeface="Calibri Light" panose="020F0302020204030204" pitchFamily="34" charset="0"/>
              </a:rPr>
              <a:t>RIFIUTI</a:t>
            </a:r>
          </a:p>
          <a:p>
            <a:pPr marL="0" indent="0">
              <a:lnSpc>
                <a:spcPct val="100000"/>
              </a:lnSpc>
              <a:spcBef>
                <a:spcPts val="0"/>
              </a:spcBef>
              <a:buNone/>
            </a:pPr>
            <a:r>
              <a:rPr lang="it-IT" sz="2000" dirty="0">
                <a:latin typeface="Calibri Light" panose="020F0302020204030204" pitchFamily="34" charset="0"/>
                <a:cs typeface="Calibri Light" panose="020F0302020204030204" pitchFamily="34" charset="0"/>
              </a:rPr>
              <a:t>• </a:t>
            </a:r>
            <a:r>
              <a:rPr lang="it-IT" sz="2000" dirty="0" smtClean="0">
                <a:latin typeface="Calibri Light" panose="020F0302020204030204" pitchFamily="34" charset="0"/>
                <a:cs typeface="Calibri Light" panose="020F0302020204030204" pitchFamily="34" charset="0"/>
              </a:rPr>
              <a:t>I comuni, in prima linea nella complessa gestione dei rifiuti urbani, devono adottare dei modelli di raccolta differenziata capillare, imponendo di dividere correttamente plastica, scarti di cucina, vetro, pile, farmaci, batterie, carta, </a:t>
            </a:r>
            <a:r>
              <a:rPr lang="it-IT" sz="2000" dirty="0" err="1" smtClean="0">
                <a:latin typeface="Calibri Light" panose="020F0302020204030204" pitchFamily="34" charset="0"/>
                <a:cs typeface="Calibri Light" panose="020F0302020204030204" pitchFamily="34" charset="0"/>
              </a:rPr>
              <a:t>ecc</a:t>
            </a:r>
            <a:r>
              <a:rPr lang="it-IT" sz="2000" dirty="0" smtClean="0">
                <a:latin typeface="Calibri Light" panose="020F0302020204030204" pitchFamily="34" charset="0"/>
                <a:cs typeface="Calibri Light" panose="020F0302020204030204" pitchFamily="34" charset="0"/>
              </a:rPr>
              <a:t>… </a:t>
            </a:r>
            <a:r>
              <a:rPr lang="it-IT" sz="2000" dirty="0"/>
              <a:t>con campagne informative nelle scuole e presso le famiglie per educarle a «fare la differenza».</a:t>
            </a:r>
          </a:p>
          <a:p>
            <a:pPr marL="0" indent="0">
              <a:lnSpc>
                <a:spcPct val="100000"/>
              </a:lnSpc>
              <a:spcBef>
                <a:spcPts val="0"/>
              </a:spcBef>
              <a:buNone/>
            </a:pPr>
            <a:r>
              <a:rPr lang="it-IT" sz="2000" b="1" u="sng" dirty="0" smtClean="0">
                <a:latin typeface="Calibri Light" panose="020F0302020204030204" pitchFamily="34" charset="0"/>
                <a:cs typeface="Calibri Light" panose="020F0302020204030204" pitchFamily="34" charset="0"/>
              </a:rPr>
              <a:t>Comportamenti eco-sostenibili a scuola e a casa</a:t>
            </a:r>
          </a:p>
          <a:p>
            <a:pPr marL="0" indent="0">
              <a:lnSpc>
                <a:spcPct val="100000"/>
              </a:lnSpc>
              <a:spcBef>
                <a:spcPts val="0"/>
              </a:spcBef>
              <a:buNone/>
            </a:pPr>
            <a:r>
              <a:rPr lang="it-IT" sz="2000" dirty="0" smtClean="0">
                <a:latin typeface="Calibri Light" panose="020F0302020204030204" pitchFamily="34" charset="0"/>
                <a:cs typeface="Calibri Light" panose="020F0302020204030204" pitchFamily="34" charset="0"/>
              </a:rPr>
              <a:t>• </a:t>
            </a:r>
            <a:r>
              <a:rPr lang="it-IT" sz="2000" dirty="0">
                <a:latin typeface="Calibri Light" panose="020F0302020204030204" pitchFamily="34" charset="0"/>
                <a:cs typeface="Calibri Light" panose="020F0302020204030204" pitchFamily="34" charset="0"/>
              </a:rPr>
              <a:t>Utilizzare prodotti riciclati e rigenerati (carta, cartucce, bottiglie…). </a:t>
            </a:r>
            <a:endParaRPr lang="it-IT" sz="2000" dirty="0" smtClean="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it-IT" sz="2000" dirty="0" smtClean="0">
                <a:latin typeface="Calibri Light" panose="020F0302020204030204" pitchFamily="34" charset="0"/>
                <a:cs typeface="Calibri Light" panose="020F0302020204030204" pitchFamily="34" charset="0"/>
              </a:rPr>
              <a:t>• </a:t>
            </a:r>
            <a:r>
              <a:rPr lang="it-IT" sz="2000" dirty="0">
                <a:latin typeface="Calibri Light" panose="020F0302020204030204" pitchFamily="34" charset="0"/>
                <a:cs typeface="Calibri Light" panose="020F0302020204030204" pitchFamily="34" charset="0"/>
              </a:rPr>
              <a:t>Riutilizzare gli imballaggi e carta di recupero per gli appunti. </a:t>
            </a:r>
            <a:r>
              <a:rPr lang="it-IT" sz="2000" dirty="0" smtClean="0">
                <a:latin typeface="Calibri Light" panose="020F0302020204030204" pitchFamily="34" charset="0"/>
                <a:cs typeface="Calibri Light" panose="020F0302020204030204" pitchFamily="34" charset="0"/>
              </a:rPr>
              <a:t>Limitare la quantità di carta utilizzata stampando con la funzione fronte/retro e non stampare o fotocopiare inutilmente.</a:t>
            </a:r>
          </a:p>
          <a:p>
            <a:pPr marL="0" indent="0">
              <a:lnSpc>
                <a:spcPct val="100000"/>
              </a:lnSpc>
              <a:spcBef>
                <a:spcPts val="0"/>
              </a:spcBef>
              <a:buNone/>
            </a:pPr>
            <a:r>
              <a:rPr lang="it-IT" sz="2000" dirty="0" smtClean="0">
                <a:latin typeface="Calibri Light" panose="020F0302020204030204" pitchFamily="34" charset="0"/>
                <a:cs typeface="Calibri Light" panose="020F0302020204030204" pitchFamily="34" charset="0"/>
              </a:rPr>
              <a:t>• </a:t>
            </a:r>
            <a:r>
              <a:rPr lang="it-IT" sz="2000" dirty="0">
                <a:latin typeface="Calibri Light" panose="020F0302020204030204" pitchFamily="34" charset="0"/>
                <a:cs typeface="Calibri Light" panose="020F0302020204030204" pitchFamily="34" charset="0"/>
              </a:rPr>
              <a:t>Evitare prodotti “usa e getta” (penne ricaricabili, batterie ricaricabili, fazzoletti e tovaglioli di stoffa) </a:t>
            </a:r>
            <a:endParaRPr lang="it-IT" sz="2000" dirty="0" smtClean="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it-IT" sz="2000" dirty="0" smtClean="0">
                <a:latin typeface="Calibri Light" panose="020F0302020204030204" pitchFamily="34" charset="0"/>
                <a:cs typeface="Calibri Light" panose="020F0302020204030204" pitchFamily="34" charset="0"/>
              </a:rPr>
              <a:t>• </a:t>
            </a:r>
            <a:r>
              <a:rPr lang="it-IT" sz="2000" dirty="0">
                <a:latin typeface="Calibri Light" panose="020F0302020204030204" pitchFamily="34" charset="0"/>
                <a:cs typeface="Calibri Light" panose="020F0302020204030204" pitchFamily="34" charset="0"/>
              </a:rPr>
              <a:t>Comprare materiale riciclato (</a:t>
            </a:r>
            <a:r>
              <a:rPr lang="it-IT" sz="2000" dirty="0" smtClean="0">
                <a:latin typeface="Calibri Light" panose="020F0302020204030204" pitchFamily="34" charset="0"/>
                <a:cs typeface="Calibri Light" panose="020F0302020204030204" pitchFamily="34" charset="0"/>
              </a:rPr>
              <a:t>carta per </a:t>
            </a:r>
            <a:r>
              <a:rPr lang="it-IT" sz="2000" dirty="0">
                <a:latin typeface="Calibri Light" panose="020F0302020204030204" pitchFamily="34" charset="0"/>
                <a:cs typeface="Calibri Light" panose="020F0302020204030204" pitchFamily="34" charset="0"/>
              </a:rPr>
              <a:t>fotocopie, carta igienica, asciugamani e fazzoletti di carta prodotti con criteri ecologici. Usare prodotti realizzati con il minimo danno per l’ambiente incrementerà lo sbocco sul mercato dei materiali ottenuti mediante il riciclo. </a:t>
            </a:r>
            <a:r>
              <a:rPr lang="it-IT" sz="2000" dirty="0" smtClean="0">
                <a:latin typeface="Calibri Light" panose="020F0302020204030204" pitchFamily="34" charset="0"/>
                <a:cs typeface="Calibri Light" panose="020F0302020204030204" pitchFamily="34" charset="0"/>
              </a:rPr>
              <a:t>……). </a:t>
            </a:r>
          </a:p>
          <a:p>
            <a:pPr marL="0" indent="0">
              <a:lnSpc>
                <a:spcPct val="100000"/>
              </a:lnSpc>
              <a:spcBef>
                <a:spcPts val="0"/>
              </a:spcBef>
              <a:buNone/>
            </a:pPr>
            <a:r>
              <a:rPr lang="it-IT" sz="2000" dirty="0" smtClean="0">
                <a:latin typeface="Calibri Light" panose="020F0302020204030204" pitchFamily="34" charset="0"/>
                <a:cs typeface="Calibri Light" panose="020F0302020204030204" pitchFamily="34" charset="0"/>
              </a:rPr>
              <a:t>• Far </a:t>
            </a:r>
            <a:r>
              <a:rPr lang="it-IT" sz="2000" dirty="0">
                <a:latin typeface="Calibri Light" panose="020F0302020204030204" pitchFamily="34" charset="0"/>
                <a:cs typeface="Calibri Light" panose="020F0302020204030204" pitchFamily="34" charset="0"/>
              </a:rPr>
              <a:t>rigenerare nastri per stampanti e cartucce </a:t>
            </a:r>
            <a:r>
              <a:rPr lang="it-IT" sz="2000" dirty="0" smtClean="0">
                <a:latin typeface="Calibri Light" panose="020F0302020204030204" pitchFamily="34" charset="0"/>
                <a:cs typeface="Calibri Light" panose="020F0302020204030204" pitchFamily="34" charset="0"/>
              </a:rPr>
              <a:t>inkjet.</a:t>
            </a:r>
            <a:r>
              <a:rPr lang="it-IT" sz="2000" b="1" dirty="0" smtClean="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03932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21518" y="221359"/>
            <a:ext cx="6971293" cy="584775"/>
          </a:xfrm>
          <a:prstGeom prst="rect">
            <a:avLst/>
          </a:prstGeom>
          <a:noFill/>
        </p:spPr>
        <p:txBody>
          <a:bodyPr wrap="square" rtlCol="0">
            <a:spAutoFit/>
          </a:bodyPr>
          <a:lstStyle/>
          <a:p>
            <a:r>
              <a:rPr lang="it-IT" sz="3200" dirty="0" smtClean="0">
                <a:solidFill>
                  <a:srgbClr val="00B050"/>
                </a:solidFill>
              </a:rPr>
              <a:t>Le 4R nel Comune di </a:t>
            </a:r>
            <a:r>
              <a:rPr lang="it-IT" sz="3200" b="1" dirty="0" smtClean="0">
                <a:solidFill>
                  <a:srgbClr val="00B050"/>
                </a:solidFill>
              </a:rPr>
              <a:t>SPERONE (AV)</a:t>
            </a:r>
            <a:endParaRPr lang="it-IT" sz="3200" b="1" dirty="0">
              <a:solidFill>
                <a:srgbClr val="00B050"/>
              </a:solidFill>
            </a:endParaRPr>
          </a:p>
        </p:txBody>
      </p:sp>
      <p:sp>
        <p:nvSpPr>
          <p:cNvPr id="3" name="CasellaDiTesto 2"/>
          <p:cNvSpPr txBox="1"/>
          <p:nvPr/>
        </p:nvSpPr>
        <p:spPr>
          <a:xfrm>
            <a:off x="521518" y="4284008"/>
            <a:ext cx="7095375" cy="2354491"/>
          </a:xfrm>
          <a:prstGeom prst="rect">
            <a:avLst/>
          </a:prstGeom>
          <a:noFill/>
          <a:ln>
            <a:solidFill>
              <a:schemeClr val="accent5">
                <a:lumMod val="75000"/>
              </a:schemeClr>
            </a:solidFill>
          </a:ln>
        </p:spPr>
        <p:txBody>
          <a:bodyPr wrap="square" rtlCol="0">
            <a:spAutoFit/>
          </a:bodyPr>
          <a:lstStyle/>
          <a:p>
            <a:r>
              <a:rPr lang="it-IT" sz="2100" dirty="0" smtClean="0"/>
              <a:t>Alla XIII edizione di </a:t>
            </a:r>
            <a:r>
              <a:rPr lang="it-IT" sz="2100" b="1" dirty="0" smtClean="0"/>
              <a:t>Comuni </a:t>
            </a:r>
            <a:r>
              <a:rPr lang="it-IT" sz="2100" b="1" dirty="0" err="1" smtClean="0"/>
              <a:t>Ricicloni</a:t>
            </a:r>
            <a:r>
              <a:rPr lang="it-IT" sz="2100" b="1" dirty="0" smtClean="0"/>
              <a:t> Campania 2017</a:t>
            </a:r>
            <a:r>
              <a:rPr lang="it-IT" sz="2100" dirty="0" smtClean="0"/>
              <a:t>, recentemente, il Comune di Sperone ha ricevuto il riconoscimento di Legambiente per aver raggiunto il </a:t>
            </a:r>
            <a:r>
              <a:rPr lang="it-IT" sz="2100" b="1" dirty="0" smtClean="0"/>
              <a:t>92% di Raccolta Differenziata dei rifiuti </a:t>
            </a:r>
            <a:r>
              <a:rPr lang="it-IT" sz="2100" dirty="0" smtClean="0"/>
              <a:t>nel </a:t>
            </a:r>
            <a:r>
              <a:rPr lang="it-IT" sz="2100" b="1" dirty="0" smtClean="0"/>
              <a:t>2016</a:t>
            </a:r>
            <a:r>
              <a:rPr lang="it-IT" sz="2100" dirty="0" smtClean="0"/>
              <a:t> (al terzo posto nella categoria di comuni con popolazione tra i 1.000 e 5.000 abitanti), diventato </a:t>
            </a:r>
            <a:r>
              <a:rPr lang="it-IT" sz="2100" b="1" dirty="0" smtClean="0"/>
              <a:t>il 94% nel 2018 </a:t>
            </a:r>
            <a:r>
              <a:rPr lang="it-IT" sz="2100" dirty="0" smtClean="0"/>
              <a:t>(secondo posto della stessa categoria). </a:t>
            </a:r>
            <a:endParaRPr lang="it-IT" sz="2100" dirty="0"/>
          </a:p>
        </p:txBody>
      </p:sp>
      <p:sp>
        <p:nvSpPr>
          <p:cNvPr id="4" name="CasellaDiTesto 3"/>
          <p:cNvSpPr txBox="1"/>
          <p:nvPr/>
        </p:nvSpPr>
        <p:spPr>
          <a:xfrm>
            <a:off x="533782" y="875382"/>
            <a:ext cx="3450389" cy="3323987"/>
          </a:xfrm>
          <a:prstGeom prst="rect">
            <a:avLst/>
          </a:prstGeom>
          <a:noFill/>
          <a:ln>
            <a:solidFill>
              <a:srgbClr val="00B050"/>
            </a:solidFill>
          </a:ln>
        </p:spPr>
        <p:txBody>
          <a:bodyPr wrap="square" rtlCol="0">
            <a:spAutoFit/>
          </a:bodyPr>
          <a:lstStyle/>
          <a:p>
            <a:r>
              <a:rPr lang="it-IT" sz="2100" dirty="0" smtClean="0"/>
              <a:t>A Sperone la Raccolta Differenziata è iniziata nel 2001, per volontà dell’Amministrazione Comunale guidata dal Sindaco Salvatore </a:t>
            </a:r>
            <a:r>
              <a:rPr lang="it-IT" sz="2100" dirty="0" err="1" smtClean="0"/>
              <a:t>Alaia</a:t>
            </a:r>
            <a:r>
              <a:rPr lang="it-IT" sz="2100" dirty="0" smtClean="0"/>
              <a:t> e grazie all’impegno di persone consapevoli della sua importanza per una migliore qualità della vita. </a:t>
            </a:r>
            <a:endParaRPr lang="it-IT" sz="2100" dirty="0"/>
          </a:p>
        </p:txBody>
      </p:sp>
      <p:sp>
        <p:nvSpPr>
          <p:cNvPr id="5" name="CasellaDiTesto 4"/>
          <p:cNvSpPr txBox="1"/>
          <p:nvPr/>
        </p:nvSpPr>
        <p:spPr>
          <a:xfrm>
            <a:off x="7728711" y="552217"/>
            <a:ext cx="3934408" cy="3647152"/>
          </a:xfrm>
          <a:prstGeom prst="rect">
            <a:avLst/>
          </a:prstGeom>
          <a:solidFill>
            <a:schemeClr val="accent6">
              <a:lumMod val="20000"/>
              <a:lumOff val="80000"/>
            </a:schemeClr>
          </a:solidFill>
        </p:spPr>
        <p:txBody>
          <a:bodyPr wrap="square" rtlCol="0">
            <a:spAutoFit/>
          </a:bodyPr>
          <a:lstStyle/>
          <a:p>
            <a:r>
              <a:rPr lang="it-IT" sz="2100" dirty="0" smtClean="0"/>
              <a:t>Nel febbraio del 2016 l’Amministrazione Comunale ha </a:t>
            </a:r>
            <a:r>
              <a:rPr lang="it-IT" sz="2100" dirty="0"/>
              <a:t>consegnato </a:t>
            </a:r>
            <a:r>
              <a:rPr lang="it-IT" sz="2100" dirty="0" smtClean="0"/>
              <a:t>agli studenti della locale scuola primaria l’ECO-GAME «IL RICICLONE», </a:t>
            </a:r>
            <a:r>
              <a:rPr lang="it-IT" sz="2100" dirty="0"/>
              <a:t>il gioco sulla raccolta differenziata del Forum </a:t>
            </a:r>
            <a:r>
              <a:rPr lang="it-IT" sz="2100" dirty="0" smtClean="0"/>
              <a:t>dei Giovani </a:t>
            </a:r>
            <a:r>
              <a:rPr lang="it-IT" sz="2100" dirty="0"/>
              <a:t>di Mugnano del </a:t>
            </a:r>
            <a:r>
              <a:rPr lang="it-IT" sz="2100" dirty="0" smtClean="0"/>
              <a:t>Cardinale. </a:t>
            </a:r>
            <a:r>
              <a:rPr lang="it-IT" sz="2100" dirty="0"/>
              <a:t>Un’iniziativa importante che ha </a:t>
            </a:r>
            <a:r>
              <a:rPr lang="it-IT" sz="2100" dirty="0" smtClean="0"/>
              <a:t>coinvolto i </a:t>
            </a:r>
            <a:r>
              <a:rPr lang="it-IT" sz="2100" dirty="0"/>
              <a:t>bambini di tutte le classi con l‘ausilio delle loro maestre.</a:t>
            </a: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21439" r="8122"/>
          <a:stretch/>
        </p:blipFill>
        <p:spPr>
          <a:xfrm>
            <a:off x="7728711" y="4451309"/>
            <a:ext cx="1987421" cy="2116094"/>
          </a:xfrm>
          <a:prstGeom prst="rect">
            <a:avLst/>
          </a:prstGeom>
        </p:spPr>
      </p:pic>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l="18028" t="10307" r="27311"/>
          <a:stretch/>
        </p:blipFill>
        <p:spPr>
          <a:xfrm>
            <a:off x="9939772" y="4446547"/>
            <a:ext cx="1723347" cy="2120856"/>
          </a:xfrm>
          <a:prstGeom prst="rect">
            <a:avLst/>
          </a:prstGeom>
        </p:spPr>
      </p:pic>
      <p:pic>
        <p:nvPicPr>
          <p:cNvPr id="9" name="Picture 2" descr="Nessuna descrizione della foto disponib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180848" y="848182"/>
            <a:ext cx="3351186" cy="335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52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3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2086" y="2352316"/>
            <a:ext cx="4769709" cy="318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345989" y="403654"/>
            <a:ext cx="11425881" cy="707886"/>
          </a:xfrm>
          <a:prstGeom prst="rect">
            <a:avLst/>
          </a:prstGeom>
          <a:noFill/>
        </p:spPr>
        <p:txBody>
          <a:bodyPr wrap="square" rtlCol="0">
            <a:spAutoFit/>
          </a:bodyPr>
          <a:lstStyle/>
          <a:p>
            <a:r>
              <a:rPr lang="it-IT" sz="2000" dirty="0" smtClean="0">
                <a:solidFill>
                  <a:schemeClr val="accent5">
                    <a:lumMod val="75000"/>
                  </a:schemeClr>
                </a:solidFill>
              </a:rPr>
              <a:t>LA GESTIONE DEI RIFIUTI – </a:t>
            </a:r>
          </a:p>
          <a:p>
            <a:r>
              <a:rPr lang="it-IT" sz="2000" dirty="0" smtClean="0">
                <a:solidFill>
                  <a:schemeClr val="accent5">
                    <a:lumMod val="75000"/>
                  </a:schemeClr>
                </a:solidFill>
              </a:rPr>
              <a:t>IL CICLO INTEGRATO DEI RIFIUTI E IL SISTEMA RACCOLTA DIFFERENZIATA COMUNALE</a:t>
            </a:r>
            <a:endParaRPr lang="it-IT" sz="2000" dirty="0">
              <a:solidFill>
                <a:schemeClr val="accent5">
                  <a:lumMod val="75000"/>
                </a:schemeClr>
              </a:solidFill>
            </a:endParaRPr>
          </a:p>
        </p:txBody>
      </p:sp>
      <p:sp>
        <p:nvSpPr>
          <p:cNvPr id="4" name="CasellaDiTesto 3"/>
          <p:cNvSpPr txBox="1"/>
          <p:nvPr/>
        </p:nvSpPr>
        <p:spPr>
          <a:xfrm>
            <a:off x="6112477" y="1111256"/>
            <a:ext cx="5587828" cy="1323439"/>
          </a:xfrm>
          <a:prstGeom prst="rect">
            <a:avLst/>
          </a:prstGeom>
          <a:noFill/>
        </p:spPr>
        <p:txBody>
          <a:bodyPr wrap="square" rtlCol="0">
            <a:spAutoFit/>
          </a:bodyPr>
          <a:lstStyle/>
          <a:p>
            <a:r>
              <a:rPr lang="it-IT" sz="1600" b="1" dirty="0" smtClean="0">
                <a:solidFill>
                  <a:schemeClr val="accent6">
                    <a:lumMod val="75000"/>
                  </a:schemeClr>
                </a:solidFill>
              </a:rPr>
              <a:t>I rifiuti di imballaggi </a:t>
            </a:r>
            <a:r>
              <a:rPr lang="it-IT" sz="1600" dirty="0" smtClean="0"/>
              <a:t>provenienti </a:t>
            </a:r>
            <a:r>
              <a:rPr lang="it-IT" sz="1600" dirty="0"/>
              <a:t>dalla raccolta </a:t>
            </a:r>
            <a:r>
              <a:rPr lang="it-IT" sz="1600" dirty="0" smtClean="0"/>
              <a:t>differenziata comunale, dopo lo stoccaggio temporaneo in appositi siti, viene trasportato presso «piattaforme» e </a:t>
            </a:r>
            <a:r>
              <a:rPr lang="it-IT" sz="1600" dirty="0"/>
              <a:t>successivamente inviato al riciclo presso i diversi consorzi di filiera o direttamente ai recuperatori finali (cartiere, vetrerie, </a:t>
            </a:r>
            <a:r>
              <a:rPr lang="it-IT" sz="1600" dirty="0" err="1"/>
              <a:t>etc</a:t>
            </a:r>
            <a:r>
              <a:rPr lang="it-IT" sz="1600" dirty="0"/>
              <a:t>).</a:t>
            </a:r>
          </a:p>
        </p:txBody>
      </p:sp>
      <p:sp>
        <p:nvSpPr>
          <p:cNvPr id="5" name="CasellaDiTesto 4"/>
          <p:cNvSpPr txBox="1"/>
          <p:nvPr/>
        </p:nvSpPr>
        <p:spPr>
          <a:xfrm>
            <a:off x="345989" y="1111256"/>
            <a:ext cx="5527589" cy="5262979"/>
          </a:xfrm>
          <a:prstGeom prst="rect">
            <a:avLst/>
          </a:prstGeom>
          <a:noFill/>
        </p:spPr>
        <p:txBody>
          <a:bodyPr wrap="square" rtlCol="0">
            <a:spAutoFit/>
          </a:bodyPr>
          <a:lstStyle/>
          <a:p>
            <a:r>
              <a:rPr lang="it-IT" sz="1400" dirty="0" smtClean="0"/>
              <a:t>La normativa nazionale e, conseguentemente, quella regionale, impongono alcuni obiettivi di raggiungimento della raccolta differenziata (es. il 75</a:t>
            </a:r>
            <a:r>
              <a:rPr lang="it-IT" sz="1400" dirty="0"/>
              <a:t>% dal 2016 </a:t>
            </a:r>
            <a:r>
              <a:rPr lang="it-IT" sz="1400" u="sng" dirty="0"/>
              <a:t>per i Comuni della Provincia di AV</a:t>
            </a:r>
            <a:r>
              <a:rPr lang="it-IT" sz="1400" dirty="0"/>
              <a:t> (Legge Regionale n. 14 del 26 maggio 2016) </a:t>
            </a:r>
            <a:r>
              <a:rPr lang="it-IT" sz="1400" dirty="0" smtClean="0"/>
              <a:t>e il 65</a:t>
            </a:r>
            <a:r>
              <a:rPr lang="it-IT" sz="1400" dirty="0"/>
              <a:t>% minimo entro il 2020 (direttiva europea</a:t>
            </a:r>
            <a:r>
              <a:rPr lang="it-IT" sz="1400" dirty="0" smtClean="0"/>
              <a:t>).</a:t>
            </a:r>
            <a:endParaRPr lang="it-IT" sz="1400" dirty="0"/>
          </a:p>
          <a:p>
            <a:r>
              <a:rPr lang="it-IT" sz="1400" dirty="0" smtClean="0"/>
              <a:t>Agli ATO e ai </a:t>
            </a:r>
            <a:r>
              <a:rPr lang="it-IT" sz="1400" b="1" dirty="0"/>
              <a:t>Comuni</a:t>
            </a:r>
            <a:r>
              <a:rPr lang="it-IT" sz="1400" b="1" dirty="0" smtClean="0"/>
              <a:t> viene affidata l’organizzazione </a:t>
            </a:r>
            <a:r>
              <a:rPr lang="it-IT" sz="1400" b="1" dirty="0"/>
              <a:t>del servizio di gestione integrata dei rifiuti </a:t>
            </a:r>
            <a:r>
              <a:rPr lang="it-IT" sz="1400" b="1" dirty="0" smtClean="0"/>
              <a:t>urbani </a:t>
            </a:r>
            <a:r>
              <a:rPr lang="it-IT" sz="1400" dirty="0" smtClean="0"/>
              <a:t>attraverso </a:t>
            </a:r>
            <a:r>
              <a:rPr lang="it-IT" sz="1400" dirty="0"/>
              <a:t>l’adozione di: 1) misure per assicurare la tutela igienico-sanitaria nelle diverse fasi della gestione dei rifiuti urbani (regolamenti); 2) </a:t>
            </a:r>
            <a:r>
              <a:rPr lang="it-IT" sz="1400" b="1" dirty="0"/>
              <a:t>gestione differenziata per le diverse frazioni di rifiuti al fine di promuovere il recupero degli stessi e l’utilizzo</a:t>
            </a:r>
            <a:r>
              <a:rPr lang="it-IT" sz="1400" dirty="0"/>
              <a:t>, in particolare, della frazione organica (produzione di compost di elevata qualità o per la produzione di biogas/</a:t>
            </a:r>
            <a:r>
              <a:rPr lang="it-IT" sz="1400" dirty="0" err="1"/>
              <a:t>biometano</a:t>
            </a:r>
            <a:r>
              <a:rPr lang="it-IT" sz="1400" dirty="0"/>
              <a:t>); 3) misure per garantire una distinta ed adeguata gestione dei rifiuti urbani pericolosi e dei rifiuti da esumazione ed estumulazione (art.184, comma 2, lettera f) del decreto legislativo 152/2006); 4) </a:t>
            </a:r>
            <a:r>
              <a:rPr lang="it-IT" sz="1400" b="1" dirty="0"/>
              <a:t>misure di ottimizzazione di conferimento, raccolta e trasporto dei rifiuti primari di imballaggio (raccolta differenziata spinta</a:t>
            </a:r>
            <a:r>
              <a:rPr lang="it-IT" sz="1400" b="1" dirty="0" smtClean="0"/>
              <a:t>)</a:t>
            </a:r>
            <a:r>
              <a:rPr lang="it-IT" sz="1400" dirty="0" smtClean="0"/>
              <a:t>. </a:t>
            </a:r>
          </a:p>
          <a:p>
            <a:endParaRPr lang="it-IT" sz="1400" u="sng" dirty="0" smtClean="0"/>
          </a:p>
          <a:p>
            <a:r>
              <a:rPr lang="it-IT" sz="1400" u="sng" dirty="0" smtClean="0"/>
              <a:t>Esempio</a:t>
            </a:r>
            <a:r>
              <a:rPr lang="it-IT" sz="1400" dirty="0" smtClean="0"/>
              <a:t>: Il </a:t>
            </a:r>
            <a:r>
              <a:rPr lang="it-IT" sz="1400" dirty="0"/>
              <a:t>raggiungimento degli obiettivi RD del Comune di Sperone, sinteticamente, è stato determinato da diversi parametri:</a:t>
            </a:r>
          </a:p>
          <a:p>
            <a:r>
              <a:rPr lang="it-IT" sz="1400" dirty="0"/>
              <a:t>• scelta del modello di raccolta domiciliare (giornaliero – 6 giorni/settimana)</a:t>
            </a:r>
          </a:p>
          <a:p>
            <a:r>
              <a:rPr lang="it-IT" sz="1400" dirty="0"/>
              <a:t>• rendimento della raccolta (riduzione del rifiuto indifferenziato dell’80% in 12 mesi)</a:t>
            </a:r>
          </a:p>
          <a:p>
            <a:r>
              <a:rPr lang="it-IT" sz="1400" dirty="0"/>
              <a:t>• qualità della comunicazione ai cittadini (incontri informativi</a:t>
            </a:r>
            <a:r>
              <a:rPr lang="it-IT" sz="1400" dirty="0" smtClean="0"/>
              <a:t>)</a:t>
            </a:r>
            <a:endParaRPr lang="it-IT" sz="1600" dirty="0"/>
          </a:p>
        </p:txBody>
      </p:sp>
      <p:sp>
        <p:nvSpPr>
          <p:cNvPr id="6" name="CasellaDiTesto 5"/>
          <p:cNvSpPr txBox="1"/>
          <p:nvPr/>
        </p:nvSpPr>
        <p:spPr>
          <a:xfrm>
            <a:off x="5873578" y="5621098"/>
            <a:ext cx="5826727" cy="1169551"/>
          </a:xfrm>
          <a:prstGeom prst="rect">
            <a:avLst/>
          </a:prstGeom>
          <a:noFill/>
        </p:spPr>
        <p:txBody>
          <a:bodyPr wrap="square" rtlCol="0">
            <a:spAutoFit/>
          </a:bodyPr>
          <a:lstStyle/>
          <a:p>
            <a:r>
              <a:rPr lang="it-IT" sz="1400" dirty="0"/>
              <a:t>L’aumento considerevole della percentuale di raccolta differenziata, inoltre, si è tradotto nella riduzione del costo per lo smaltimento della frazione secca circa del 60%, reinvestito nel progetto triennale per la ottimizzazione che punta a ridurre drasticamente l’onere a carico dei cittadini dal 2019, senza dimenticare l’aumento dei proventi CONAI (+50%).  </a:t>
            </a:r>
          </a:p>
        </p:txBody>
      </p:sp>
    </p:spTree>
    <p:extLst>
      <p:ext uri="{BB962C8B-B14F-4D97-AF65-F5344CB8AC3E}">
        <p14:creationId xmlns:p14="http://schemas.microsoft.com/office/powerpoint/2010/main" val="75527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551" y="148281"/>
            <a:ext cx="11046941" cy="2627870"/>
          </a:xfrm>
        </p:spPr>
        <p:txBody>
          <a:bodyPr>
            <a:noAutofit/>
          </a:bodyPr>
          <a:lstStyle/>
          <a:p>
            <a:pPr algn="just"/>
            <a:r>
              <a:rPr lang="it-IT" sz="2800" b="1" dirty="0" smtClean="0"/>
              <a:t>PREMESSA</a:t>
            </a:r>
            <a:r>
              <a:rPr lang="it-IT" sz="2800" dirty="0" smtClean="0"/>
              <a:t>: La regione Campania, la nostra regione, ha attraversato un lungo periodo di vera «</a:t>
            </a:r>
            <a:r>
              <a:rPr lang="it-IT" sz="2800" b="1" dirty="0" smtClean="0">
                <a:solidFill>
                  <a:srgbClr val="FF0000"/>
                </a:solidFill>
              </a:rPr>
              <a:t>emergenza</a:t>
            </a:r>
            <a:r>
              <a:rPr lang="it-IT" sz="2800" dirty="0" smtClean="0"/>
              <a:t>» legata allo smaltimento dei rifiuti solidi urbani. Il Governo nazionale, </a:t>
            </a:r>
            <a:r>
              <a:rPr lang="it-IT" sz="2800" dirty="0"/>
              <a:t>dopo aver preso atto della emergenza ambientale di numerosi centri campani</a:t>
            </a:r>
            <a:r>
              <a:rPr lang="it-IT" sz="2800" dirty="0" smtClean="0"/>
              <a:t>, nel 1994 avvia la gestione commissariale straordinaria della Regione Campania che si conclude ufficialmente nel 2012.  </a:t>
            </a:r>
            <a:endParaRPr lang="it-IT" sz="2800" dirty="0"/>
          </a:p>
        </p:txBody>
      </p:sp>
      <p:sp>
        <p:nvSpPr>
          <p:cNvPr id="3" name="Segnaposto contenuto 2"/>
          <p:cNvSpPr>
            <a:spLocks noGrp="1"/>
          </p:cNvSpPr>
          <p:nvPr>
            <p:ph sz="half" idx="1"/>
          </p:nvPr>
        </p:nvSpPr>
        <p:spPr>
          <a:xfrm>
            <a:off x="4979773" y="2475748"/>
            <a:ext cx="6709719" cy="3974479"/>
          </a:xfrm>
          <a:ln>
            <a:solidFill>
              <a:schemeClr val="tx1"/>
            </a:solidFill>
            <a:prstDash val="solid"/>
          </a:ln>
        </p:spPr>
        <p:txBody>
          <a:bodyPr>
            <a:noAutofit/>
          </a:bodyPr>
          <a:lstStyle/>
          <a:p>
            <a:r>
              <a:rPr lang="it-IT" sz="1800" b="1" u="sng" dirty="0" smtClean="0"/>
              <a:t>Cause della emergenza rifiuti in Campania</a:t>
            </a:r>
            <a:r>
              <a:rPr lang="it-IT" sz="1800" dirty="0" smtClean="0"/>
              <a:t>: </a:t>
            </a:r>
          </a:p>
          <a:p>
            <a:pPr marL="0" indent="0">
              <a:buNone/>
            </a:pPr>
            <a:r>
              <a:rPr lang="it-IT" sz="1800" dirty="0" smtClean="0"/>
              <a:t>Errori </a:t>
            </a:r>
            <a:r>
              <a:rPr lang="it-IT" sz="1800" dirty="0"/>
              <a:t>tecnico-amministrativi e di interessi politici, industriali e </a:t>
            </a:r>
            <a:r>
              <a:rPr lang="it-IT" sz="1800" dirty="0" smtClean="0"/>
              <a:t>malavitosi; ritardi </a:t>
            </a:r>
            <a:r>
              <a:rPr lang="it-IT" sz="1800" dirty="0"/>
              <a:t>di pianificazione e di preparazione di </a:t>
            </a:r>
            <a:r>
              <a:rPr lang="it-IT" sz="1800" dirty="0">
                <a:hlinkClick r:id="rId2" tooltip="Discarica"/>
              </a:rPr>
              <a:t>discariche</a:t>
            </a:r>
            <a:r>
              <a:rPr lang="it-IT" sz="1800" dirty="0"/>
              <a:t> idonee, avvenute solamente dal </a:t>
            </a:r>
            <a:r>
              <a:rPr lang="it-IT" sz="1800" dirty="0">
                <a:hlinkClick r:id="rId3" tooltip="2003"/>
              </a:rPr>
              <a:t>2003</a:t>
            </a:r>
            <a:r>
              <a:rPr lang="it-IT" sz="1800" dirty="0" smtClean="0"/>
              <a:t>; trattamento inadeguato </a:t>
            </a:r>
            <a:r>
              <a:rPr lang="it-IT" sz="1800" dirty="0"/>
              <a:t>dei rifiuti urbani </a:t>
            </a:r>
            <a:r>
              <a:rPr lang="it-IT" sz="1800" dirty="0" smtClean="0"/>
              <a:t>negli </a:t>
            </a:r>
            <a:r>
              <a:rPr lang="it-IT" sz="1800" dirty="0"/>
              <a:t>impianti di produzione di </a:t>
            </a:r>
            <a:r>
              <a:rPr lang="it-IT" sz="1800" dirty="0">
                <a:hlinkClick r:id="rId4" tooltip="Combustibile derivato dai rifiuti"/>
              </a:rPr>
              <a:t>combustibile derivato dai rifiuti</a:t>
            </a:r>
            <a:r>
              <a:rPr lang="it-IT" sz="1800" dirty="0"/>
              <a:t> (</a:t>
            </a:r>
            <a:r>
              <a:rPr lang="it-IT" sz="1800" dirty="0" err="1"/>
              <a:t>cdr</a:t>
            </a:r>
            <a:r>
              <a:rPr lang="it-IT" sz="1800" dirty="0"/>
              <a:t>), originariamente costruiti e gestiti da società del </a:t>
            </a:r>
            <a:r>
              <a:rPr lang="it-IT" sz="1800" dirty="0">
                <a:hlinkClick r:id="rId5" tooltip="Gruppo Impregilo"/>
              </a:rPr>
              <a:t>Gruppo </a:t>
            </a:r>
            <a:r>
              <a:rPr lang="it-IT" sz="1800" dirty="0" smtClean="0">
                <a:hlinkClick r:id="rId5" tooltip="Gruppo Impregilo"/>
              </a:rPr>
              <a:t>Impregilo</a:t>
            </a:r>
            <a:r>
              <a:rPr lang="it-IT" sz="1800" dirty="0" smtClean="0"/>
              <a:t>; </a:t>
            </a:r>
            <a:r>
              <a:rPr lang="it-IT" sz="1800" dirty="0"/>
              <a:t>ritardi nella pianificazione e nella costruzione di </a:t>
            </a:r>
            <a:r>
              <a:rPr lang="it-IT" sz="1800" dirty="0">
                <a:hlinkClick r:id="rId6" tooltip="Inceneritore"/>
              </a:rPr>
              <a:t>inceneritori</a:t>
            </a:r>
            <a:r>
              <a:rPr lang="it-IT" sz="1800" dirty="0"/>
              <a:t>, dovuti anche a prescrizioni della magistratura sui progetti in essere e finalizzate ad una maggiore tutela dell'ambiente e a contrastare la </a:t>
            </a:r>
            <a:r>
              <a:rPr lang="it-IT" sz="1800" dirty="0">
                <a:hlinkClick r:id="rId7" tooltip="Camorra"/>
              </a:rPr>
              <a:t>camorra</a:t>
            </a:r>
            <a:r>
              <a:rPr lang="it-IT" sz="1800" dirty="0"/>
              <a:t>; </a:t>
            </a:r>
            <a:r>
              <a:rPr lang="it-IT" sz="1800" dirty="0" smtClean="0"/>
              <a:t>ritardi </a:t>
            </a:r>
            <a:r>
              <a:rPr lang="it-IT" sz="1800" dirty="0"/>
              <a:t>nella pianificazione e nella costruzione di impianti di </a:t>
            </a:r>
            <a:r>
              <a:rPr lang="it-IT" sz="1800" dirty="0">
                <a:hlinkClick r:id="rId8" tooltip="Compostaggio"/>
              </a:rPr>
              <a:t>compostaggio</a:t>
            </a:r>
            <a:r>
              <a:rPr lang="it-IT" sz="1800" dirty="0"/>
              <a:t> della frazione organica dei rifiuti proveniente da </a:t>
            </a:r>
            <a:r>
              <a:rPr lang="it-IT" sz="1800" dirty="0">
                <a:hlinkClick r:id="rId9" tooltip="Raccolta differenziata"/>
              </a:rPr>
              <a:t>raccolta differenziata</a:t>
            </a:r>
            <a:r>
              <a:rPr lang="it-IT" sz="1800" dirty="0"/>
              <a:t>, ed infine nei bassi livelli medi della stessa, che nel </a:t>
            </a:r>
            <a:r>
              <a:rPr lang="it-IT" sz="1800" dirty="0">
                <a:hlinkClick r:id="rId10" tooltip="2007"/>
              </a:rPr>
              <a:t>2007</a:t>
            </a:r>
            <a:r>
              <a:rPr lang="it-IT" sz="1800" dirty="0"/>
              <a:t> nella Provincia di </a:t>
            </a:r>
            <a:r>
              <a:rPr lang="it-IT" sz="1800" dirty="0" smtClean="0"/>
              <a:t>Napoli, ad esempio, </a:t>
            </a:r>
            <a:r>
              <a:rPr lang="it-IT" sz="1800" dirty="0"/>
              <a:t>si fermava ad un misero 8</a:t>
            </a:r>
            <a:r>
              <a:rPr lang="it-IT" sz="1800" dirty="0" smtClean="0"/>
              <a:t>%. </a:t>
            </a:r>
            <a:endParaRPr lang="it-IT" sz="1800" dirty="0"/>
          </a:p>
        </p:txBody>
      </p:sp>
      <p:pic>
        <p:nvPicPr>
          <p:cNvPr id="1028" name="Picture 4" descr="Risultati immagini per emergenza rifiuti campania"/>
          <p:cNvPicPr>
            <a:picLocks noGrp="1" noChangeAspect="1" noChangeArrowheads="1"/>
          </p:cNvPicPr>
          <p:nvPr>
            <p:ph sz="half" idx="2"/>
          </p:nvPr>
        </p:nvPicPr>
        <p:blipFill>
          <a:blip r:embed="rId11" cstate="print">
            <a:extLst>
              <a:ext uri="{28A0092B-C50C-407E-A947-70E740481C1C}">
                <a14:useLocalDpi xmlns:a14="http://schemas.microsoft.com/office/drawing/2010/main" val="0"/>
              </a:ext>
            </a:extLst>
          </a:blip>
          <a:srcRect/>
          <a:stretch>
            <a:fillRect/>
          </a:stretch>
        </p:blipFill>
        <p:spPr bwMode="auto">
          <a:xfrm>
            <a:off x="642551" y="3025110"/>
            <a:ext cx="4076700" cy="29337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9745362" y="6062017"/>
            <a:ext cx="1613586" cy="276999"/>
          </a:xfrm>
          <a:prstGeom prst="rect">
            <a:avLst/>
          </a:prstGeom>
          <a:noFill/>
        </p:spPr>
        <p:txBody>
          <a:bodyPr wrap="square" rtlCol="0">
            <a:spAutoFit/>
          </a:bodyPr>
          <a:lstStyle/>
          <a:p>
            <a:pPr algn="r"/>
            <a:r>
              <a:rPr lang="it-IT" sz="1200" dirty="0" smtClean="0"/>
              <a:t>(</a:t>
            </a:r>
            <a:r>
              <a:rPr lang="it-IT" sz="1200" i="1" dirty="0" smtClean="0"/>
              <a:t>tratto da Wikipedia</a:t>
            </a:r>
            <a:r>
              <a:rPr lang="it-IT" sz="1200" dirty="0" smtClean="0"/>
              <a:t>)</a:t>
            </a:r>
            <a:endParaRPr lang="it-IT" sz="1200" dirty="0"/>
          </a:p>
        </p:txBody>
      </p:sp>
    </p:spTree>
    <p:extLst>
      <p:ext uri="{BB962C8B-B14F-4D97-AF65-F5344CB8AC3E}">
        <p14:creationId xmlns:p14="http://schemas.microsoft.com/office/powerpoint/2010/main" val="293894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antimafiaduemila.com/images/stories/mappe-statistiche/terra-dei-fuochi-map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9957" y="1174735"/>
            <a:ext cx="4077730" cy="342529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486032" y="1054482"/>
            <a:ext cx="6812691" cy="3139321"/>
          </a:xfrm>
          <a:prstGeom prst="rect">
            <a:avLst/>
          </a:prstGeom>
          <a:noFill/>
        </p:spPr>
        <p:txBody>
          <a:bodyPr wrap="square" rtlCol="0">
            <a:spAutoFit/>
          </a:bodyPr>
          <a:lstStyle/>
          <a:p>
            <a:r>
              <a:rPr lang="it-IT" dirty="0"/>
              <a:t>Il termine nato per </a:t>
            </a:r>
            <a:r>
              <a:rPr lang="it-IT" b="1" dirty="0"/>
              <a:t>i fuochi che venivano appiccati nelle periferie degli abitati,  dalle organizzazioni malavitose che si occupavano di “smaltire” così i rifiuti, bruciandoli e inquinando ancor più l’aria e le terre circostanti</a:t>
            </a:r>
            <a:r>
              <a:rPr lang="it-IT" dirty="0"/>
              <a:t>, è diventato d’uso comune per indicare </a:t>
            </a:r>
            <a:r>
              <a:rPr lang="it-IT" dirty="0">
                <a:solidFill>
                  <a:srgbClr val="FF0000"/>
                </a:solidFill>
              </a:rPr>
              <a:t>una Zona in cui è forte e conclamato l’inquinamento ambientale dovuto ad interramenti non autorizzati, senza sistemi di stoccaggio e trattamento, in aree non adatte</a:t>
            </a:r>
            <a:r>
              <a:rPr lang="it-IT" dirty="0"/>
              <a:t> senza….scrupolo alcuno</a:t>
            </a:r>
            <a:r>
              <a:rPr lang="it-IT" dirty="0" smtClean="0"/>
              <a:t>. </a:t>
            </a:r>
            <a:r>
              <a:rPr lang="it-IT" b="1" dirty="0" smtClean="0"/>
              <a:t>Una </a:t>
            </a:r>
            <a:r>
              <a:rPr lang="it-IT" b="1" dirty="0"/>
              <a:t>situazione riconducibile allo smaltimento dei rifiuti tossici, interrati per anni da parte della Camorra</a:t>
            </a:r>
            <a:r>
              <a:rPr lang="it-IT" dirty="0"/>
              <a:t>,  in zone dove poi si è edificato senza verificare il sottosuolo. Esalazioni e  lo sprigionamento di elemento tossici hanno avvelenato tutto compreso chi ignaro vi abitava e ci abita</a:t>
            </a:r>
            <a:r>
              <a:rPr lang="it-IT" dirty="0" smtClean="0"/>
              <a:t>.</a:t>
            </a:r>
            <a:endParaRPr lang="it-IT" dirty="0"/>
          </a:p>
        </p:txBody>
      </p:sp>
      <p:sp>
        <p:nvSpPr>
          <p:cNvPr id="4" name="Rettangolo 3"/>
          <p:cNvSpPr/>
          <p:nvPr/>
        </p:nvSpPr>
        <p:spPr>
          <a:xfrm>
            <a:off x="2864433" y="131152"/>
            <a:ext cx="6434775" cy="923330"/>
          </a:xfrm>
          <a:prstGeom prst="rect">
            <a:avLst/>
          </a:prstGeom>
          <a:noFill/>
        </p:spPr>
        <p:txBody>
          <a:bodyPr wrap="none" lIns="91440" tIns="45720" rIns="91440" bIns="45720">
            <a:spAutoFit/>
          </a:bodyPr>
          <a:lstStyle/>
          <a:p>
            <a:pPr algn="ctr"/>
            <a:r>
              <a:rPr lang="it-IT" sz="5400" b="1" cap="none" spc="0" dirty="0" smtClean="0">
                <a:ln w="22225">
                  <a:solidFill>
                    <a:schemeClr val="accent2"/>
                  </a:solidFill>
                  <a:prstDash val="solid"/>
                </a:ln>
                <a:solidFill>
                  <a:schemeClr val="accent2">
                    <a:lumMod val="40000"/>
                    <a:lumOff val="60000"/>
                  </a:schemeClr>
                </a:solidFill>
                <a:effectLst/>
              </a:rPr>
              <a:t>LA TERRA DEI FUOCHI</a:t>
            </a:r>
            <a:endParaRPr lang="it-IT" sz="5400" b="1" cap="none" spc="0" dirty="0">
              <a:ln w="22225">
                <a:solidFill>
                  <a:schemeClr val="accent2"/>
                </a:solidFill>
                <a:prstDash val="solid"/>
              </a:ln>
              <a:solidFill>
                <a:schemeClr val="accent2">
                  <a:lumMod val="40000"/>
                  <a:lumOff val="60000"/>
                </a:schemeClr>
              </a:solidFill>
              <a:effectLst/>
            </a:endParaRPr>
          </a:p>
        </p:txBody>
      </p:sp>
      <p:sp>
        <p:nvSpPr>
          <p:cNvPr id="6" name="CasellaDiTesto 5"/>
          <p:cNvSpPr txBox="1"/>
          <p:nvPr/>
        </p:nvSpPr>
        <p:spPr>
          <a:xfrm>
            <a:off x="486032" y="4201297"/>
            <a:ext cx="6812691" cy="2585323"/>
          </a:xfrm>
          <a:prstGeom prst="rect">
            <a:avLst/>
          </a:prstGeom>
          <a:noFill/>
        </p:spPr>
        <p:txBody>
          <a:bodyPr wrap="square" rtlCol="0">
            <a:spAutoFit/>
          </a:bodyPr>
          <a:lstStyle/>
          <a:p>
            <a:r>
              <a:rPr lang="it-IT" dirty="0"/>
              <a:t>La cosiddetta “Terra dei fuochi” si estende  tra la provincia di Napoli e quella di Caserta. In particolare riguarda i comuni di Scampia, Ponticelli, Giugliano, Qualiano, Villaricca, Mugnano, Melito, Arzano, Casandrino, Casoria, Caivano, Grumo Nevano, Acerra, Nola, Marigliano, Pomigliano; dal lato di Caserta ci sono i comuni di Parete, Casapesenna, Villa Literno, Santa Maria Capua Vetere, Casal di Principe, Aversa, Lusciano, Marcianise, Teverola, Trentola, Frignano, Casaluce. </a:t>
            </a:r>
            <a:r>
              <a:rPr lang="it-IT" b="1" dirty="0"/>
              <a:t>Nel tempo il fenomeno si è esteso a tutta la Campania</a:t>
            </a:r>
            <a:r>
              <a:rPr lang="it-IT" dirty="0"/>
              <a:t>, giungendo anche nella provincia di Salerno.</a:t>
            </a:r>
          </a:p>
        </p:txBody>
      </p:sp>
      <p:sp>
        <p:nvSpPr>
          <p:cNvPr id="7" name="CasellaDiTesto 6"/>
          <p:cNvSpPr txBox="1"/>
          <p:nvPr/>
        </p:nvSpPr>
        <p:spPr>
          <a:xfrm>
            <a:off x="7479957" y="4720281"/>
            <a:ext cx="4077730" cy="584775"/>
          </a:xfrm>
          <a:prstGeom prst="rect">
            <a:avLst/>
          </a:prstGeom>
          <a:noFill/>
        </p:spPr>
        <p:txBody>
          <a:bodyPr wrap="square" rtlCol="0">
            <a:spAutoFit/>
          </a:bodyPr>
          <a:lstStyle/>
          <a:p>
            <a:pPr algn="r"/>
            <a:r>
              <a:rPr lang="it-IT" sz="1600" dirty="0"/>
              <a:t>(</a:t>
            </a:r>
            <a:r>
              <a:rPr lang="it-IT" sz="1600" i="1" dirty="0"/>
              <a:t>tratto da </a:t>
            </a:r>
            <a:r>
              <a:rPr lang="it-IT" sz="1600" i="1" dirty="0" smtClean="0"/>
              <a:t>laragnatelanews.it</a:t>
            </a:r>
          </a:p>
          <a:p>
            <a:pPr algn="r"/>
            <a:r>
              <a:rPr lang="it-IT" sz="1600" i="1" dirty="0" smtClean="0"/>
              <a:t>articolo </a:t>
            </a:r>
            <a:r>
              <a:rPr lang="it-IT" sz="1600" i="1" dirty="0"/>
              <a:t>di Maurizio Murgia del </a:t>
            </a:r>
            <a:r>
              <a:rPr lang="it-IT" sz="1600" i="1" dirty="0" smtClean="0"/>
              <a:t>28/02/2017</a:t>
            </a:r>
            <a:r>
              <a:rPr lang="it-IT" sz="1600" dirty="0"/>
              <a:t>)</a:t>
            </a:r>
          </a:p>
        </p:txBody>
      </p:sp>
    </p:spTree>
    <p:extLst>
      <p:ext uri="{BB962C8B-B14F-4D97-AF65-F5344CB8AC3E}">
        <p14:creationId xmlns:p14="http://schemas.microsoft.com/office/powerpoint/2010/main" val="179435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316993" y="691979"/>
            <a:ext cx="5281125" cy="5601730"/>
          </a:xfrm>
        </p:spPr>
        <p:txBody>
          <a:bodyPr>
            <a:normAutofit/>
          </a:bodyPr>
          <a:lstStyle/>
          <a:p>
            <a:r>
              <a:rPr lang="it-IT" u="sng" dirty="0" smtClean="0"/>
              <a:t>PERCHÉ</a:t>
            </a:r>
            <a:r>
              <a:rPr lang="it-IT" u="sng" dirty="0"/>
              <a:t>?</a:t>
            </a:r>
            <a:r>
              <a:rPr lang="it-IT" dirty="0"/>
              <a:t> </a:t>
            </a:r>
          </a:p>
          <a:p>
            <a:pPr marL="0" indent="0">
              <a:buNone/>
            </a:pPr>
            <a:r>
              <a:rPr lang="it-IT" dirty="0">
                <a:solidFill>
                  <a:srgbClr val="FF0000"/>
                </a:solidFill>
              </a:rPr>
              <a:t>Le risorse disponibili non sono illimitate </a:t>
            </a:r>
            <a:r>
              <a:rPr lang="it-IT" dirty="0"/>
              <a:t>e il futuro del nostro pianeta dipende dal comportamento di tutti noi</a:t>
            </a:r>
            <a:r>
              <a:rPr lang="it-IT" dirty="0" smtClean="0"/>
              <a:t>.</a:t>
            </a:r>
          </a:p>
          <a:p>
            <a:pPr marL="0" indent="0">
              <a:buNone/>
            </a:pPr>
            <a:endParaRPr lang="it-IT" dirty="0"/>
          </a:p>
          <a:p>
            <a:r>
              <a:rPr lang="it-IT" u="sng" dirty="0"/>
              <a:t>COME?</a:t>
            </a:r>
            <a:r>
              <a:rPr lang="it-IT" dirty="0"/>
              <a:t> </a:t>
            </a:r>
          </a:p>
          <a:p>
            <a:pPr marL="0" indent="0">
              <a:buNone/>
            </a:pPr>
            <a:r>
              <a:rPr lang="it-IT" dirty="0"/>
              <a:t>Sforzandoci di </a:t>
            </a:r>
            <a:r>
              <a:rPr lang="it-IT" dirty="0">
                <a:solidFill>
                  <a:srgbClr val="FF0000"/>
                </a:solidFill>
              </a:rPr>
              <a:t>produrre meno rifiuti possibili</a:t>
            </a:r>
            <a:r>
              <a:rPr lang="it-IT" dirty="0"/>
              <a:t>, ad esempio incentivando il riuso degli stessi contenitori più e più volte</a:t>
            </a:r>
            <a:r>
              <a:rPr lang="it-IT" dirty="0" smtClean="0"/>
              <a:t>.</a:t>
            </a:r>
            <a:endParaRPr lang="it-IT" dirty="0"/>
          </a:p>
          <a:p>
            <a:endParaRPr lang="it-IT" dirty="0"/>
          </a:p>
          <a:p>
            <a:pPr marL="0" indent="0">
              <a:buNone/>
            </a:pPr>
            <a:endParaRPr lang="it-IT" dirty="0" smtClean="0"/>
          </a:p>
          <a:p>
            <a:pPr marL="0" indent="0">
              <a:buNone/>
            </a:pP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854" y="3552296"/>
            <a:ext cx="4296032" cy="2222729"/>
          </a:xfrm>
          <a:prstGeom prst="rect">
            <a:avLst/>
          </a:prstGeom>
        </p:spPr>
      </p:pic>
      <p:sp>
        <p:nvSpPr>
          <p:cNvPr id="7" name="CasellaDiTesto 6"/>
          <p:cNvSpPr txBox="1"/>
          <p:nvPr/>
        </p:nvSpPr>
        <p:spPr>
          <a:xfrm>
            <a:off x="593124" y="626076"/>
            <a:ext cx="5593492" cy="2554545"/>
          </a:xfrm>
          <a:prstGeom prst="rect">
            <a:avLst/>
          </a:prstGeom>
          <a:noFill/>
        </p:spPr>
        <p:txBody>
          <a:bodyPr wrap="square" rtlCol="0">
            <a:spAutoFit/>
          </a:bodyPr>
          <a:lstStyle/>
          <a:p>
            <a:r>
              <a:rPr lang="it-IT" sz="2000" dirty="0"/>
              <a:t>Acquisita la consapevolezza dei danni, sia ambientali che  economici, causati dalla cattiva gestione dei rifiuti, è fondamentale operare per la sensibilizzazione alla tutela dell’ambiente, contenere lo sfruttamento delle risorse disponibili attraverso l’impiego di nuove tecnologie sempre più attente all’inquinamento ambientale e rivolte a salvaguardare ciò che è limitato.</a:t>
            </a:r>
          </a:p>
        </p:txBody>
      </p:sp>
    </p:spTree>
    <p:extLst>
      <p:ext uri="{BB962C8B-B14F-4D97-AF65-F5344CB8AC3E}">
        <p14:creationId xmlns:p14="http://schemas.microsoft.com/office/powerpoint/2010/main" val="294267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507" y="365125"/>
            <a:ext cx="11211697" cy="1247027"/>
          </a:xfrm>
          <a:ln>
            <a:solidFill>
              <a:schemeClr val="accent6">
                <a:lumMod val="50000"/>
              </a:schemeClr>
            </a:solidFill>
          </a:ln>
        </p:spPr>
        <p:txBody>
          <a:bodyPr>
            <a:normAutofit/>
          </a:bodyPr>
          <a:lstStyle/>
          <a:p>
            <a:pPr algn="ctr"/>
            <a:r>
              <a:rPr lang="it-IT" sz="4000" b="1" dirty="0" smtClean="0">
                <a:solidFill>
                  <a:schemeClr val="accent6">
                    <a:lumMod val="75000"/>
                  </a:schemeClr>
                </a:solidFill>
              </a:rPr>
              <a:t>S V I L U P </a:t>
            </a:r>
            <a:r>
              <a:rPr lang="it-IT" sz="4000" b="1" dirty="0" err="1" smtClean="0">
                <a:solidFill>
                  <a:schemeClr val="accent6">
                    <a:lumMod val="75000"/>
                  </a:schemeClr>
                </a:solidFill>
              </a:rPr>
              <a:t>P</a:t>
            </a:r>
            <a:r>
              <a:rPr lang="it-IT" sz="4000" b="1" dirty="0" smtClean="0">
                <a:solidFill>
                  <a:schemeClr val="accent6">
                    <a:lumMod val="75000"/>
                  </a:schemeClr>
                </a:solidFill>
              </a:rPr>
              <a:t> O   S O S T E N I B I L E</a:t>
            </a:r>
            <a:endParaRPr lang="it-IT" sz="4000" b="1" dirty="0">
              <a:solidFill>
                <a:schemeClr val="accent6">
                  <a:lumMod val="75000"/>
                </a:schemeClr>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386" y="1762169"/>
            <a:ext cx="7716851" cy="480407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glow rad="127000">
              <a:schemeClr val="accent1">
                <a:alpha val="92000"/>
              </a:schemeClr>
            </a:glow>
            <a:outerShdw blurRad="50800" dist="50800" dir="5400000" algn="ctr" rotWithShape="0">
              <a:schemeClr val="accent6">
                <a:alpha val="2000"/>
              </a:schemeClr>
            </a:outerShdw>
            <a:reflection endPos="0" dist="50800" dir="5400000" sy="-100000" algn="bl" rotWithShape="0"/>
          </a:effectLst>
        </p:spPr>
      </p:pic>
      <p:sp>
        <p:nvSpPr>
          <p:cNvPr id="7" name="CasellaDiTesto 6"/>
          <p:cNvSpPr txBox="1"/>
          <p:nvPr/>
        </p:nvSpPr>
        <p:spPr>
          <a:xfrm>
            <a:off x="8633253" y="1762169"/>
            <a:ext cx="2891480" cy="4524315"/>
          </a:xfrm>
          <a:prstGeom prst="rect">
            <a:avLst/>
          </a:prstGeom>
          <a:noFill/>
        </p:spPr>
        <p:txBody>
          <a:bodyPr wrap="square" rtlCol="0">
            <a:spAutoFit/>
          </a:bodyPr>
          <a:lstStyle/>
          <a:p>
            <a:r>
              <a:rPr lang="it-IT" sz="3200" dirty="0" smtClean="0"/>
              <a:t>Il concetto di sostenibilità impone una crescente attenzione anche ai comportamenti quotidiani di ognuno di noi.</a:t>
            </a:r>
          </a:p>
        </p:txBody>
      </p:sp>
    </p:spTree>
    <p:extLst>
      <p:ext uri="{BB962C8B-B14F-4D97-AF65-F5344CB8AC3E}">
        <p14:creationId xmlns:p14="http://schemas.microsoft.com/office/powerpoint/2010/main" val="38808199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6" y="1692145"/>
            <a:ext cx="5850293" cy="3281072"/>
          </a:xfrm>
          <a:prstGeom prst="rect">
            <a:avLst/>
          </a:prstGeom>
        </p:spPr>
      </p:pic>
      <p:sp>
        <p:nvSpPr>
          <p:cNvPr id="3" name="Segnaposto contenuto 2"/>
          <p:cNvSpPr>
            <a:spLocks noGrp="1"/>
          </p:cNvSpPr>
          <p:nvPr>
            <p:ph idx="1"/>
          </p:nvPr>
        </p:nvSpPr>
        <p:spPr>
          <a:xfrm>
            <a:off x="550506" y="606491"/>
            <a:ext cx="11028784" cy="1772815"/>
          </a:xfrm>
        </p:spPr>
        <p:txBody>
          <a:bodyPr/>
          <a:lstStyle/>
          <a:p>
            <a:pPr marL="0" indent="0" algn="just">
              <a:buNone/>
            </a:pPr>
            <a:r>
              <a:rPr lang="it-IT" dirty="0"/>
              <a:t>La prima definizione famosa di </a:t>
            </a:r>
            <a:r>
              <a:rPr lang="it-IT" b="1" dirty="0"/>
              <a:t>“Sviluppo Sostenibile”</a:t>
            </a:r>
            <a:r>
              <a:rPr lang="it-IT" dirty="0"/>
              <a:t> è quella del </a:t>
            </a:r>
            <a:r>
              <a:rPr lang="it-IT" i="1" dirty="0">
                <a:hlinkClick r:id="rId3" tooltip="vai al sito ONU - testo della Risoluzione in inglese"/>
              </a:rPr>
              <a:t>Rapporto </a:t>
            </a:r>
            <a:r>
              <a:rPr lang="it-IT" i="1" dirty="0" err="1">
                <a:hlinkClick r:id="rId3" tooltip="vai al sito ONU - testo della Risoluzione in inglese"/>
              </a:rPr>
              <a:t>Bruntland</a:t>
            </a:r>
            <a:r>
              <a:rPr lang="it-IT" i="1" dirty="0"/>
              <a:t> (1987)</a:t>
            </a:r>
            <a:r>
              <a:rPr lang="it-IT" dirty="0"/>
              <a:t>: "</a:t>
            </a:r>
            <a:r>
              <a:rPr lang="it-IT" u="sng" dirty="0"/>
              <a:t>sviluppo che risponde alle necessità del presente, senza compromettere la capacità delle generazioni future di soddisfare le proprie necessità</a:t>
            </a:r>
            <a:r>
              <a:rPr lang="it-IT" dirty="0" smtClean="0"/>
              <a:t>".</a:t>
            </a:r>
          </a:p>
          <a:p>
            <a:pPr marL="0" indent="0" algn="just">
              <a:buNone/>
            </a:pPr>
            <a:endParaRPr lang="it-IT" dirty="0"/>
          </a:p>
          <a:p>
            <a:pPr marL="0" indent="0" algn="just">
              <a:buNone/>
            </a:pPr>
            <a:endParaRPr lang="it-IT" dirty="0"/>
          </a:p>
        </p:txBody>
      </p:sp>
      <p:sp>
        <p:nvSpPr>
          <p:cNvPr id="4" name="CasellaDiTesto 3"/>
          <p:cNvSpPr txBox="1"/>
          <p:nvPr/>
        </p:nvSpPr>
        <p:spPr>
          <a:xfrm>
            <a:off x="550506" y="4823927"/>
            <a:ext cx="11028784" cy="1815882"/>
          </a:xfrm>
          <a:prstGeom prst="rect">
            <a:avLst/>
          </a:prstGeom>
          <a:noFill/>
        </p:spPr>
        <p:txBody>
          <a:bodyPr wrap="square" rtlCol="0">
            <a:spAutoFit/>
          </a:bodyPr>
          <a:lstStyle/>
          <a:p>
            <a:r>
              <a:rPr lang="it-IT" sz="2800" dirty="0"/>
              <a:t>Il concetto di sviluppo sostenibile, quindi, propone un modello di sviluppo della società industrializzata che deve conciliare l’utilizzo delle risorse (naturali rinnovabili) con la necessità di crescita economica attenta allo sfruttamento ottimale delle risorse.</a:t>
            </a:r>
          </a:p>
        </p:txBody>
      </p:sp>
    </p:spTree>
    <p:extLst>
      <p:ext uri="{BB962C8B-B14F-4D97-AF65-F5344CB8AC3E}">
        <p14:creationId xmlns:p14="http://schemas.microsoft.com/office/powerpoint/2010/main" val="89241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7869" y="1642188"/>
            <a:ext cx="11318033" cy="4823925"/>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fontScale="85000" lnSpcReduction="20000"/>
          </a:bodyPr>
          <a:lstStyle/>
          <a:p>
            <a:pPr marL="0" indent="0" algn="just">
              <a:buNone/>
            </a:pPr>
            <a:r>
              <a:rPr lang="it-IT" dirty="0"/>
              <a:t>Il </a:t>
            </a:r>
            <a:r>
              <a:rPr lang="it-IT" i="1" dirty="0"/>
              <a:t>Summit mondiale </a:t>
            </a:r>
            <a:r>
              <a:rPr lang="it-IT" i="1" dirty="0" smtClean="0"/>
              <a:t>di Rio De Janeiro </a:t>
            </a:r>
            <a:r>
              <a:rPr lang="it-IT" dirty="0" smtClean="0"/>
              <a:t>ha </a:t>
            </a:r>
            <a:r>
              <a:rPr lang="it-IT" dirty="0"/>
              <a:t>segnato un passaggio storico nella </a:t>
            </a:r>
            <a:r>
              <a:rPr lang="it-IT" b="1" dirty="0"/>
              <a:t>consapevolezza del problema ambientale planetario, che non può essere affrontato riparando i danni a posteriori, ma necessita di indirizzare il modo di produrre e consumare verso la qualità ambientale e sociale</a:t>
            </a:r>
            <a:r>
              <a:rPr lang="it-IT" dirty="0"/>
              <a:t>.</a:t>
            </a:r>
          </a:p>
          <a:p>
            <a:pPr marL="0" indent="0" algn="just">
              <a:buNone/>
            </a:pPr>
            <a:r>
              <a:rPr lang="it-IT" dirty="0" smtClean="0"/>
              <a:t>Durante </a:t>
            </a:r>
            <a:r>
              <a:rPr lang="it-IT" dirty="0"/>
              <a:t>la Conferenza di Rio de Janeiro o </a:t>
            </a:r>
            <a:r>
              <a:rPr lang="it-IT" i="1" dirty="0"/>
              <a:t>UNCED (</a:t>
            </a:r>
            <a:r>
              <a:rPr lang="it-IT" i="1" dirty="0" err="1"/>
              <a:t>United</a:t>
            </a:r>
            <a:r>
              <a:rPr lang="it-IT" i="1" dirty="0"/>
              <a:t> Nations Conference on Environment and </a:t>
            </a:r>
            <a:r>
              <a:rPr lang="it-IT" i="1" dirty="0" smtClean="0"/>
              <a:t>Development), </a:t>
            </a:r>
            <a:r>
              <a:rPr lang="it-IT" dirty="0" smtClean="0"/>
              <a:t>dal 3 al 14 </a:t>
            </a:r>
            <a:r>
              <a:rPr lang="it-IT" dirty="0"/>
              <a:t>giugno 1992, </a:t>
            </a:r>
            <a:r>
              <a:rPr lang="it-IT" dirty="0" smtClean="0"/>
              <a:t>per </a:t>
            </a:r>
            <a:r>
              <a:rPr lang="it-IT" dirty="0"/>
              <a:t>la prima volta dopo la disgregazione dell’Unione Sovietica, 108 capi di stato e di governo e decine di migliaia di persone che vi parteciparono, </a:t>
            </a:r>
            <a:r>
              <a:rPr lang="it-IT" b="1" dirty="0"/>
              <a:t>discussero i problemi ambientali del pianeta e i loro legami con i problemi dello sviluppo sociale ed economico</a:t>
            </a:r>
            <a:r>
              <a:rPr lang="it-IT" dirty="0"/>
              <a:t>.</a:t>
            </a:r>
          </a:p>
          <a:p>
            <a:pPr marL="0" indent="0" algn="just">
              <a:buNone/>
            </a:pPr>
            <a:r>
              <a:rPr lang="it-IT" dirty="0"/>
              <a:t>Tutte le delegazioni presenti approvarono:</a:t>
            </a:r>
          </a:p>
          <a:p>
            <a:pPr lvl="0"/>
            <a:r>
              <a:rPr lang="it-IT" dirty="0"/>
              <a:t>la </a:t>
            </a:r>
            <a:r>
              <a:rPr lang="it-IT" i="1" dirty="0"/>
              <a:t>Dichiarazione di Rio</a:t>
            </a:r>
            <a:r>
              <a:rPr lang="it-IT" dirty="0"/>
              <a:t>, un impegno sulla tutela ambientale e lo sviluppo sostenibile;</a:t>
            </a:r>
          </a:p>
          <a:p>
            <a:pPr lvl="0"/>
            <a:r>
              <a:rPr lang="it-IT" dirty="0"/>
              <a:t>una </a:t>
            </a:r>
            <a:r>
              <a:rPr lang="it-IT" i="1" dirty="0"/>
              <a:t>Dichiarazione di Principi</a:t>
            </a:r>
            <a:r>
              <a:rPr lang="it-IT" dirty="0"/>
              <a:t> (senza valore legale) sulla gestione, conservazione e sviluppo sostenibile delle foreste;</a:t>
            </a:r>
          </a:p>
          <a:p>
            <a:pPr lvl="0"/>
            <a:r>
              <a:rPr lang="it-IT" dirty="0"/>
              <a:t>l'</a:t>
            </a:r>
            <a:r>
              <a:rPr lang="it-IT" i="1" dirty="0"/>
              <a:t>Agenda 21</a:t>
            </a:r>
            <a:r>
              <a:rPr lang="it-IT" dirty="0"/>
              <a:t>, ampio ed articolato programma di azione che costituisce una sorta di manuale per lo sviluppo sostenibile del pianeta da qui al 21° secolo.</a:t>
            </a:r>
          </a:p>
          <a:p>
            <a:endParaRPr lang="it-IT" dirty="0"/>
          </a:p>
        </p:txBody>
      </p:sp>
      <p:sp>
        <p:nvSpPr>
          <p:cNvPr id="4" name="CasellaDiTesto 3"/>
          <p:cNvSpPr txBox="1"/>
          <p:nvPr/>
        </p:nvSpPr>
        <p:spPr>
          <a:xfrm>
            <a:off x="447869" y="195942"/>
            <a:ext cx="10319658" cy="1261884"/>
          </a:xfrm>
          <a:prstGeom prst="rect">
            <a:avLst/>
          </a:prstGeom>
          <a:noFill/>
        </p:spPr>
        <p:txBody>
          <a:bodyPr wrap="square" rtlCol="0">
            <a:spAutoFit/>
          </a:bodyPr>
          <a:lstStyle/>
          <a:p>
            <a:r>
              <a:rPr lang="it-IT" sz="4000" b="1" dirty="0">
                <a:solidFill>
                  <a:schemeClr val="accent6">
                    <a:lumMod val="75000"/>
                  </a:schemeClr>
                </a:solidFill>
                <a:latin typeface="+mj-lt"/>
                <a:ea typeface="+mj-ea"/>
                <a:cs typeface="+mj-cs"/>
              </a:rPr>
              <a:t>Summit della Terra</a:t>
            </a:r>
            <a:r>
              <a:rPr lang="it-IT" sz="4000" dirty="0">
                <a:solidFill>
                  <a:schemeClr val="accent6">
                    <a:lumMod val="75000"/>
                  </a:schemeClr>
                </a:solidFill>
                <a:latin typeface="+mj-lt"/>
                <a:ea typeface="+mj-ea"/>
                <a:cs typeface="+mj-cs"/>
              </a:rPr>
              <a:t>: </a:t>
            </a:r>
          </a:p>
          <a:p>
            <a:r>
              <a:rPr lang="it-IT" sz="3600" dirty="0">
                <a:solidFill>
                  <a:schemeClr val="accent6">
                    <a:lumMod val="75000"/>
                  </a:schemeClr>
                </a:solidFill>
                <a:latin typeface="+mj-lt"/>
                <a:ea typeface="+mj-ea"/>
                <a:cs typeface="+mj-cs"/>
              </a:rPr>
              <a:t>Impegno delle Nazioni per la tutela dell’Ambiente</a:t>
            </a:r>
          </a:p>
        </p:txBody>
      </p:sp>
      <p:sp>
        <p:nvSpPr>
          <p:cNvPr id="2" name="AutoShape 2" descr="Risultati immagini per summit della ter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4577" y="64107"/>
            <a:ext cx="1485900" cy="1485900"/>
          </a:xfrm>
          <a:prstGeom prst="rect">
            <a:avLst/>
          </a:prstGeom>
        </p:spPr>
      </p:pic>
    </p:spTree>
    <p:extLst>
      <p:ext uri="{BB962C8B-B14F-4D97-AF65-F5344CB8AC3E}">
        <p14:creationId xmlns:p14="http://schemas.microsoft.com/office/powerpoint/2010/main" val="5917018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36606" y="150069"/>
            <a:ext cx="11263982" cy="1325563"/>
          </a:xfrm>
        </p:spPr>
        <p:txBody>
          <a:bodyPr/>
          <a:lstStyle/>
          <a:p>
            <a:r>
              <a:rPr lang="it-IT" dirty="0" smtClean="0"/>
              <a:t>Cosa </a:t>
            </a:r>
            <a:r>
              <a:rPr lang="it-IT" dirty="0"/>
              <a:t>significa per il semplice cittadino </a:t>
            </a:r>
            <a:r>
              <a:rPr lang="it-IT" dirty="0" smtClean="0"/>
              <a:t/>
            </a:r>
            <a:br>
              <a:rPr lang="it-IT" dirty="0" smtClean="0"/>
            </a:br>
            <a:r>
              <a:rPr lang="it-IT" dirty="0" smtClean="0"/>
              <a:t>“</a:t>
            </a:r>
            <a:r>
              <a:rPr lang="it-IT" dirty="0"/>
              <a:t>essere sostenibile”?</a:t>
            </a:r>
          </a:p>
        </p:txBody>
      </p:sp>
      <p:sp>
        <p:nvSpPr>
          <p:cNvPr id="7" name="Segnaposto contenuto 6"/>
          <p:cNvSpPr>
            <a:spLocks noGrp="1"/>
          </p:cNvSpPr>
          <p:nvPr>
            <p:ph sz="half" idx="1"/>
          </p:nvPr>
        </p:nvSpPr>
        <p:spPr>
          <a:xfrm>
            <a:off x="5645022" y="1129002"/>
            <a:ext cx="6055566" cy="5547405"/>
          </a:xfrm>
        </p:spPr>
        <p:txBody>
          <a:bodyPr>
            <a:noAutofit/>
          </a:bodyPr>
          <a:lstStyle/>
          <a:p>
            <a:r>
              <a:rPr lang="it-IT" sz="1800" dirty="0" smtClean="0">
                <a:latin typeface="+mj-lt"/>
              </a:rPr>
              <a:t>Significa </a:t>
            </a:r>
            <a:r>
              <a:rPr lang="it-IT" sz="1800" dirty="0">
                <a:latin typeface="+mj-lt"/>
              </a:rPr>
              <a:t>non essere individualisti e adottare, nella vita di tutti i giorni, dei comportamenti che tengano conto che sul pianeta siamo oggi più di 7 miliardi, che saremo 9 miliardi nel 2020, e che non siamo l’unica specie vivente sulla faccia </a:t>
            </a:r>
            <a:r>
              <a:rPr lang="it-IT" sz="1800" dirty="0" smtClean="0">
                <a:latin typeface="+mj-lt"/>
              </a:rPr>
              <a:t>della terra</a:t>
            </a:r>
            <a:r>
              <a:rPr lang="it-IT" sz="1800" dirty="0">
                <a:latin typeface="+mj-lt"/>
              </a:rPr>
              <a:t>. </a:t>
            </a:r>
          </a:p>
          <a:p>
            <a:r>
              <a:rPr lang="it-IT" sz="1800" dirty="0" smtClean="0">
                <a:latin typeface="+mj-lt"/>
              </a:rPr>
              <a:t>Significa </a:t>
            </a:r>
            <a:r>
              <a:rPr lang="it-IT" sz="1800" dirty="0">
                <a:latin typeface="+mj-lt"/>
              </a:rPr>
              <a:t>pensare che se buttiamo una bottiglia di plastica in mare, questa potrà essere raccolta praticamente intatta </a:t>
            </a:r>
            <a:r>
              <a:rPr lang="it-IT" sz="1800" dirty="0" smtClean="0">
                <a:latin typeface="+mj-lt"/>
              </a:rPr>
              <a:t>fra più di 100 anni. </a:t>
            </a:r>
            <a:endParaRPr lang="it-IT" sz="1800" dirty="0">
              <a:latin typeface="+mj-lt"/>
            </a:endParaRPr>
          </a:p>
          <a:p>
            <a:r>
              <a:rPr lang="it-IT" sz="1800" dirty="0" smtClean="0">
                <a:latin typeface="+mj-lt"/>
              </a:rPr>
              <a:t>Significa </a:t>
            </a:r>
            <a:r>
              <a:rPr lang="it-IT" sz="1800" dirty="0">
                <a:latin typeface="+mj-lt"/>
              </a:rPr>
              <a:t>pensare che meno dell’1% dell’acqua presente sul nostro globo terrestre è potabile e che </a:t>
            </a:r>
            <a:r>
              <a:rPr lang="it-IT" sz="1800" dirty="0" smtClean="0">
                <a:latin typeface="+mj-lt"/>
              </a:rPr>
              <a:t>oltre </a:t>
            </a:r>
            <a:r>
              <a:rPr lang="it-IT" sz="1800" dirty="0">
                <a:latin typeface="+mj-lt"/>
              </a:rPr>
              <a:t>un miliardo e trecento milioni di persone vivono senza accesso diretto all’acqua potabile: una quantità destinata a crescere </a:t>
            </a:r>
            <a:r>
              <a:rPr lang="it-IT" sz="1800" dirty="0" smtClean="0">
                <a:latin typeface="+mj-lt"/>
              </a:rPr>
              <a:t>a </a:t>
            </a:r>
            <a:r>
              <a:rPr lang="it-IT" sz="1800" dirty="0">
                <a:latin typeface="+mj-lt"/>
              </a:rPr>
              <a:t>causa dei cambiamenti climatici e della desertificazione di intere zone del pianeta. </a:t>
            </a:r>
          </a:p>
          <a:p>
            <a:r>
              <a:rPr lang="it-IT" sz="1800" dirty="0" smtClean="0">
                <a:latin typeface="+mj-lt"/>
              </a:rPr>
              <a:t>Significa </a:t>
            </a:r>
            <a:r>
              <a:rPr lang="it-IT" sz="1800" dirty="0">
                <a:latin typeface="+mj-lt"/>
              </a:rPr>
              <a:t>porre la massima attenzione all’uso dell’energia, motore della vita, anche attraverso piccoli gesti </a:t>
            </a:r>
            <a:r>
              <a:rPr lang="it-IT" sz="1800" dirty="0" smtClean="0">
                <a:latin typeface="+mj-lt"/>
              </a:rPr>
              <a:t>quotidiani. </a:t>
            </a:r>
          </a:p>
          <a:p>
            <a:r>
              <a:rPr lang="it-IT" sz="1800" dirty="0" smtClean="0">
                <a:latin typeface="+mj-lt"/>
              </a:rPr>
              <a:t>Significa trasformare i rifiuti in risorse.</a:t>
            </a:r>
          </a:p>
          <a:p>
            <a:r>
              <a:rPr lang="it-IT" sz="1800" dirty="0" smtClean="0">
                <a:latin typeface="+mj-lt"/>
              </a:rPr>
              <a:t>Significa</a:t>
            </a:r>
            <a:r>
              <a:rPr lang="it-IT" sz="1800" dirty="0">
                <a:latin typeface="+mj-lt"/>
              </a:rPr>
              <a:t>, in maniera molto semplice e concisa, </a:t>
            </a:r>
            <a:endParaRPr lang="it-IT" sz="1800" dirty="0" smtClean="0">
              <a:latin typeface="+mj-lt"/>
            </a:endParaRPr>
          </a:p>
          <a:p>
            <a:pPr marL="0" indent="0" algn="ctr">
              <a:buNone/>
            </a:pPr>
            <a:r>
              <a:rPr lang="it-IT" sz="1800" b="1" dirty="0" smtClean="0">
                <a:latin typeface="+mj-lt"/>
              </a:rPr>
              <a:t>NON SPRECARE!!! </a:t>
            </a:r>
          </a:p>
        </p:txBody>
      </p:sp>
      <p:sp>
        <p:nvSpPr>
          <p:cNvPr id="9" name="CasellaDiTesto 8"/>
          <p:cNvSpPr txBox="1"/>
          <p:nvPr/>
        </p:nvSpPr>
        <p:spPr>
          <a:xfrm>
            <a:off x="436604" y="1381063"/>
            <a:ext cx="5003141" cy="1451679"/>
          </a:xfrm>
          <a:prstGeom prst="rect">
            <a:avLst/>
          </a:prstGeom>
          <a:noFill/>
          <a:ln>
            <a:solidFill>
              <a:srgbClr val="00B050"/>
            </a:solidFill>
          </a:ln>
        </p:spPr>
        <p:txBody>
          <a:bodyPr wrap="square" rtlCol="0">
            <a:spAutoFit/>
          </a:bodyPr>
          <a:lstStyle/>
          <a:p>
            <a:pPr>
              <a:spcBef>
                <a:spcPts val="1000"/>
              </a:spcBef>
            </a:pPr>
            <a:r>
              <a:rPr lang="it-IT" sz="2000" dirty="0"/>
              <a:t>Le 4R</a:t>
            </a:r>
            <a:r>
              <a:rPr lang="it-IT" sz="2000" dirty="0" smtClean="0"/>
              <a:t>: </a:t>
            </a:r>
          </a:p>
          <a:p>
            <a:pPr>
              <a:spcBef>
                <a:spcPts val="1000"/>
              </a:spcBef>
            </a:pPr>
            <a:r>
              <a:rPr lang="it-IT" sz="2000" dirty="0" smtClean="0"/>
              <a:t>Riduzione</a:t>
            </a:r>
            <a:r>
              <a:rPr lang="it-IT" sz="2000" dirty="0"/>
              <a:t>, </a:t>
            </a:r>
            <a:r>
              <a:rPr lang="it-IT" sz="2000" dirty="0" smtClean="0"/>
              <a:t>Riuso, </a:t>
            </a:r>
            <a:r>
              <a:rPr lang="it-IT" sz="2000" dirty="0"/>
              <a:t>Riciclo, </a:t>
            </a:r>
            <a:r>
              <a:rPr lang="it-IT" sz="2000" dirty="0" smtClean="0"/>
              <a:t>Recupero fondamentali per contenere il consumo di materie prime e risorse.</a:t>
            </a:r>
            <a:endParaRPr lang="it-IT" sz="2000" dirty="0"/>
          </a:p>
        </p:txBody>
      </p:sp>
      <p:pic>
        <p:nvPicPr>
          <p:cNvPr id="10" name="Immagine 9"/>
          <p:cNvPicPr>
            <a:picLocks noChangeAspect="1"/>
          </p:cNvPicPr>
          <p:nvPr/>
        </p:nvPicPr>
        <p:blipFill>
          <a:blip r:embed="rId2" cstate="print"/>
          <a:stretch>
            <a:fillRect/>
          </a:stretch>
        </p:blipFill>
        <p:spPr>
          <a:xfrm>
            <a:off x="387133" y="2909128"/>
            <a:ext cx="5102081" cy="2217803"/>
          </a:xfrm>
          <a:prstGeom prst="rect">
            <a:avLst/>
          </a:prstGeom>
        </p:spPr>
      </p:pic>
      <p:sp>
        <p:nvSpPr>
          <p:cNvPr id="11" name="Segnaposto contenuto 2"/>
          <p:cNvSpPr>
            <a:spLocks noGrp="1"/>
          </p:cNvSpPr>
          <p:nvPr>
            <p:ph idx="1"/>
          </p:nvPr>
        </p:nvSpPr>
        <p:spPr>
          <a:xfrm>
            <a:off x="436606" y="5165124"/>
            <a:ext cx="5105399" cy="788566"/>
          </a:xfrm>
          <a:ln>
            <a:solidFill>
              <a:srgbClr val="00B050"/>
            </a:solidFill>
          </a:ln>
        </p:spPr>
        <p:txBody>
          <a:bodyPr>
            <a:normAutofit fontScale="92500" lnSpcReduction="20000"/>
          </a:bodyPr>
          <a:lstStyle/>
          <a:p>
            <a:pPr marL="0" indent="0">
              <a:buNone/>
            </a:pPr>
            <a:r>
              <a:rPr lang="it-IT" dirty="0" smtClean="0"/>
              <a:t>La quinta R: </a:t>
            </a:r>
          </a:p>
          <a:p>
            <a:pPr marL="0" indent="0">
              <a:buNone/>
            </a:pPr>
            <a:r>
              <a:rPr lang="it-IT" dirty="0" smtClean="0"/>
              <a:t>Raccolta differenziata</a:t>
            </a:r>
            <a:endParaRPr lang="it-IT" dirty="0"/>
          </a:p>
        </p:txBody>
      </p:sp>
      <p:sp>
        <p:nvSpPr>
          <p:cNvPr id="12" name="CasellaDiTesto 11"/>
          <p:cNvSpPr txBox="1"/>
          <p:nvPr/>
        </p:nvSpPr>
        <p:spPr>
          <a:xfrm>
            <a:off x="436603" y="6030076"/>
            <a:ext cx="5105401" cy="646331"/>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wrap="square" rtlCol="0">
            <a:spAutoFit/>
          </a:bodyPr>
          <a:lstStyle/>
          <a:p>
            <a:r>
              <a:rPr lang="it-IT" b="1" dirty="0"/>
              <a:t>Prima di gettare nella spazzatura un oggetto chiediamoci in quale categoria di R può rientrare.</a:t>
            </a:r>
          </a:p>
        </p:txBody>
      </p:sp>
    </p:spTree>
    <p:extLst>
      <p:ext uri="{BB962C8B-B14F-4D97-AF65-F5344CB8AC3E}">
        <p14:creationId xmlns:p14="http://schemas.microsoft.com/office/powerpoint/2010/main" val="360287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b="2450"/>
          <a:stretch/>
        </p:blipFill>
        <p:spPr>
          <a:xfrm>
            <a:off x="627203" y="562460"/>
            <a:ext cx="10905434" cy="5633066"/>
          </a:xfrm>
          <a:prstGeom prst="rect">
            <a:avLst/>
          </a:prstGeom>
        </p:spPr>
      </p:pic>
    </p:spTree>
    <p:extLst>
      <p:ext uri="{BB962C8B-B14F-4D97-AF65-F5344CB8AC3E}">
        <p14:creationId xmlns:p14="http://schemas.microsoft.com/office/powerpoint/2010/main" val="37832975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1933</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Calibri Light</vt:lpstr>
      <vt:lpstr>Calisto MT</vt:lpstr>
      <vt:lpstr>Tema di Office</vt:lpstr>
      <vt:lpstr>Presentazione standard di PowerPoint</vt:lpstr>
      <vt:lpstr>PREMESSA: La regione Campania, la nostra regione, ha attraversato un lungo periodo di vera «emergenza» legata allo smaltimento dei rifiuti solidi urbani. Il Governo nazionale, dopo aver preso atto della emergenza ambientale di numerosi centri campani, nel 1994 avvia la gestione commissariale straordinaria della Regione Campania che si conclude ufficialmente nel 2012.  </vt:lpstr>
      <vt:lpstr>Presentazione standard di PowerPoint</vt:lpstr>
      <vt:lpstr>Presentazione standard di PowerPoint</vt:lpstr>
      <vt:lpstr>S V I L U P P O   S O S T E N I B I L E</vt:lpstr>
      <vt:lpstr>Presentazione standard di PowerPoint</vt:lpstr>
      <vt:lpstr>Presentazione standard di PowerPoint</vt:lpstr>
      <vt:lpstr>Cosa significa per il semplice cittadino  “essere sostenibile”?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Riciclaggio</dc:title>
  <dc:creator>CINQUE</dc:creator>
  <cp:lastModifiedBy>elena scala</cp:lastModifiedBy>
  <cp:revision>36</cp:revision>
  <dcterms:created xsi:type="dcterms:W3CDTF">2018-05-28T08:58:30Z</dcterms:created>
  <dcterms:modified xsi:type="dcterms:W3CDTF">2020-11-18T12:33:01Z</dcterms:modified>
</cp:coreProperties>
</file>