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D7C2F-5305-4558-96E3-1E740E8AE68A}" type="datetimeFigureOut">
              <a:rPr lang="it-IT" smtClean="0"/>
              <a:t>17/11/2020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EFD9D-77D1-4038-9DE8-727C373819B4}" type="slidenum">
              <a:rPr lang="it-IT" smtClean="0"/>
              <a:t>‹N›</a:t>
            </a:fld>
            <a:endParaRPr lang="it-IT"/>
          </a:p>
        </p:txBody>
      </p:sp>
    </p:spTree>
    <p:extLst>
      <p:ext uri="{BB962C8B-B14F-4D97-AF65-F5344CB8AC3E}">
        <p14:creationId xmlns:p14="http://schemas.microsoft.com/office/powerpoint/2010/main" val="342881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9F24A49-9BB3-498A-95D5-98A2CEFDA157}" type="datetimeFigureOut">
              <a:rPr lang="it-IT" smtClean="0"/>
              <a:t>17/11/2020</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14938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F24A49-9BB3-498A-95D5-98A2CEFDA157}" type="datetimeFigureOut">
              <a:rPr lang="it-IT" smtClean="0"/>
              <a:t>17/11/2020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171847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9F24A49-9BB3-498A-95D5-98A2CEFDA157}" type="datetimeFigureOut">
              <a:rPr lang="it-IT" smtClean="0"/>
              <a:t>17/11/2020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42742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9F24A49-9BB3-498A-95D5-98A2CEFDA157}" type="datetimeFigureOut">
              <a:rPr lang="it-IT" smtClean="0"/>
              <a:t>17/11/2020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716207FC-3C72-4C39-B417-7F463666C657}"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9F24A49-9BB3-498A-95D5-98A2CEFDA157}" type="datetimeFigureOut">
              <a:rPr lang="it-IT" smtClean="0"/>
              <a:t>17/11/2020</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1949720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A9F24A49-9BB3-498A-95D5-98A2CEFDA157}" type="datetimeFigureOut">
              <a:rPr lang="it-IT" smtClean="0"/>
              <a:t>17/11/2020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283299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A9F24A49-9BB3-498A-95D5-98A2CEFDA157}" type="datetimeFigureOut">
              <a:rPr lang="it-IT" smtClean="0"/>
              <a:t>17/11/2020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401213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F24A49-9BB3-498A-95D5-98A2CEFDA157}" type="datetimeFigureOut">
              <a:rPr lang="it-IT" smtClean="0"/>
              <a:t>17/11/2020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3906885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9F24A49-9BB3-498A-95D5-98A2CEFDA157}" type="datetimeFigureOut">
              <a:rPr lang="it-IT" smtClean="0"/>
              <a:t>17/11/2020</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205099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F24A49-9BB3-498A-95D5-98A2CEFDA157}" type="datetimeFigureOut">
              <a:rPr lang="it-IT" smtClean="0"/>
              <a:t>17/11/2020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30424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9F24A49-9BB3-498A-95D5-98A2CEFDA157}" type="datetimeFigureOut">
              <a:rPr lang="it-IT" smtClean="0"/>
              <a:t>17/11/2020</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32330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9F24A49-9BB3-498A-95D5-98A2CEFDA157}" type="datetimeFigureOut">
              <a:rPr lang="it-IT" smtClean="0"/>
              <a:t>17/11/2020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82271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9F24A49-9BB3-498A-95D5-98A2CEFDA157}" type="datetimeFigureOut">
              <a:rPr lang="it-IT" smtClean="0"/>
              <a:t>17/11/2020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9845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9F24A49-9BB3-498A-95D5-98A2CEFDA157}" type="datetimeFigureOut">
              <a:rPr lang="it-IT" smtClean="0"/>
              <a:t>17/11/2020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422012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24A49-9BB3-498A-95D5-98A2CEFDA157}" type="datetimeFigureOut">
              <a:rPr lang="it-IT" smtClean="0"/>
              <a:t>17/11/2020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408115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F24A49-9BB3-498A-95D5-98A2CEFDA157}" type="datetimeFigureOut">
              <a:rPr lang="it-IT" smtClean="0"/>
              <a:t>17/11/2020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127070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F24A49-9BB3-498A-95D5-98A2CEFDA157}" type="datetimeFigureOut">
              <a:rPr lang="it-IT" smtClean="0"/>
              <a:t>17/11/2020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6207FC-3C72-4C39-B417-7F463666C657}" type="slidenum">
              <a:rPr lang="it-IT" smtClean="0"/>
              <a:t>‹N›</a:t>
            </a:fld>
            <a:endParaRPr lang="it-IT"/>
          </a:p>
        </p:txBody>
      </p:sp>
    </p:spTree>
    <p:extLst>
      <p:ext uri="{BB962C8B-B14F-4D97-AF65-F5344CB8AC3E}">
        <p14:creationId xmlns:p14="http://schemas.microsoft.com/office/powerpoint/2010/main" val="132190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F24A49-9BB3-498A-95D5-98A2CEFDA157}" type="datetimeFigureOut">
              <a:rPr lang="it-IT" smtClean="0"/>
              <a:t>17/11/2020</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6207FC-3C72-4C39-B417-7F463666C657}" type="slidenum">
              <a:rPr lang="it-IT" smtClean="0"/>
              <a:t>‹N›</a:t>
            </a:fld>
            <a:endParaRPr lang="it-IT"/>
          </a:p>
        </p:txBody>
      </p:sp>
    </p:spTree>
    <p:extLst>
      <p:ext uri="{BB962C8B-B14F-4D97-AF65-F5344CB8AC3E}">
        <p14:creationId xmlns:p14="http://schemas.microsoft.com/office/powerpoint/2010/main" val="304966480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nSpc>
                <a:spcPct val="107000"/>
              </a:lnSpc>
              <a:spcAft>
                <a:spcPts val="800"/>
              </a:spcAft>
            </a:pPr>
            <a:r>
              <a:rPr lang="it-IT" sz="44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La classificazione dei viventi</a:t>
            </a:r>
            <a:endParaRPr lang="it-IT"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p:txBody>
          <a:bodyPr>
            <a:normAutofit fontScale="92500" lnSpcReduction="10000"/>
          </a:bodyPr>
          <a:lstStyle/>
          <a:p>
            <a:r>
              <a:rPr lang="it-IT" dirty="0">
                <a:latin typeface="Arial" panose="020B0604020202020204" pitchFamily="34" charset="0"/>
                <a:cs typeface="Arial" panose="020B0604020202020204" pitchFamily="34" charset="0"/>
              </a:rPr>
              <a:t>Elaborato a cura di Giorgia Pizza</a:t>
            </a:r>
          </a:p>
          <a:p>
            <a:r>
              <a:rPr lang="it-IT" dirty="0">
                <a:latin typeface="Arial" panose="020B0604020202020204" pitchFamily="34" charset="0"/>
                <a:cs typeface="Arial" panose="020B0604020202020204" pitchFamily="34" charset="0"/>
              </a:rPr>
              <a:t>Classe IIBL</a:t>
            </a:r>
          </a:p>
        </p:txBody>
      </p:sp>
    </p:spTree>
    <p:extLst>
      <p:ext uri="{BB962C8B-B14F-4D97-AF65-F5344CB8AC3E}">
        <p14:creationId xmlns:p14="http://schemas.microsoft.com/office/powerpoint/2010/main" val="3359225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regni degli esseri viventi</a:t>
            </a:r>
          </a:p>
        </p:txBody>
      </p:sp>
      <p:sp>
        <p:nvSpPr>
          <p:cNvPr id="3" name="Segnaposto contenuto 2"/>
          <p:cNvSpPr>
            <a:spLocks noGrp="1"/>
          </p:cNvSpPr>
          <p:nvPr>
            <p:ph idx="1"/>
          </p:nvPr>
        </p:nvSpPr>
        <p:spPr>
          <a:xfrm>
            <a:off x="685799" y="1956218"/>
            <a:ext cx="7342682" cy="2497361"/>
          </a:xfrm>
        </p:spPr>
        <p:txBody>
          <a:bodyPr>
            <a:normAutofit/>
          </a:bodyPr>
          <a:lstStyle/>
          <a:p>
            <a:pPr marL="0" indent="0" algn="just">
              <a:buNone/>
            </a:pPr>
            <a:r>
              <a:rPr lang="it-IT" dirty="0">
                <a:latin typeface="Arial" panose="020B0604020202020204" pitchFamily="34" charset="0"/>
                <a:cs typeface="Arial" panose="020B0604020202020204" pitchFamily="34" charset="0"/>
              </a:rPr>
              <a:t>I viventi sono divisi in cinque regni di </a:t>
            </a:r>
            <a:r>
              <a:rPr lang="it-IT" u="sng" dirty="0" err="1">
                <a:solidFill>
                  <a:schemeClr val="accent4">
                    <a:lumMod val="75000"/>
                  </a:schemeClr>
                </a:solidFill>
                <a:latin typeface="Arial" panose="020B0604020202020204" pitchFamily="34" charset="0"/>
                <a:cs typeface="Arial" panose="020B0604020202020204" pitchFamily="34" charset="0"/>
              </a:rPr>
              <a:t>Whittaker</a:t>
            </a:r>
            <a:r>
              <a:rPr lang="it-IT" dirty="0">
                <a:latin typeface="Arial" panose="020B0604020202020204" pitchFamily="34" charset="0"/>
                <a:cs typeface="Arial" panose="020B0604020202020204" pitchFamily="34" charset="0"/>
              </a:rPr>
              <a:t>:</a:t>
            </a:r>
          </a:p>
          <a:p>
            <a:pPr lvl="0" algn="just">
              <a:buFont typeface="Arial" panose="020B0604020202020204" pitchFamily="34" charset="0"/>
              <a:buChar char="◦"/>
            </a:pPr>
            <a:r>
              <a:rPr lang="it-IT" dirty="0">
                <a:solidFill>
                  <a:schemeClr val="tx1">
                    <a:lumMod val="95000"/>
                    <a:lumOff val="5000"/>
                  </a:schemeClr>
                </a:solidFill>
                <a:latin typeface="Arial" panose="020B0604020202020204" pitchFamily="34" charset="0"/>
                <a:cs typeface="Arial" panose="020B0604020202020204" pitchFamily="34" charset="0"/>
              </a:rPr>
              <a:t>le </a:t>
            </a:r>
            <a:r>
              <a:rPr lang="it-IT" u="sng" dirty="0">
                <a:solidFill>
                  <a:schemeClr val="accent4">
                    <a:lumMod val="75000"/>
                  </a:schemeClr>
                </a:solidFill>
                <a:latin typeface="Arial" panose="020B0604020202020204" pitchFamily="34" charset="0"/>
                <a:cs typeface="Arial" panose="020B0604020202020204" pitchFamily="34" charset="0"/>
              </a:rPr>
              <a:t>Monere</a:t>
            </a:r>
            <a:r>
              <a:rPr lang="it-IT" dirty="0">
                <a:solidFill>
                  <a:schemeClr val="tx1">
                    <a:lumMod val="95000"/>
                    <a:lumOff val="5000"/>
                  </a:schemeClr>
                </a:solidFill>
                <a:latin typeface="Arial" panose="020B0604020202020204" pitchFamily="34" charset="0"/>
                <a:cs typeface="Arial" panose="020B0604020202020204" pitchFamily="34" charset="0"/>
              </a:rPr>
              <a:t> sono cellule molto primitive, dette arcaiche, archei, e anche i batteri.</a:t>
            </a:r>
          </a:p>
          <a:p>
            <a:pPr lvl="0" algn="just">
              <a:buFont typeface="Arial" panose="020B0604020202020204" pitchFamily="34" charset="0"/>
              <a:buChar char="◦"/>
            </a:pPr>
            <a:r>
              <a:rPr lang="it-IT" dirty="0">
                <a:solidFill>
                  <a:schemeClr val="tx1">
                    <a:lumMod val="95000"/>
                    <a:lumOff val="5000"/>
                  </a:schemeClr>
                </a:solidFill>
                <a:latin typeface="Arial" panose="020B0604020202020204" pitchFamily="34" charset="0"/>
                <a:cs typeface="Arial" panose="020B0604020202020204" pitchFamily="34" charset="0"/>
              </a:rPr>
              <a:t>i </a:t>
            </a:r>
            <a:r>
              <a:rPr lang="it-IT" u="sng" dirty="0">
                <a:solidFill>
                  <a:schemeClr val="accent4">
                    <a:lumMod val="75000"/>
                  </a:schemeClr>
                </a:solidFill>
                <a:latin typeface="Arial" panose="020B0604020202020204" pitchFamily="34" charset="0"/>
                <a:cs typeface="Arial" panose="020B0604020202020204" pitchFamily="34" charset="0"/>
              </a:rPr>
              <a:t>Protisti</a:t>
            </a:r>
            <a:r>
              <a:rPr lang="it-IT" dirty="0">
                <a:solidFill>
                  <a:schemeClr val="tx1">
                    <a:lumMod val="95000"/>
                    <a:lumOff val="5000"/>
                  </a:schemeClr>
                </a:solidFill>
                <a:latin typeface="Arial" panose="020B0604020202020204" pitchFamily="34" charset="0"/>
                <a:cs typeface="Arial" panose="020B0604020202020204" pitchFamily="34" charset="0"/>
              </a:rPr>
              <a:t> sono i cosiddetti protozoi, quelli che si trovano, minuscoli, microscopici, nelle acque stagnanti ad esempio, dove c’è del materiale vegetale putrescente.</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6220" t="45902" r="3629" b="7541"/>
          <a:stretch/>
        </p:blipFill>
        <p:spPr>
          <a:xfrm>
            <a:off x="8441817" y="1798187"/>
            <a:ext cx="3064382" cy="2813421"/>
          </a:xfrm>
          <a:prstGeom prst="rect">
            <a:avLst/>
          </a:prstGeom>
        </p:spPr>
      </p:pic>
      <p:sp>
        <p:nvSpPr>
          <p:cNvPr id="6" name="CasellaDiTesto 5"/>
          <p:cNvSpPr txBox="1"/>
          <p:nvPr/>
        </p:nvSpPr>
        <p:spPr>
          <a:xfrm>
            <a:off x="685799" y="4011379"/>
            <a:ext cx="10820400" cy="2462213"/>
          </a:xfrm>
          <a:prstGeom prst="rect">
            <a:avLst/>
          </a:prstGeom>
          <a:noFill/>
        </p:spPr>
        <p:txBody>
          <a:bodyPr wrap="square" rtlCol="0">
            <a:spAutoFit/>
          </a:bodyPr>
          <a:lstStyle/>
          <a:p>
            <a:pPr marL="342900" indent="-342900">
              <a:buFont typeface="Arial" panose="020B0604020202020204" pitchFamily="34" charset="0"/>
              <a:buChar char="◦"/>
            </a:pPr>
            <a:r>
              <a:rPr lang="it-IT" sz="2200" dirty="0">
                <a:latin typeface="Arial" panose="020B0604020202020204" pitchFamily="34" charset="0"/>
                <a:cs typeface="Arial" panose="020B0604020202020204" pitchFamily="34" charset="0"/>
              </a:rPr>
              <a:t>i </a:t>
            </a:r>
            <a:r>
              <a:rPr lang="it-IT" sz="2200" u="sng" dirty="0">
                <a:solidFill>
                  <a:schemeClr val="accent4">
                    <a:lumMod val="75000"/>
                  </a:schemeClr>
                </a:solidFill>
                <a:latin typeface="Arial" panose="020B0604020202020204" pitchFamily="34" charset="0"/>
                <a:cs typeface="Arial" panose="020B0604020202020204" pitchFamily="34" charset="0"/>
              </a:rPr>
              <a:t>Funghi</a:t>
            </a:r>
            <a:r>
              <a:rPr lang="it-IT" sz="2200" dirty="0">
                <a:latin typeface="Arial" panose="020B0604020202020204" pitchFamily="34" charset="0"/>
                <a:cs typeface="Arial" panose="020B0604020202020204" pitchFamily="34" charset="0"/>
              </a:rPr>
              <a:t> rappresentano un regno a parte perché in realtà                                          per molto tempo sono stati considerati vegetali, pur non avendo                             la clorofilla e quindi non facendo la fotosintesi. Hanno dunque caratteristiche intermedie tra il regno animale ed il regno vegetale.</a:t>
            </a:r>
          </a:p>
          <a:p>
            <a:pPr marL="285750" indent="-285750" algn="just">
              <a:buFont typeface="Arial" panose="020B0604020202020204" pitchFamily="34" charset="0"/>
              <a:buChar char="◦"/>
            </a:pPr>
            <a:r>
              <a:rPr lang="it-IT" sz="2200" dirty="0">
                <a:latin typeface="Arial" panose="020B0604020202020204" pitchFamily="34" charset="0"/>
                <a:cs typeface="Arial" panose="020B0604020202020204" pitchFamily="34" charset="0"/>
              </a:rPr>
              <a:t>gli </a:t>
            </a:r>
            <a:r>
              <a:rPr lang="it-IT" sz="2200" u="sng" dirty="0">
                <a:solidFill>
                  <a:schemeClr val="accent4">
                    <a:lumMod val="75000"/>
                  </a:schemeClr>
                </a:solidFill>
                <a:latin typeface="Arial" panose="020B0604020202020204" pitchFamily="34" charset="0"/>
                <a:cs typeface="Arial" panose="020B0604020202020204" pitchFamily="34" charset="0"/>
              </a:rPr>
              <a:t>Animali</a:t>
            </a:r>
            <a:r>
              <a:rPr lang="it-IT" sz="2200" dirty="0">
                <a:latin typeface="Arial" panose="020B0604020202020204" pitchFamily="34" charset="0"/>
                <a:cs typeface="Arial" panose="020B0604020202020204" pitchFamily="34" charset="0"/>
              </a:rPr>
              <a:t> sono eucarioti ed eterotrofi, cioè si nutrono di altri organismi.</a:t>
            </a:r>
          </a:p>
          <a:p>
            <a:pPr marL="285750" indent="-285750" algn="just">
              <a:buFont typeface="Arial" panose="020B0604020202020204" pitchFamily="34" charset="0"/>
              <a:buChar char="◦"/>
            </a:pPr>
            <a:r>
              <a:rPr lang="it-IT" sz="2200" dirty="0">
                <a:latin typeface="Arial" panose="020B0604020202020204" pitchFamily="34" charset="0"/>
                <a:cs typeface="Arial" panose="020B0604020202020204" pitchFamily="34" charset="0"/>
              </a:rPr>
              <a:t>i </a:t>
            </a:r>
            <a:r>
              <a:rPr lang="it-IT" sz="2200" u="sng" dirty="0">
                <a:solidFill>
                  <a:schemeClr val="accent4">
                    <a:lumMod val="75000"/>
                  </a:schemeClr>
                </a:solidFill>
                <a:latin typeface="Arial" panose="020B0604020202020204" pitchFamily="34" charset="0"/>
                <a:cs typeface="Arial" panose="020B0604020202020204" pitchFamily="34" charset="0"/>
              </a:rPr>
              <a:t>Vegetali</a:t>
            </a:r>
            <a:r>
              <a:rPr lang="it-IT" sz="2200" dirty="0">
                <a:latin typeface="Arial" panose="020B0604020202020204" pitchFamily="34" charset="0"/>
                <a:cs typeface="Arial" panose="020B0604020202020204" pitchFamily="34" charset="0"/>
              </a:rPr>
              <a:t>, o </a:t>
            </a:r>
            <a:r>
              <a:rPr lang="it-IT" sz="2200" u="sng" dirty="0">
                <a:solidFill>
                  <a:schemeClr val="accent4">
                    <a:lumMod val="75000"/>
                  </a:schemeClr>
                </a:solidFill>
                <a:latin typeface="Arial" panose="020B0604020202020204" pitchFamily="34" charset="0"/>
                <a:cs typeface="Arial" panose="020B0604020202020204" pitchFamily="34" charset="0"/>
              </a:rPr>
              <a:t>Piante</a:t>
            </a:r>
            <a:r>
              <a:rPr lang="it-IT" sz="2200" dirty="0">
                <a:latin typeface="Arial" panose="020B0604020202020204" pitchFamily="34" charset="0"/>
                <a:cs typeface="Arial" panose="020B0604020202020204" pitchFamily="34" charset="0"/>
              </a:rPr>
              <a:t>, sono eucarioti ma autotrofi, cioè capaci di fare la fotosintesi e quindi di nutrirsi da soli.</a:t>
            </a:r>
          </a:p>
        </p:txBody>
      </p:sp>
    </p:spTree>
    <p:extLst>
      <p:ext uri="{BB962C8B-B14F-4D97-AF65-F5344CB8AC3E}">
        <p14:creationId xmlns:p14="http://schemas.microsoft.com/office/powerpoint/2010/main" val="143313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tre domini</a:t>
            </a:r>
          </a:p>
        </p:txBody>
      </p:sp>
      <p:sp>
        <p:nvSpPr>
          <p:cNvPr id="3" name="Segnaposto contenuto 2"/>
          <p:cNvSpPr>
            <a:spLocks noGrp="1"/>
          </p:cNvSpPr>
          <p:nvPr>
            <p:ph idx="1"/>
          </p:nvPr>
        </p:nvSpPr>
        <p:spPr/>
        <p:txBody>
          <a:bodyPr/>
          <a:lstStyle/>
          <a:p>
            <a:pPr marL="0" indent="0">
              <a:buNone/>
            </a:pPr>
            <a:r>
              <a:rPr lang="it-IT" dirty="0">
                <a:latin typeface="Arial" panose="020B0604020202020204" pitchFamily="34" charset="0"/>
                <a:cs typeface="Arial" panose="020B0604020202020204" pitchFamily="34" charset="0"/>
              </a:rPr>
              <a:t>In realtà, la classificazione più moderna non si rifà a </a:t>
            </a:r>
            <a:r>
              <a:rPr lang="it-IT" dirty="0" err="1">
                <a:latin typeface="Arial" panose="020B0604020202020204" pitchFamily="34" charset="0"/>
                <a:cs typeface="Arial" panose="020B0604020202020204" pitchFamily="34" charset="0"/>
              </a:rPr>
              <a:t>Whittaker</a:t>
            </a:r>
            <a:r>
              <a:rPr lang="it-IT" dirty="0">
                <a:latin typeface="Arial" panose="020B0604020202020204" pitchFamily="34" charset="0"/>
                <a:cs typeface="Arial" panose="020B0604020202020204" pitchFamily="34" charset="0"/>
              </a:rPr>
              <a:t>, ma è quella in tre </a:t>
            </a:r>
            <a:r>
              <a:rPr lang="it-IT" u="sng" dirty="0">
                <a:solidFill>
                  <a:schemeClr val="accent4">
                    <a:lumMod val="75000"/>
                  </a:schemeClr>
                </a:solidFill>
                <a:latin typeface="Arial" panose="020B0604020202020204" pitchFamily="34" charset="0"/>
                <a:cs typeface="Arial" panose="020B0604020202020204" pitchFamily="34" charset="0"/>
              </a:rPr>
              <a:t>domini</a:t>
            </a:r>
            <a:r>
              <a:rPr lang="it-IT" dirty="0">
                <a:latin typeface="Arial" panose="020B0604020202020204" pitchFamily="34" charset="0"/>
                <a:cs typeface="Arial" panose="020B0604020202020204" pitchFamily="34" charset="0"/>
              </a:rPr>
              <a:t>, in base alla quale tutti i viventi sono stati ulteriormente raggruppati in tre grossi gruppi:</a:t>
            </a:r>
          </a:p>
          <a:p>
            <a:pPr>
              <a:buFont typeface="Century Gothic" panose="020B0502020202020204" pitchFamily="34" charset="0"/>
              <a:buChar char="◦"/>
            </a:pPr>
            <a:r>
              <a:rPr lang="it-IT" u="sng" dirty="0">
                <a:solidFill>
                  <a:schemeClr val="accent4">
                    <a:lumMod val="75000"/>
                  </a:schemeClr>
                </a:solidFill>
                <a:latin typeface="Arial" panose="020B0604020202020204" pitchFamily="34" charset="0"/>
                <a:cs typeface="Arial" panose="020B0604020202020204" pitchFamily="34" charset="0"/>
              </a:rPr>
              <a:t>Archei</a:t>
            </a:r>
            <a:r>
              <a:rPr lang="it-IT" dirty="0">
                <a:latin typeface="Arial" panose="020B0604020202020204" pitchFamily="34" charset="0"/>
                <a:cs typeface="Arial" panose="020B0604020202020204" pitchFamily="34" charset="0"/>
              </a:rPr>
              <a:t>, ovvero i microrganismi arcaici                                                                  unicellulari;</a:t>
            </a:r>
          </a:p>
          <a:p>
            <a:pPr>
              <a:buFont typeface="Century Gothic" panose="020B0502020202020204" pitchFamily="34" charset="0"/>
              <a:buChar char="◦"/>
            </a:pPr>
            <a:r>
              <a:rPr lang="it-IT" u="sng" dirty="0">
                <a:solidFill>
                  <a:schemeClr val="accent4">
                    <a:lumMod val="75000"/>
                  </a:schemeClr>
                </a:solidFill>
                <a:latin typeface="Arial" panose="020B0604020202020204" pitchFamily="34" charset="0"/>
                <a:cs typeface="Arial" panose="020B0604020202020204" pitchFamily="34" charset="0"/>
              </a:rPr>
              <a:t>Procarioti</a:t>
            </a:r>
            <a:r>
              <a:rPr lang="it-IT" dirty="0">
                <a:latin typeface="Arial" panose="020B0604020202020204" pitchFamily="34" charset="0"/>
                <a:cs typeface="Arial" panose="020B0604020202020204" pitchFamily="34" charset="0"/>
              </a:rPr>
              <a:t>, cioè i batteri e le alghe azzurre                                                     microscopiche;</a:t>
            </a:r>
          </a:p>
          <a:p>
            <a:pPr>
              <a:buFont typeface="Century Gothic" panose="020B0502020202020204" pitchFamily="34" charset="0"/>
              <a:buChar char="◦"/>
            </a:pPr>
            <a:r>
              <a:rPr lang="it-IT" u="sng" dirty="0">
                <a:solidFill>
                  <a:schemeClr val="accent4">
                    <a:lumMod val="75000"/>
                  </a:schemeClr>
                </a:solidFill>
                <a:latin typeface="Arial" panose="020B0604020202020204" pitchFamily="34" charset="0"/>
                <a:cs typeface="Arial" panose="020B0604020202020204" pitchFamily="34" charset="0"/>
              </a:rPr>
              <a:t>Eucarioti</a:t>
            </a:r>
            <a:r>
              <a:rPr lang="it-IT" dirty="0">
                <a:latin typeface="Arial" panose="020B0604020202020204" pitchFamily="34" charset="0"/>
                <a:cs typeface="Arial" panose="020B0604020202020204" pitchFamily="34" charset="0"/>
              </a:rPr>
              <a:t>, tra i quali rientrano Protisti,                                                                             Funghi, Animali e Vegetali.</a:t>
            </a:r>
          </a:p>
          <a:p>
            <a:pPr marL="0" indent="0">
              <a:buNone/>
            </a:pP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3382" t="48423" r="13397" b="28361"/>
          <a:stretch/>
        </p:blipFill>
        <p:spPr>
          <a:xfrm>
            <a:off x="6285663" y="2968226"/>
            <a:ext cx="5025666" cy="2832967"/>
          </a:xfrm>
          <a:prstGeom prst="rect">
            <a:avLst/>
          </a:prstGeom>
        </p:spPr>
      </p:pic>
    </p:spTree>
    <p:extLst>
      <p:ext uri="{BB962C8B-B14F-4D97-AF65-F5344CB8AC3E}">
        <p14:creationId xmlns:p14="http://schemas.microsoft.com/office/powerpoint/2010/main" val="53859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2000"/>
                    </a14:imgEffect>
                  </a14:imgLayer>
                </a14:imgProps>
              </a:ext>
            </a:extLst>
          </a:blip>
          <a:srcRect l="45294" t="33857" r="45997" b="50741"/>
          <a:stretch/>
        </p:blipFill>
        <p:spPr>
          <a:xfrm rot="5400000">
            <a:off x="5299678" y="2345105"/>
            <a:ext cx="1592644" cy="1584448"/>
          </a:xfrm>
          <a:prstGeom prst="rect">
            <a:avLst/>
          </a:prstGeom>
        </p:spPr>
      </p:pic>
    </p:spTree>
    <p:extLst>
      <p:ext uri="{BB962C8B-B14F-4D97-AF65-F5344CB8AC3E}">
        <p14:creationId xmlns:p14="http://schemas.microsoft.com/office/powerpoint/2010/main" val="57967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65126"/>
            <a:ext cx="10389433" cy="1133890"/>
          </a:xfrm>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INTRODUZIONE</a:t>
            </a:r>
          </a:p>
        </p:txBody>
      </p:sp>
      <p:sp>
        <p:nvSpPr>
          <p:cNvPr id="3" name="Segnaposto contenuto 2"/>
          <p:cNvSpPr>
            <a:spLocks noGrp="1"/>
          </p:cNvSpPr>
          <p:nvPr>
            <p:ph idx="1"/>
          </p:nvPr>
        </p:nvSpPr>
        <p:spPr>
          <a:xfrm>
            <a:off x="685800" y="2194560"/>
            <a:ext cx="10820400" cy="2264229"/>
          </a:xfrm>
        </p:spPr>
        <p:txBody>
          <a:bodyPr>
            <a:normAutofit/>
          </a:bodyPr>
          <a:lstStyle/>
          <a:p>
            <a:pPr marL="0" indent="0" algn="just">
              <a:buNone/>
            </a:pPr>
            <a:r>
              <a:rPr lang="it-IT" u="sng" dirty="0">
                <a:solidFill>
                  <a:schemeClr val="accent4">
                    <a:lumMod val="75000"/>
                  </a:schemeClr>
                </a:solidFill>
                <a:latin typeface="Arial" panose="020B0604020202020204" pitchFamily="34" charset="0"/>
                <a:cs typeface="Arial" panose="020B0604020202020204" pitchFamily="34" charset="0"/>
              </a:rPr>
              <a:t>Classificare</a:t>
            </a:r>
            <a:r>
              <a:rPr lang="it-IT" dirty="0">
                <a:latin typeface="Arial" panose="020B0604020202020204" pitchFamily="34" charset="0"/>
                <a:cs typeface="Arial" panose="020B0604020202020204" pitchFamily="34" charset="0"/>
              </a:rPr>
              <a:t> i viventi o classificare in generale significa dividere o anche distribuire in classi, in gruppi, in base a delle </a:t>
            </a:r>
            <a:r>
              <a:rPr lang="it-IT" u="sng" dirty="0">
                <a:solidFill>
                  <a:schemeClr val="accent4">
                    <a:lumMod val="75000"/>
                  </a:schemeClr>
                </a:solidFill>
                <a:latin typeface="Arial" panose="020B0604020202020204" pitchFamily="34" charset="0"/>
                <a:cs typeface="Arial" panose="020B0604020202020204" pitchFamily="34" charset="0"/>
              </a:rPr>
              <a:t>caratteristiche</a:t>
            </a:r>
            <a:r>
              <a:rPr lang="it-IT" dirty="0">
                <a:latin typeface="Arial" panose="020B0604020202020204" pitchFamily="34" charset="0"/>
                <a:cs typeface="Arial" panose="020B0604020202020204" pitchFamily="34" charset="0"/>
              </a:rPr>
              <a:t>, di somiglianza soprattutto.</a:t>
            </a:r>
          </a:p>
          <a:p>
            <a:pPr marL="0" indent="0" algn="just">
              <a:buNone/>
            </a:pPr>
            <a:r>
              <a:rPr lang="it-IT" dirty="0">
                <a:latin typeface="Arial" panose="020B0604020202020204" pitchFamily="34" charset="0"/>
                <a:cs typeface="Arial" panose="020B0604020202020204" pitchFamily="34" charset="0"/>
              </a:rPr>
              <a:t>Perché dobbiamo classificare la natura?</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528" b="1377"/>
          <a:stretch/>
        </p:blipFill>
        <p:spPr>
          <a:xfrm>
            <a:off x="6629400" y="2990319"/>
            <a:ext cx="4353212" cy="3410482"/>
          </a:xfrm>
          <a:prstGeom prst="rect">
            <a:avLst/>
          </a:prstGeom>
        </p:spPr>
      </p:pic>
      <p:sp>
        <p:nvSpPr>
          <p:cNvPr id="5" name="CasellaDiTesto 4"/>
          <p:cNvSpPr txBox="1"/>
          <p:nvPr/>
        </p:nvSpPr>
        <p:spPr>
          <a:xfrm>
            <a:off x="685800" y="3344091"/>
            <a:ext cx="5572125" cy="1785104"/>
          </a:xfrm>
          <a:prstGeom prst="rect">
            <a:avLst/>
          </a:prstGeom>
          <a:noFill/>
        </p:spPr>
        <p:txBody>
          <a:bodyPr wrap="square" rtlCol="0">
            <a:spAutoFit/>
          </a:bodyPr>
          <a:lstStyle/>
          <a:p>
            <a:pPr algn="just"/>
            <a:r>
              <a:rPr lang="it-IT" sz="2200" dirty="0">
                <a:latin typeface="Arial" panose="020B0604020202020204" pitchFamily="34" charset="0"/>
                <a:cs typeface="Arial" panose="020B0604020202020204" pitchFamily="34" charset="0"/>
              </a:rPr>
              <a:t>Effettivamente pare sia una necessità della mente umana, come se in essa fossero presenti tanti cassetti in cui dobbiamo ordinare le nostre conoscenze in base a caratteristiche comuni.</a:t>
            </a:r>
          </a:p>
        </p:txBody>
      </p:sp>
    </p:spTree>
    <p:extLst>
      <p:ext uri="{BB962C8B-B14F-4D97-AF65-F5344CB8AC3E}">
        <p14:creationId xmlns:p14="http://schemas.microsoft.com/office/powerpoint/2010/main" val="261431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29944" y="417377"/>
            <a:ext cx="4972594" cy="897618"/>
          </a:xfrm>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GLI ALBERI FILOGENETICI</a:t>
            </a:r>
          </a:p>
        </p:txBody>
      </p:sp>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6431" t="18389" r="8419" b="21229"/>
          <a:stretch/>
        </p:blipFill>
        <p:spPr>
          <a:xfrm>
            <a:off x="5242562" y="1641396"/>
            <a:ext cx="6653348" cy="4097552"/>
          </a:xfrm>
        </p:spPr>
      </p:pic>
      <p:sp>
        <p:nvSpPr>
          <p:cNvPr id="5" name="CasellaDiTesto 4"/>
          <p:cNvSpPr txBox="1"/>
          <p:nvPr/>
        </p:nvSpPr>
        <p:spPr>
          <a:xfrm>
            <a:off x="452846" y="1889762"/>
            <a:ext cx="4711338" cy="3849186"/>
          </a:xfrm>
          <a:prstGeom prst="rect">
            <a:avLst/>
          </a:prstGeom>
          <a:noFill/>
        </p:spPr>
        <p:txBody>
          <a:bodyPr wrap="square" rtlCol="0">
            <a:spAutoFit/>
          </a:bodyPr>
          <a:lstStyle/>
          <a:p>
            <a:pPr algn="just"/>
            <a:r>
              <a:rPr lang="it-IT" sz="1850" dirty="0">
                <a:latin typeface="Arial" panose="020B0604020202020204" pitchFamily="34" charset="0"/>
                <a:cs typeface="Arial" panose="020B0604020202020204" pitchFamily="34" charset="0"/>
              </a:rPr>
              <a:t>Generalmente la classificazione può essere rappresentata mediante dei grafici ad albero, che prendono il nome di </a:t>
            </a:r>
            <a:r>
              <a:rPr lang="it-IT" sz="1850" u="sng" dirty="0">
                <a:solidFill>
                  <a:schemeClr val="accent4">
                    <a:lumMod val="75000"/>
                  </a:schemeClr>
                </a:solidFill>
                <a:latin typeface="Arial" panose="020B0604020202020204" pitchFamily="34" charset="0"/>
                <a:cs typeface="Arial" panose="020B0604020202020204" pitchFamily="34" charset="0"/>
              </a:rPr>
              <a:t>alberi filogenetici</a:t>
            </a:r>
            <a:r>
              <a:rPr lang="it-IT" sz="1850"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vedere figura a lato</a:t>
            </a:r>
          </a:p>
          <a:p>
            <a:pPr algn="just"/>
            <a:r>
              <a:rPr lang="it-IT" sz="1850" dirty="0">
                <a:latin typeface="Arial" panose="020B0604020202020204" pitchFamily="34" charset="0"/>
                <a:cs typeface="Arial" panose="020B0604020202020204" pitchFamily="34" charset="0"/>
              </a:rPr>
              <a:t>Questi alberi hanno una funzione importante perché ci permettono di distinguere, a partire da un </a:t>
            </a:r>
            <a:r>
              <a:rPr lang="it-IT" sz="1850" u="sng" dirty="0">
                <a:solidFill>
                  <a:schemeClr val="accent4">
                    <a:lumMod val="75000"/>
                  </a:schemeClr>
                </a:solidFill>
                <a:latin typeface="Arial" panose="020B0604020202020204" pitchFamily="34" charset="0"/>
                <a:cs typeface="Arial" panose="020B0604020202020204" pitchFamily="34" charset="0"/>
              </a:rPr>
              <a:t>progenitore comune</a:t>
            </a:r>
            <a:r>
              <a:rPr lang="it-IT" sz="1850" dirty="0">
                <a:latin typeface="Arial" panose="020B0604020202020204" pitchFamily="34" charset="0"/>
                <a:cs typeface="Arial" panose="020B0604020202020204" pitchFamily="34" charset="0"/>
              </a:rPr>
              <a:t>, attraverso una serie di ricerche, quali sono tutti quegli organismi più vicini, più imparentati tra di loro, ovvero quelli che si sono formati da uno stesso ramo, da una stessa biforcazione derivante dal progenitore.</a:t>
            </a:r>
          </a:p>
        </p:txBody>
      </p:sp>
    </p:spTree>
    <p:extLst>
      <p:ext uri="{BB962C8B-B14F-4D97-AF65-F5344CB8AC3E}">
        <p14:creationId xmlns:p14="http://schemas.microsoft.com/office/powerpoint/2010/main" val="176446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21727" y="764373"/>
            <a:ext cx="8610600" cy="1293028"/>
          </a:xfrm>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storia della classificazione: Aristotele </a:t>
            </a:r>
          </a:p>
        </p:txBody>
      </p:sp>
      <p:sp>
        <p:nvSpPr>
          <p:cNvPr id="3" name="Segnaposto contenuto 2"/>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La storia della classificazione risale al lontano passato, al </a:t>
            </a:r>
            <a:r>
              <a:rPr lang="it-IT" u="sng" dirty="0">
                <a:solidFill>
                  <a:schemeClr val="accent4">
                    <a:lumMod val="75000"/>
                  </a:schemeClr>
                </a:solidFill>
                <a:latin typeface="Arial" panose="020B0604020202020204" pitchFamily="34" charset="0"/>
                <a:cs typeface="Arial" panose="020B0604020202020204" pitchFamily="34" charset="0"/>
              </a:rPr>
              <a:t>300 a.C.</a:t>
            </a:r>
            <a:r>
              <a:rPr lang="it-IT" dirty="0">
                <a:latin typeface="Arial" panose="020B0604020202020204" pitchFamily="34" charset="0"/>
                <a:cs typeface="Arial" panose="020B0604020202020204" pitchFamily="34" charset="0"/>
              </a:rPr>
              <a:t> circa, l’epoca in cui visse il filosofo </a:t>
            </a:r>
            <a:r>
              <a:rPr lang="it-IT" u="sng" dirty="0">
                <a:solidFill>
                  <a:schemeClr val="accent4">
                    <a:lumMod val="75000"/>
                  </a:schemeClr>
                </a:solidFill>
                <a:latin typeface="Arial" panose="020B0604020202020204" pitchFamily="34" charset="0"/>
                <a:cs typeface="Arial" panose="020B0604020202020204" pitchFamily="34" charset="0"/>
              </a:rPr>
              <a:t>Aristotele</a:t>
            </a:r>
            <a:r>
              <a:rPr lang="it-IT" dirty="0">
                <a:latin typeface="Arial" panose="020B0604020202020204" pitchFamily="34" charset="0"/>
                <a:cs typeface="Arial" panose="020B0604020202020204" pitchFamily="34" charset="0"/>
              </a:rPr>
              <a:t>. Egli, nelle sue opere, aveva cercato di dare una prima sistemazione degli esseri viventi, utilizzando come criteri la locomozione, l’ambiente in cui vivono ed è stato anche il primo ad aver individuato alcune caratteristiche anatomiche che sono valide tutt’ora, come ad esempio la presenza o l’assenza di sangue, o ancora la divisione in parti del corpo, una caratteristica molto importante utilizzata ancora oggi ad esempio per distinguere gli insetti (corpo diviso in tre parti) dagli aracnidi (corpo diviso in due parti, con un torace fuso insieme con l’addome).</a:t>
            </a:r>
          </a:p>
          <a:p>
            <a:pPr marL="0" indent="0" algn="just">
              <a:buNone/>
            </a:pPr>
            <a:r>
              <a:rPr lang="it-IT" dirty="0">
                <a:latin typeface="Arial" panose="020B0604020202020204" pitchFamily="34" charset="0"/>
                <a:cs typeface="Arial" panose="020B0604020202020204" pitchFamily="34" charset="0"/>
              </a:rPr>
              <a:t>Aristotele per primo aveva cercato di dare anche una prima spiegazione dell’origine delle piante, individuando un antico piccolo animale che presumibilmente, a causa della sua immobilità, avrebbe messo le radici per originare la pianta, il regno vegetale. </a:t>
            </a:r>
          </a:p>
        </p:txBody>
      </p:sp>
    </p:spTree>
    <p:extLst>
      <p:ext uri="{BB962C8B-B14F-4D97-AF65-F5344CB8AC3E}">
        <p14:creationId xmlns:p14="http://schemas.microsoft.com/office/powerpoint/2010/main" val="400819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storia della classificazione: medioevo</a:t>
            </a:r>
            <a:endPar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Dovettero passare ben duemila anni da Aristotele prima di vedere qualcosa di veramente scientifico. Nel corso di questi duemila anni abbiamo avuto teorie interessanti come quella di </a:t>
            </a:r>
            <a:r>
              <a:rPr lang="it-IT" u="sng" dirty="0" err="1">
                <a:solidFill>
                  <a:schemeClr val="accent4">
                    <a:lumMod val="75000"/>
                  </a:schemeClr>
                </a:solidFill>
                <a:latin typeface="Arial" panose="020B0604020202020204" pitchFamily="34" charset="0"/>
                <a:cs typeface="Arial" panose="020B0604020202020204" pitchFamily="34" charset="0"/>
              </a:rPr>
              <a:t>Teufrasto</a:t>
            </a:r>
            <a:r>
              <a:rPr lang="it-IT" dirty="0">
                <a:latin typeface="Arial" panose="020B0604020202020204" pitchFamily="34" charset="0"/>
                <a:cs typeface="Arial" panose="020B0604020202020204" pitchFamily="34" charset="0"/>
              </a:rPr>
              <a:t>, che finalmente scinde animali da vegetali.</a:t>
            </a:r>
          </a:p>
          <a:p>
            <a:pPr marL="0" indent="0" algn="just">
              <a:buNone/>
            </a:pPr>
            <a:r>
              <a:rPr lang="it-IT" dirty="0">
                <a:latin typeface="Arial" panose="020B0604020202020204" pitchFamily="34" charset="0"/>
                <a:cs typeface="Arial" panose="020B0604020202020204" pitchFamily="34" charset="0"/>
              </a:rPr>
              <a:t>Poi si sviluppa una letteratura particolare nel corso del Medioevo: si tratta dei famosi </a:t>
            </a:r>
            <a:r>
              <a:rPr lang="it-IT" dirty="0">
                <a:solidFill>
                  <a:schemeClr val="accent4">
                    <a:lumMod val="75000"/>
                  </a:schemeClr>
                </a:solidFill>
                <a:latin typeface="Arial" panose="020B0604020202020204" pitchFamily="34" charset="0"/>
                <a:cs typeface="Arial" panose="020B0604020202020204" pitchFamily="34" charset="0"/>
              </a:rPr>
              <a:t>“</a:t>
            </a:r>
            <a:r>
              <a:rPr lang="it-IT" u="sng" dirty="0">
                <a:solidFill>
                  <a:schemeClr val="accent4">
                    <a:lumMod val="75000"/>
                  </a:schemeClr>
                </a:solidFill>
                <a:latin typeface="Arial" panose="020B0604020202020204" pitchFamily="34" charset="0"/>
                <a:cs typeface="Arial" panose="020B0604020202020204" pitchFamily="34" charset="0"/>
              </a:rPr>
              <a:t>bestiari medievali</a:t>
            </a:r>
            <a:r>
              <a:rPr lang="it-IT" dirty="0">
                <a:solidFill>
                  <a:schemeClr val="accent4">
                    <a:lumMod val="75000"/>
                  </a:schemeClr>
                </a:solidFill>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dove vengono rappresentati animali fantastici e leggendari come il drago, mai esistiti, che però si sviluppano nell’immaginario collettivo.</a:t>
            </a:r>
          </a:p>
          <a:p>
            <a:pPr marL="0" indent="0" algn="just">
              <a:buNone/>
            </a:pPr>
            <a:r>
              <a:rPr lang="it-IT" dirty="0">
                <a:latin typeface="Arial" panose="020B0604020202020204" pitchFamily="34" charset="0"/>
                <a:cs typeface="Arial" panose="020B0604020202020204" pitchFamily="34" charset="0"/>
              </a:rPr>
              <a:t>Sembra che la cosa abbia avuto origine proprio da </a:t>
            </a:r>
            <a:r>
              <a:rPr lang="it-IT" u="sng" dirty="0">
                <a:solidFill>
                  <a:schemeClr val="accent4">
                    <a:lumMod val="75000"/>
                  </a:schemeClr>
                </a:solidFill>
                <a:latin typeface="Arial" panose="020B0604020202020204" pitchFamily="34" charset="0"/>
                <a:cs typeface="Arial" panose="020B0604020202020204" pitchFamily="34" charset="0"/>
              </a:rPr>
              <a:t>Plinio il Vecchio</a:t>
            </a:r>
            <a:r>
              <a:rPr lang="it-IT" dirty="0">
                <a:latin typeface="Arial" panose="020B0604020202020204" pitchFamily="34" charset="0"/>
                <a:cs typeface="Arial" panose="020B0604020202020204" pitchFamily="34" charset="0"/>
              </a:rPr>
              <a:t>, uno scienziato campano morto nel 79 d.C. durante l’eruzione del Vesuvio, che aveva per primo cominciato a descrivere questi animali immaginari della tradizione popolare. </a:t>
            </a:r>
          </a:p>
        </p:txBody>
      </p:sp>
    </p:spTree>
    <p:extLst>
      <p:ext uri="{BB962C8B-B14F-4D97-AF65-F5344CB8AC3E}">
        <p14:creationId xmlns:p14="http://schemas.microsoft.com/office/powerpoint/2010/main" val="246220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storia della classificazione: Carlo </a:t>
            </a:r>
            <a:r>
              <a:rPr lang="it-IT" sz="2500"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Linneo</a:t>
            </a:r>
            <a:r>
              <a:rPr lang="it-IT" sz="25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Dunque un periodo molto buio dal punto di vista scientifico finché, nel </a:t>
            </a:r>
            <a:r>
              <a:rPr lang="it-IT" u="sng" dirty="0">
                <a:solidFill>
                  <a:schemeClr val="accent4">
                    <a:lumMod val="75000"/>
                  </a:schemeClr>
                </a:solidFill>
                <a:latin typeface="Arial" panose="020B0604020202020204" pitchFamily="34" charset="0"/>
                <a:cs typeface="Arial" panose="020B0604020202020204" pitchFamily="34" charset="0"/>
              </a:rPr>
              <a:t>1700</a:t>
            </a:r>
            <a:r>
              <a:rPr lang="it-IT" dirty="0">
                <a:latin typeface="Arial" panose="020B0604020202020204" pitchFamily="34" charset="0"/>
                <a:cs typeface="Arial" panose="020B0604020202020204" pitchFamily="34" charset="0"/>
              </a:rPr>
              <a:t>, con lo sviluppo delle scienze in tutti i settori, </a:t>
            </a:r>
            <a:r>
              <a:rPr lang="it-IT" u="sng" dirty="0">
                <a:solidFill>
                  <a:schemeClr val="accent4">
                    <a:lumMod val="75000"/>
                  </a:schemeClr>
                </a:solidFill>
                <a:latin typeface="Arial" panose="020B0604020202020204" pitchFamily="34" charset="0"/>
                <a:cs typeface="Arial" panose="020B0604020202020204" pitchFamily="34" charset="0"/>
              </a:rPr>
              <a:t>Carlo </a:t>
            </a:r>
            <a:r>
              <a:rPr lang="it-IT" u="sng" dirty="0" err="1">
                <a:solidFill>
                  <a:schemeClr val="accent4">
                    <a:lumMod val="75000"/>
                  </a:schemeClr>
                </a:solidFill>
                <a:latin typeface="Arial" panose="020B0604020202020204" pitchFamily="34" charset="0"/>
                <a:cs typeface="Arial" panose="020B0604020202020204" pitchFamily="34" charset="0"/>
              </a:rPr>
              <a:t>Linneo</a:t>
            </a:r>
            <a:r>
              <a:rPr lang="it-IT" dirty="0">
                <a:latin typeface="Arial" panose="020B0604020202020204" pitchFamily="34" charset="0"/>
                <a:cs typeface="Arial" panose="020B0604020202020204" pitchFamily="34" charset="0"/>
              </a:rPr>
              <a:t> introduce nella sua opera </a:t>
            </a:r>
            <a:r>
              <a:rPr lang="it-IT" dirty="0">
                <a:solidFill>
                  <a:schemeClr val="accent4">
                    <a:lumMod val="75000"/>
                  </a:schemeClr>
                </a:solidFill>
                <a:latin typeface="Arial" panose="020B0604020202020204" pitchFamily="34" charset="0"/>
                <a:cs typeface="Arial" panose="020B0604020202020204" pitchFamily="34" charset="0"/>
              </a:rPr>
              <a:t>“</a:t>
            </a:r>
            <a:r>
              <a:rPr lang="it-IT" u="sng" dirty="0" err="1">
                <a:solidFill>
                  <a:schemeClr val="accent4">
                    <a:lumMod val="75000"/>
                  </a:schemeClr>
                </a:solidFill>
                <a:latin typeface="Arial" panose="020B0604020202020204" pitchFamily="34" charset="0"/>
                <a:cs typeface="Arial" panose="020B0604020202020204" pitchFamily="34" charset="0"/>
              </a:rPr>
              <a:t>Systema</a:t>
            </a:r>
            <a:r>
              <a:rPr lang="it-IT" u="sng" dirty="0">
                <a:solidFill>
                  <a:schemeClr val="accent4">
                    <a:lumMod val="75000"/>
                  </a:schemeClr>
                </a:solidFill>
                <a:latin typeface="Arial" panose="020B0604020202020204" pitchFamily="34" charset="0"/>
                <a:cs typeface="Arial" panose="020B0604020202020204" pitchFamily="34" charset="0"/>
              </a:rPr>
              <a:t> </a:t>
            </a:r>
            <a:r>
              <a:rPr lang="it-IT" u="sng" dirty="0" err="1">
                <a:solidFill>
                  <a:schemeClr val="accent4">
                    <a:lumMod val="75000"/>
                  </a:schemeClr>
                </a:solidFill>
                <a:latin typeface="Arial" panose="020B0604020202020204" pitchFamily="34" charset="0"/>
                <a:cs typeface="Arial" panose="020B0604020202020204" pitchFamily="34" charset="0"/>
              </a:rPr>
              <a:t>Naturae</a:t>
            </a:r>
            <a:r>
              <a:rPr lang="it-IT" dirty="0">
                <a:solidFill>
                  <a:schemeClr val="accent4">
                    <a:lumMod val="75000"/>
                  </a:schemeClr>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la prima classificazione seria, basata sul metodo scientifico.</a:t>
            </a:r>
          </a:p>
          <a:p>
            <a:pPr marL="0" indent="0" algn="just">
              <a:buNone/>
            </a:pPr>
            <a:r>
              <a:rPr lang="it-IT" dirty="0">
                <a:latin typeface="Arial" panose="020B0604020202020204" pitchFamily="34" charset="0"/>
                <a:cs typeface="Arial" panose="020B0604020202020204" pitchFamily="34" charset="0"/>
              </a:rPr>
              <a:t>Introduce un modo di denominare gli esseri viventi che prende il nome di </a:t>
            </a:r>
            <a:r>
              <a:rPr lang="it-IT" dirty="0">
                <a:solidFill>
                  <a:schemeClr val="accent4">
                    <a:lumMod val="75000"/>
                  </a:schemeClr>
                </a:solidFill>
                <a:latin typeface="Arial" panose="020B0604020202020204" pitchFamily="34" charset="0"/>
                <a:cs typeface="Arial" panose="020B0604020202020204" pitchFamily="34" charset="0"/>
              </a:rPr>
              <a:t>“</a:t>
            </a:r>
            <a:r>
              <a:rPr lang="it-IT" u="sng" dirty="0">
                <a:solidFill>
                  <a:schemeClr val="accent4">
                    <a:lumMod val="75000"/>
                  </a:schemeClr>
                </a:solidFill>
                <a:latin typeface="Arial" panose="020B0604020202020204" pitchFamily="34" charset="0"/>
                <a:cs typeface="Arial" panose="020B0604020202020204" pitchFamily="34" charset="0"/>
              </a:rPr>
              <a:t>nomenclatura binomia</a:t>
            </a:r>
            <a:r>
              <a:rPr lang="it-IT" dirty="0">
                <a:solidFill>
                  <a:schemeClr val="accent4">
                    <a:lumMod val="75000"/>
                  </a:schemeClr>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(nomenclatura = modo di denominare; binomia = mediante due nomi, due termini latini), un esempio è “</a:t>
            </a:r>
            <a:r>
              <a:rPr lang="it-IT" i="1" dirty="0">
                <a:latin typeface="Arial" panose="020B0604020202020204" pitchFamily="34" charset="0"/>
                <a:cs typeface="Arial" panose="020B0604020202020204" pitchFamily="34" charset="0"/>
              </a:rPr>
              <a:t>Homo sapiens</a:t>
            </a:r>
            <a:r>
              <a:rPr lang="it-IT" dirty="0">
                <a:latin typeface="Arial" panose="020B0604020202020204" pitchFamily="34" charset="0"/>
                <a:cs typeface="Arial" panose="020B0604020202020204" pitchFamily="34" charset="0"/>
              </a:rPr>
              <a:t>”.</a:t>
            </a:r>
          </a:p>
          <a:p>
            <a:pPr marL="0" indent="0" algn="just">
              <a:buNone/>
            </a:pPr>
            <a:r>
              <a:rPr lang="it-IT" dirty="0">
                <a:latin typeface="Arial" panose="020B0604020202020204" pitchFamily="34" charset="0"/>
                <a:cs typeface="Arial" panose="020B0604020202020204" pitchFamily="34" charset="0"/>
              </a:rPr>
              <a:t>Il primo nome, generalmente scritto sempre in lettera maiuscola, rappresenta il genere di appartenenza; il secondo nome, espresso in lettera minuscola, indica la specie di appartenenza.</a:t>
            </a:r>
          </a:p>
          <a:p>
            <a:pPr marL="0" indent="0" algn="just">
              <a:buNone/>
            </a:pPr>
            <a:r>
              <a:rPr lang="it-IT" dirty="0">
                <a:latin typeface="Arial" panose="020B0604020202020204" pitchFamily="34" charset="0"/>
                <a:cs typeface="Arial" panose="020B0604020202020204" pitchFamily="34" charset="0"/>
              </a:rPr>
              <a:t>Questo è ancora il sistema con cui denominiamo tutti gli esseri viventi. </a:t>
            </a:r>
          </a:p>
        </p:txBody>
      </p:sp>
    </p:spTree>
    <p:extLst>
      <p:ext uri="{BB962C8B-B14F-4D97-AF65-F5344CB8AC3E}">
        <p14:creationId xmlns:p14="http://schemas.microsoft.com/office/powerpoint/2010/main" val="165925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Tassonomia e sistematica</a:t>
            </a:r>
          </a:p>
        </p:txBody>
      </p:sp>
      <p:sp>
        <p:nvSpPr>
          <p:cNvPr id="3" name="Segnaposto contenuto 2"/>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Dagli studi di Carlo </a:t>
            </a:r>
            <a:r>
              <a:rPr lang="it-IT" dirty="0" err="1">
                <a:latin typeface="Arial" panose="020B0604020202020204" pitchFamily="34" charset="0"/>
                <a:cs typeface="Arial" panose="020B0604020202020204" pitchFamily="34" charset="0"/>
              </a:rPr>
              <a:t>Linneo</a:t>
            </a:r>
            <a:r>
              <a:rPr lang="it-IT" dirty="0">
                <a:latin typeface="Arial" panose="020B0604020202020204" pitchFamily="34" charset="0"/>
                <a:cs typeface="Arial" panose="020B0604020202020204" pitchFamily="34" charset="0"/>
              </a:rPr>
              <a:t> e dal suo sforzo di dare una seria sistemazione dei viventi con una denominazione ben precisa, derivano due branche della scienza:</a:t>
            </a:r>
          </a:p>
          <a:p>
            <a:pPr lvl="0" algn="just">
              <a:buFont typeface="Arial" panose="020B0604020202020204" pitchFamily="34" charset="0"/>
              <a:buChar char="◦"/>
            </a:pPr>
            <a:r>
              <a:rPr lang="it-IT" dirty="0">
                <a:latin typeface="Arial" panose="020B0604020202020204" pitchFamily="34" charset="0"/>
                <a:cs typeface="Arial" panose="020B0604020202020204" pitchFamily="34" charset="0"/>
              </a:rPr>
              <a:t>la </a:t>
            </a:r>
            <a:r>
              <a:rPr lang="it-IT" u="sng" dirty="0">
                <a:solidFill>
                  <a:schemeClr val="accent4">
                    <a:lumMod val="75000"/>
                  </a:schemeClr>
                </a:solidFill>
                <a:latin typeface="Arial" panose="020B0604020202020204" pitchFamily="34" charset="0"/>
                <a:cs typeface="Arial" panose="020B0604020202020204" pitchFamily="34" charset="0"/>
              </a:rPr>
              <a:t>Tassonomia</a:t>
            </a:r>
            <a:r>
              <a:rPr lang="it-IT" dirty="0">
                <a:latin typeface="Arial" panose="020B0604020202020204" pitchFamily="34" charset="0"/>
                <a:cs typeface="Arial" panose="020B0604020202020204" pitchFamily="34" charset="0"/>
              </a:rPr>
              <a:t>, che stabilisce i criteri di classificazione dei viventi, prima basati soltanto sulle somiglianze fisiche e poi, grazie alle tecnologie avanzate, su caratteristiche morfologiche (dell’aspetto), fisiologiche (di funzionamento degli organi, degli apparati) e su indagini molecolari fatte su proteine e DNA; </a:t>
            </a:r>
          </a:p>
          <a:p>
            <a:pPr lvl="0" algn="just">
              <a:buFont typeface="Arial" panose="020B0604020202020204" pitchFamily="34" charset="0"/>
              <a:buChar char="◦"/>
            </a:pPr>
            <a:r>
              <a:rPr lang="it-IT" dirty="0">
                <a:latin typeface="Arial" panose="020B0604020202020204" pitchFamily="34" charset="0"/>
                <a:cs typeface="Arial" panose="020B0604020202020204" pitchFamily="34" charset="0"/>
              </a:rPr>
              <a:t>la </a:t>
            </a:r>
            <a:r>
              <a:rPr lang="it-IT" u="sng" dirty="0">
                <a:solidFill>
                  <a:schemeClr val="accent4">
                    <a:lumMod val="75000"/>
                  </a:schemeClr>
                </a:solidFill>
                <a:latin typeface="Arial" panose="020B0604020202020204" pitchFamily="34" charset="0"/>
                <a:cs typeface="Arial" panose="020B0604020202020204" pitchFamily="34" charset="0"/>
              </a:rPr>
              <a:t>Sistematica</a:t>
            </a:r>
            <a:r>
              <a:rPr lang="it-IT" dirty="0">
                <a:latin typeface="Arial" panose="020B0604020202020204" pitchFamily="34" charset="0"/>
                <a:cs typeface="Arial" panose="020B0604020202020204" pitchFamily="34" charset="0"/>
              </a:rPr>
              <a:t>, che classifica i viventi in base a delle categorie, a partire dalla specie. La categoria superiore, il genere, raggruppa più specie simili. Più generi simili sono poi raccolti in famiglie. Le famiglie sono a loro volta all’interno di ordini, poi classi, phylum, regno.</a:t>
            </a:r>
          </a:p>
          <a:p>
            <a:pPr marL="0" indent="0">
              <a:buNone/>
            </a:pPr>
            <a:endParaRPr lang="it-IT" dirty="0"/>
          </a:p>
        </p:txBody>
      </p:sp>
    </p:spTree>
    <p:extLst>
      <p:ext uri="{BB962C8B-B14F-4D97-AF65-F5344CB8AC3E}">
        <p14:creationId xmlns:p14="http://schemas.microsoft.com/office/powerpoint/2010/main" val="375166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categorie sistematiche</a:t>
            </a:r>
          </a:p>
        </p:txBody>
      </p:sp>
      <p:sp>
        <p:nvSpPr>
          <p:cNvPr id="3" name="Segnaposto contenuto 2"/>
          <p:cNvSpPr>
            <a:spLocks noGrp="1"/>
          </p:cNvSpPr>
          <p:nvPr>
            <p:ph idx="1"/>
          </p:nvPr>
        </p:nvSpPr>
        <p:spPr>
          <a:xfrm>
            <a:off x="685800" y="2403566"/>
            <a:ext cx="5384074" cy="4024125"/>
          </a:xfrm>
        </p:spPr>
        <p:txBody>
          <a:bodyPr>
            <a:normAutofit/>
          </a:bodyPr>
          <a:lstStyle/>
          <a:p>
            <a:pPr marL="0" indent="0" algn="just">
              <a:buNone/>
            </a:pPr>
            <a:r>
              <a:rPr lang="it-IT" dirty="0">
                <a:latin typeface="Arial" panose="020B0604020202020204" pitchFamily="34" charset="0"/>
                <a:cs typeface="Arial" panose="020B0604020202020204" pitchFamily="34" charset="0"/>
              </a:rPr>
              <a:t>La </a:t>
            </a:r>
            <a:r>
              <a:rPr lang="it-IT" u="sng" dirty="0">
                <a:solidFill>
                  <a:schemeClr val="accent4">
                    <a:lumMod val="75000"/>
                  </a:schemeClr>
                </a:solidFill>
                <a:latin typeface="Arial" panose="020B0604020202020204" pitchFamily="34" charset="0"/>
                <a:cs typeface="Arial" panose="020B0604020202020204" pitchFamily="34" charset="0"/>
              </a:rPr>
              <a:t>specie</a:t>
            </a:r>
            <a:r>
              <a:rPr lang="it-IT" dirty="0">
                <a:latin typeface="Arial" panose="020B0604020202020204" pitchFamily="34" charset="0"/>
                <a:cs typeface="Arial" panose="020B0604020202020204" pitchFamily="34" charset="0"/>
              </a:rPr>
              <a:t> è la categoria fondamentale.</a:t>
            </a:r>
          </a:p>
          <a:p>
            <a:pPr marL="0" indent="0" algn="just">
              <a:buNone/>
            </a:pPr>
            <a:r>
              <a:rPr lang="it-IT" dirty="0">
                <a:latin typeface="Arial" panose="020B0604020202020204" pitchFamily="34" charset="0"/>
                <a:cs typeface="Arial" panose="020B0604020202020204" pitchFamily="34" charset="0"/>
              </a:rPr>
              <a:t>La specie è l'insieme di tutti gli individui con caratteristiche assai simili che possono potenzialmente incrociarsi tra loro e generare organismi simili ai genitori e fecondi, cioè capaci a loro volta di generare figli.</a:t>
            </a:r>
          </a:p>
          <a:p>
            <a:pPr marL="0" indent="0" algn="just">
              <a:buNone/>
            </a:pPr>
            <a:r>
              <a:rPr lang="it-IT" dirty="0">
                <a:latin typeface="Arial" panose="020B0604020202020204" pitchFamily="34" charset="0"/>
                <a:cs typeface="Arial" panose="020B0604020202020204" pitchFamily="34" charset="0"/>
              </a:rPr>
              <a:t>esempio: asino e cavalla appartengono a specie diverse perché generano il mulo che è sterile (incapace di generare figli).</a:t>
            </a:r>
          </a:p>
          <a:p>
            <a:pPr marL="0" indent="0">
              <a:buNone/>
            </a:pP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0164" b="14026"/>
          <a:stretch/>
        </p:blipFill>
        <p:spPr>
          <a:xfrm>
            <a:off x="6069874" y="2283824"/>
            <a:ext cx="5352738" cy="3522689"/>
          </a:xfrm>
          <a:prstGeom prst="rect">
            <a:avLst/>
          </a:prstGeom>
        </p:spPr>
      </p:pic>
    </p:spTree>
    <p:extLst>
      <p:ext uri="{BB962C8B-B14F-4D97-AF65-F5344CB8AC3E}">
        <p14:creationId xmlns:p14="http://schemas.microsoft.com/office/powerpoint/2010/main" val="99899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altre categorie sistematiche</a:t>
            </a:r>
          </a:p>
        </p:txBody>
      </p:sp>
      <p:sp>
        <p:nvSpPr>
          <p:cNvPr id="3" name="Segnaposto contenuto 2"/>
          <p:cNvSpPr>
            <a:spLocks noGrp="1"/>
          </p:cNvSpPr>
          <p:nvPr>
            <p:ph idx="1"/>
          </p:nvPr>
        </p:nvSpPr>
        <p:spPr/>
        <p:txBody>
          <a:bodyPr>
            <a:normAutofit lnSpcReduction="10000"/>
          </a:bodyPr>
          <a:lstStyle/>
          <a:p>
            <a:pPr marL="0" indent="0" algn="just">
              <a:buNone/>
            </a:pPr>
            <a:r>
              <a:rPr lang="it-IT" u="sng" dirty="0">
                <a:solidFill>
                  <a:schemeClr val="accent4">
                    <a:lumMod val="75000"/>
                  </a:schemeClr>
                </a:solidFill>
                <a:latin typeface="Arial" panose="020B0604020202020204" pitchFamily="34" charset="0"/>
                <a:cs typeface="Arial" panose="020B0604020202020204" pitchFamily="34" charset="0"/>
              </a:rPr>
              <a:t>Genere</a:t>
            </a:r>
            <a:r>
              <a:rPr lang="it-IT" dirty="0">
                <a:latin typeface="Arial" panose="020B0604020202020204" pitchFamily="34" charset="0"/>
                <a:cs typeface="Arial" panose="020B0604020202020204" pitchFamily="34" charset="0"/>
              </a:rPr>
              <a:t>: raggruppa specie simili tra loro. Il cane e il lupo appartengono al genere </a:t>
            </a:r>
            <a:r>
              <a:rPr lang="it-IT" dirty="0" err="1">
                <a:latin typeface="Arial" panose="020B0604020202020204" pitchFamily="34" charset="0"/>
                <a:cs typeface="Arial" panose="020B0604020202020204" pitchFamily="34" charset="0"/>
              </a:rPr>
              <a:t>Canis</a:t>
            </a:r>
            <a:r>
              <a:rPr lang="it-IT" dirty="0">
                <a:latin typeface="Arial" panose="020B0604020202020204" pitchFamily="34" charset="0"/>
                <a:cs typeface="Arial" panose="020B0604020202020204" pitchFamily="34" charset="0"/>
              </a:rPr>
              <a:t>;</a:t>
            </a:r>
          </a:p>
          <a:p>
            <a:pPr marL="0" indent="0" algn="just">
              <a:buNone/>
            </a:pPr>
            <a:r>
              <a:rPr lang="it-IT" u="sng" dirty="0">
                <a:solidFill>
                  <a:schemeClr val="accent4">
                    <a:lumMod val="75000"/>
                  </a:schemeClr>
                </a:solidFill>
                <a:latin typeface="Arial" panose="020B0604020202020204" pitchFamily="34" charset="0"/>
                <a:cs typeface="Arial" panose="020B0604020202020204" pitchFamily="34" charset="0"/>
              </a:rPr>
              <a:t>Famiglia</a:t>
            </a:r>
            <a:r>
              <a:rPr lang="it-IT" dirty="0">
                <a:latin typeface="Arial" panose="020B0604020202020204" pitchFamily="34" charset="0"/>
                <a:cs typeface="Arial" panose="020B0604020202020204" pitchFamily="34" charset="0"/>
              </a:rPr>
              <a:t>: raggruppa generi simili tra loro. La volpe, il cane e il lupo appartengono alla famiglia dei canidi;</a:t>
            </a:r>
          </a:p>
          <a:p>
            <a:pPr marL="0" indent="0" algn="just">
              <a:buNone/>
            </a:pPr>
            <a:r>
              <a:rPr lang="it-IT" u="sng" dirty="0">
                <a:solidFill>
                  <a:schemeClr val="accent4">
                    <a:lumMod val="75000"/>
                  </a:schemeClr>
                </a:solidFill>
                <a:latin typeface="Arial" panose="020B0604020202020204" pitchFamily="34" charset="0"/>
                <a:cs typeface="Arial" panose="020B0604020202020204" pitchFamily="34" charset="0"/>
              </a:rPr>
              <a:t>Ordine</a:t>
            </a:r>
            <a:r>
              <a:rPr lang="it-IT" dirty="0">
                <a:latin typeface="Arial" panose="020B0604020202020204" pitchFamily="34" charset="0"/>
                <a:cs typeface="Arial" panose="020B0604020202020204" pitchFamily="34" charset="0"/>
              </a:rPr>
              <a:t>: raggruppa più famiglie simili tra loro. Il cane e il leone appartengono all’ordine dei carnivori;</a:t>
            </a:r>
          </a:p>
          <a:p>
            <a:pPr marL="0" indent="0" algn="just">
              <a:buNone/>
            </a:pPr>
            <a:r>
              <a:rPr lang="it-IT" u="sng" dirty="0">
                <a:solidFill>
                  <a:schemeClr val="accent4">
                    <a:lumMod val="75000"/>
                  </a:schemeClr>
                </a:solidFill>
                <a:latin typeface="Arial" panose="020B0604020202020204" pitchFamily="34" charset="0"/>
                <a:cs typeface="Arial" panose="020B0604020202020204" pitchFamily="34" charset="0"/>
              </a:rPr>
              <a:t>Classe</a:t>
            </a:r>
            <a:r>
              <a:rPr lang="it-IT" dirty="0">
                <a:latin typeface="Arial" panose="020B0604020202020204" pitchFamily="34" charset="0"/>
                <a:cs typeface="Arial" panose="020B0604020202020204" pitchFamily="34" charset="0"/>
              </a:rPr>
              <a:t>: raggruppa gli ordini simili tra loro. Gli animali che partoriscono, possiedono le mammelle per allattare, e la pelle coperta di peli appartengono alla classe dei mammiferi (</a:t>
            </a:r>
            <a:r>
              <a:rPr lang="it-IT" i="1" dirty="0" err="1">
                <a:latin typeface="Arial" panose="020B0604020202020204" pitchFamily="34" charset="0"/>
                <a:cs typeface="Arial" panose="020B0604020202020204" pitchFamily="34" charset="0"/>
              </a:rPr>
              <a:t>mammalia</a:t>
            </a: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a:t>
            </a:r>
          </a:p>
          <a:p>
            <a:pPr marL="0" indent="0" algn="just">
              <a:buNone/>
            </a:pPr>
            <a:r>
              <a:rPr lang="it-IT" u="sng" dirty="0">
                <a:solidFill>
                  <a:schemeClr val="accent4">
                    <a:lumMod val="75000"/>
                  </a:schemeClr>
                </a:solidFill>
                <a:latin typeface="Arial" panose="020B0604020202020204" pitchFamily="34" charset="0"/>
                <a:cs typeface="Arial" panose="020B0604020202020204" pitchFamily="34" charset="0"/>
              </a:rPr>
              <a:t>Phylum</a:t>
            </a:r>
            <a:r>
              <a:rPr lang="it-IT" dirty="0">
                <a:latin typeface="Arial" panose="020B0604020202020204" pitchFamily="34" charset="0"/>
                <a:cs typeface="Arial" panose="020B0604020202020204" pitchFamily="34" charset="0"/>
              </a:rPr>
              <a:t> o </a:t>
            </a:r>
            <a:r>
              <a:rPr lang="it-IT" u="sng" dirty="0">
                <a:solidFill>
                  <a:schemeClr val="accent4">
                    <a:lumMod val="75000"/>
                  </a:schemeClr>
                </a:solidFill>
                <a:latin typeface="Arial" panose="020B0604020202020204" pitchFamily="34" charset="0"/>
                <a:cs typeface="Arial" panose="020B0604020202020204" pitchFamily="34" charset="0"/>
              </a:rPr>
              <a:t>tipo</a:t>
            </a:r>
            <a:r>
              <a:rPr lang="it-IT" dirty="0">
                <a:latin typeface="Arial" panose="020B0604020202020204" pitchFamily="34" charset="0"/>
                <a:cs typeface="Arial" panose="020B0604020202020204" pitchFamily="34" charset="0"/>
              </a:rPr>
              <a:t>: raggruppa classi con caratteri simili;</a:t>
            </a:r>
          </a:p>
          <a:p>
            <a:pPr marL="0" indent="0" algn="just">
              <a:buNone/>
            </a:pPr>
            <a:r>
              <a:rPr lang="it-IT" u="sng" dirty="0">
                <a:solidFill>
                  <a:schemeClr val="accent4">
                    <a:lumMod val="75000"/>
                  </a:schemeClr>
                </a:solidFill>
                <a:latin typeface="Arial" panose="020B0604020202020204" pitchFamily="34" charset="0"/>
                <a:cs typeface="Arial" panose="020B0604020202020204" pitchFamily="34" charset="0"/>
              </a:rPr>
              <a:t>Regno</a:t>
            </a:r>
            <a:r>
              <a:rPr lang="it-IT" dirty="0">
                <a:latin typeface="Arial" panose="020B0604020202020204" pitchFamily="34" charset="0"/>
                <a:cs typeface="Arial" panose="020B0604020202020204" pitchFamily="34" charset="0"/>
              </a:rPr>
              <a:t>: è la categoria sistematica più ampia e comprende più phyla (plurale di phylum).</a:t>
            </a:r>
          </a:p>
        </p:txBody>
      </p:sp>
    </p:spTree>
    <p:extLst>
      <p:ext uri="{BB962C8B-B14F-4D97-AF65-F5344CB8AC3E}">
        <p14:creationId xmlns:p14="http://schemas.microsoft.com/office/powerpoint/2010/main" val="1618793295"/>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253</TotalTime>
  <Words>1140</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Century Gothic</vt:lpstr>
      <vt:lpstr>Scia di vapore</vt:lpstr>
      <vt:lpstr>La classificazione dei viventi</vt:lpstr>
      <vt:lpstr>INTRODUZIONE</vt:lpstr>
      <vt:lpstr>GLI ALBERI FILOGENETICI</vt:lpstr>
      <vt:lpstr>La storia della classificazione: Aristotele </vt:lpstr>
      <vt:lpstr>La storia della classificazione: medioevo</vt:lpstr>
      <vt:lpstr>La storia della classificazione: Carlo Linneo </vt:lpstr>
      <vt:lpstr>Tassonomia e sistematica</vt:lpstr>
      <vt:lpstr>Le categorie sistematiche</vt:lpstr>
      <vt:lpstr>Le altre categorie sistematiche</vt:lpstr>
      <vt:lpstr>i regni degli esseri viventi</vt:lpstr>
      <vt:lpstr>i tre domini</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classificazione dei viventi</dc:title>
  <dc:creator>HP</dc:creator>
  <cp:lastModifiedBy>elena scala</cp:lastModifiedBy>
  <cp:revision>32</cp:revision>
  <dcterms:created xsi:type="dcterms:W3CDTF">2020-05-02T14:58:24Z</dcterms:created>
  <dcterms:modified xsi:type="dcterms:W3CDTF">2020-11-17T08:42:26Z</dcterms:modified>
</cp:coreProperties>
</file>