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101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511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334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843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5056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072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030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3040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658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1381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640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748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23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981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9155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849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9245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EC1267-11E4-4F34-A9C0-2C938AAF412C}" type="datetimeFigureOut">
              <a:rPr lang="it-IT" smtClean="0"/>
              <a:t>07/11/2020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30ABA4F-9E21-47C2-A2B0-125A0A09AF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25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udiocataldi.it/articoli/33808-delibera.asp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udiocataldi.it/articoli/33802-governo.asp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udiocataldi.it/articoli/23353-le-associazioni.asp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ng.com/videos/search?q=sviluppo+sostenibile+da+spegare+in+modo+semplice&amp;view=detail&amp;mmscn=vwll&amp;mid=1D89EA56601B3FAE97BE1D89EA56601B3FAE97BE&amp;FORM=VRRTAP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udiocataldi.it/articoli/34946-fonti-rinnovabili.asp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C5C1E0-CC3A-46BD-BE01-9DBCFE721E0A}"/>
              </a:ext>
            </a:extLst>
          </p:cNvPr>
          <p:cNvSpPr txBox="1"/>
          <p:nvPr/>
        </p:nvSpPr>
        <p:spPr>
          <a:xfrm>
            <a:off x="507507" y="878890"/>
            <a:ext cx="11176986" cy="440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it-IT" sz="3600" u="sng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 SVILUPPO SOSTENIBILE</a:t>
            </a: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endParaRPr lang="it-IT" sz="36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it-IT" sz="3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E’ LO SVILUPPO ECONOMICO, SOCIALE E ISTITUZIONALE SENZA COMPROMETTERE LA QUALITA’ DI VITA DELLE GENERAZIONI FUTURE, ANZI PROMUOVERLA E SOPRATTUTTO NON COMPROMETTERE LE RISORSE DELLA TERRA.</a:t>
            </a:r>
            <a:endParaRPr lang="it-IT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021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1E13474-804E-4739-9508-04A6FB59DCB8}"/>
              </a:ext>
            </a:extLst>
          </p:cNvPr>
          <p:cNvSpPr txBox="1"/>
          <p:nvPr/>
        </p:nvSpPr>
        <p:spPr>
          <a:xfrm>
            <a:off x="1464816" y="1287261"/>
            <a:ext cx="9072978" cy="4521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strategia nazionale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livello nazionale, il 22 dicembre 2017 è stata approvata, con </a:t>
            </a:r>
            <a:r>
              <a:rPr lang="it-IT" sz="2400" dirty="0">
                <a:solidFill>
                  <a:srgbClr val="2E697A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 tooltip="Guida alla delibera o deliberazione"/>
              </a:rPr>
              <a:t>delibera</a:t>
            </a: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n. 108 la strategia nazionale per lo sviluppo sostenibile, nel rispetto anche della risoluzione dell'Assemblea generale delle Nazioni Unite del 25 settembre 2015 "Trasformare il nostro mondo: l'agenda 2030 per lo sviluppo sostenibile". La strategia nazionale di sviluppo sostenibile, i cui punti cardine sono descritti nel relativo documento del 18 aprile 2018, prevede il coinvolgimento di numerose e diverse istituzioni a livello centrale e locale.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947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019217A-6A23-4D7B-9885-FE98D028526B}"/>
              </a:ext>
            </a:extLst>
          </p:cNvPr>
          <p:cNvSpPr txBox="1"/>
          <p:nvPr/>
        </p:nvSpPr>
        <p:spPr>
          <a:xfrm>
            <a:off x="1305017" y="1091953"/>
            <a:ext cx="9934113" cy="3665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Agenda 2030: la direttiva del </a:t>
            </a:r>
            <a:r>
              <a:rPr lang="it-IT" sz="24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PdC</a:t>
            </a:r>
            <a:endParaRPr lang="it-IT" sz="2400" b="1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it-IT" sz="2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Durante il precedente </a:t>
            </a:r>
            <a:r>
              <a:rPr lang="it-IT" sz="2800" dirty="0">
                <a:solidFill>
                  <a:srgbClr val="2E697A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 tooltip="Il governo: guida all'organo esecutivo dello Stato"/>
              </a:rPr>
              <a:t>Governo</a:t>
            </a:r>
            <a:r>
              <a:rPr lang="it-IT" sz="2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Gentiloni, il 16 marzo 2018 viene pubblicata sulla Gazzetta Ufficiale la direttiva del presidente del Consiglio contenente gli indirizzi per dare attuazione all'Agenda 2030 delle Nazioni Unite e alla Strategia nazionale per lo sviluppo sostenibile.</a:t>
            </a: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123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1A5B5CA-2E80-4364-B572-FF1B4ACA2286}"/>
              </a:ext>
            </a:extLst>
          </p:cNvPr>
          <p:cNvSpPr txBox="1"/>
          <p:nvPr/>
        </p:nvSpPr>
        <p:spPr>
          <a:xfrm>
            <a:off x="949912" y="878890"/>
            <a:ext cx="10164932" cy="4814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tal fine, la Presidenza del Consiglio dei Ministri coordina i lavori necessari per aggiornare periodicamente la Strategia nazionale per lo sviluppo sostenibile, le azioni e le politiche per attuarla, tramite l'istituzione di una Commissione nazionale per lo sviluppo sostenibile. Presieduta dal </a:t>
            </a:r>
            <a:r>
              <a:rPr lang="it-IT" sz="24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PdC</a:t>
            </a: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 un suo delegato, la Commissione è composta dai vari Ministri, dal Presidente della Conferenza delle Regioni, dal Presidente dell'Unione delle province d'Italia e dal Presidente dell'Associazione nazionale dei comuni italiani, o loro delegati. Al suo interno si discute e si approva annualmente una relazione sull'attuazione della Strategia nazionale per lo sviluppo sostenibile, anche al fine di aggiornarla tempestivamente, avvalendosi della collaborazione delle Amministrazioni competenti.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336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4B16416-BCFF-44ED-86CB-4835E482EA59}"/>
              </a:ext>
            </a:extLst>
          </p:cNvPr>
          <p:cNvSpPr txBox="1"/>
          <p:nvPr/>
        </p:nvSpPr>
        <p:spPr>
          <a:xfrm>
            <a:off x="1091953" y="790113"/>
            <a:ext cx="10156055" cy="41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rapporto </a:t>
            </a:r>
            <a:r>
              <a:rPr lang="it-IT" sz="24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Asvis</a:t>
            </a:r>
            <a:r>
              <a:rPr lang="it-IT" sz="24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2018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 progetto Agenda 2030, in Italia, non sono coinvolte solo le istituzioni politiche. Il 3 febbraio 2016 nasce l'</a:t>
            </a:r>
            <a:r>
              <a:rPr lang="it-IT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Asvis</a:t>
            </a:r>
            <a:r>
              <a:rPr lang="it-IT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ovvero Alleanza Italiana per lo Sviluppo Sostenibile su iniziativa della Fondazione </a:t>
            </a:r>
            <a:r>
              <a:rPr lang="it-IT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Unipolis</a:t>
            </a:r>
            <a:r>
              <a:rPr lang="it-IT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dell'Università romana "Tor Vergata". Tale alleanza riunisce </a:t>
            </a:r>
            <a:r>
              <a:rPr lang="it-IT" sz="1800" dirty="0">
                <a:solidFill>
                  <a:srgbClr val="2E697A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 tooltip="Le associazioni: la guida completa"/>
              </a:rPr>
              <a:t>associazioni</a:t>
            </a:r>
            <a:r>
              <a:rPr lang="it-IT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nazionali e internazionali (in campo sociale, culturale, imprenditoriale, sanitario, economico, educativo, lavorativo, ambientale, dell'uguaglianza di genere e di enti territoriali) università, centri studi e fondazioni. L'</a:t>
            </a:r>
            <a:r>
              <a:rPr lang="it-IT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Asvis</a:t>
            </a:r>
            <a:r>
              <a:rPr lang="it-IT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 occupa annualmente di pubblicare un rapporto che fornisce i risultati relativi alla realizzazione dei 17 Goals dell'Agenda 2030 e una serie di raccomandazioni da sottoporre all'attenzione delle istituzioni in cui evidenzia i settori che necessitano di maggiore intervento. Il rapporto </a:t>
            </a:r>
            <a:r>
              <a:rPr lang="it-IT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Asvis</a:t>
            </a:r>
            <a:r>
              <a:rPr lang="it-IT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2018 evidenzia nel dettaglio le numerose difficoltà da parte di tutti i paesi aderenti nel perseguire i 17 obiettivi di sviluppo sostenibile Onu.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233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63C6FF6-41CF-4D3B-AAF8-565A8F9582BF}"/>
              </a:ext>
            </a:extLst>
          </p:cNvPr>
          <p:cNvSpPr txBox="1"/>
          <p:nvPr/>
        </p:nvSpPr>
        <p:spPr>
          <a:xfrm>
            <a:off x="985421" y="631856"/>
            <a:ext cx="9641149" cy="5594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 segnala in particolare, secondo gli ultimi dati disponibili, che "l'Italia mostra segni di miglioramento in otto aree: alimentazione e agricoltura sostenibile, salute, educazione, uguaglianza di genere, innovazione, modelli sostenibili di produzione e di consumo, lotta al cambiamento climatico, cooperazione internazionale. Per cinque aree, invece, la situazione peggiora sensibilmente: povertà, condizione economica e occupazionale, disuguaglianze, condizioni delle città ed ecosistema terrestre, mentre per le restanti quattro (acqua e strutture igienico-sanitarie, sistema energetico, condizione dei mari e qualità della governance, pace, giustizia e istituzioni solide) la condizione appare sostanzialmente invariata", nonostante l'aumentato interesse della società italiana nei confronti dello sviluppo sostenibile</a:t>
            </a:r>
            <a:r>
              <a:rPr lang="it-IT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546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1039B03-E587-4D50-AC95-BB5028555F36}"/>
              </a:ext>
            </a:extLst>
          </p:cNvPr>
          <p:cNvSpPr txBox="1"/>
          <p:nvPr/>
        </p:nvSpPr>
        <p:spPr>
          <a:xfrm>
            <a:off x="1908699" y="1012055"/>
            <a:ext cx="9507984" cy="4558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GLI OBIETTIVI DELLO SVILUPPO SOSTENEBILE: video didattico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https://www.bing.com/videos/search?q=sviluppo+sostenibile+da+spegare+in+modo+semplice&amp;view=detail&amp;mmscn=vwll&amp;mid=1D89EA56601B3FAE97BE1D89EA56601B3FAE97BE&amp;FORM=VRRTAP</a:t>
            </a:r>
            <a:endParaRPr lang="it-IT" sz="1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PRIORITA’ DELLO SVILUPPO SOSTENIBILE: intervista al rettore dell’università di Siena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https://www.bing.com/videos/search?q=lo+sviluppo+sostenibile+riassunto&amp;view=detail&amp;mmscn=vwll&amp;mid=93D244D428A485A05AA893D244D428A485A05AA8&amp;FORM=VRRTAP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52466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F7232C6-7A90-46C7-A434-866F745FF06B}"/>
              </a:ext>
            </a:extLst>
          </p:cNvPr>
          <p:cNvSpPr txBox="1"/>
          <p:nvPr/>
        </p:nvSpPr>
        <p:spPr>
          <a:xfrm>
            <a:off x="719091" y="736847"/>
            <a:ext cx="1055554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0" i="0" u="sng" cap="all" dirty="0">
                <a:effectLst/>
                <a:latin typeface="Century Gothic" panose="020B0502020202020204" pitchFamily="34" charset="0"/>
              </a:rPr>
              <a:t>AGENDA 2030</a:t>
            </a:r>
          </a:p>
          <a:p>
            <a:pPr algn="just"/>
            <a:endParaRPr lang="it-IT" b="0" i="0" cap="all" dirty="0">
              <a:solidFill>
                <a:srgbClr val="007A4A"/>
              </a:solidFill>
              <a:effectLst/>
              <a:latin typeface="Century Gothic" panose="020B0502020202020204" pitchFamily="34" charset="0"/>
            </a:endParaRPr>
          </a:p>
          <a:p>
            <a:pPr algn="just"/>
            <a:r>
              <a:rPr lang="it-IT" b="0" i="0" u="sng" dirty="0">
                <a:effectLst/>
                <a:latin typeface="Century Gothic" panose="020B0502020202020204" pitchFamily="34" charset="0"/>
              </a:rPr>
              <a:t>Agire per il futuro del Pianeta</a:t>
            </a:r>
          </a:p>
          <a:p>
            <a:pPr algn="just"/>
            <a:r>
              <a:rPr lang="it-IT" b="0" i="0" dirty="0">
                <a:effectLst/>
                <a:latin typeface="Century Gothic" panose="020B0502020202020204" pitchFamily="34" charset="0"/>
              </a:rPr>
              <a:t>L’</a:t>
            </a:r>
            <a:r>
              <a:rPr lang="it-IT" b="1" i="0" dirty="0">
                <a:effectLst/>
                <a:latin typeface="Century Gothic" panose="020B0502020202020204" pitchFamily="34" charset="0"/>
              </a:rPr>
              <a:t>Agenda 2030 per lo Sviluppo Sostenibile</a:t>
            </a:r>
            <a:r>
              <a:rPr lang="it-IT" b="0" i="0" dirty="0">
                <a:effectLst/>
                <a:latin typeface="Century Gothic" panose="020B0502020202020204" pitchFamily="34" charset="0"/>
              </a:rPr>
              <a:t> è un programma d’azione «per le persone, il pianeta e la prosperità» sottoscritto nel settembre 2015 dai governi dei 193 Paesi membri dell’ONU. Il mondo intero è chiamato a sostenere un programma impegnativo, incentrato su </a:t>
            </a:r>
            <a:r>
              <a:rPr lang="it-IT" b="1" i="0" dirty="0">
                <a:effectLst/>
                <a:latin typeface="Century Gothic" panose="020B0502020202020204" pitchFamily="34" charset="0"/>
              </a:rPr>
              <a:t>17</a:t>
            </a:r>
            <a:r>
              <a:rPr lang="it-IT" b="0" i="0" dirty="0">
                <a:effectLst/>
                <a:latin typeface="Century Gothic" panose="020B0502020202020204" pitchFamily="34" charset="0"/>
              </a:rPr>
              <a:t> </a:t>
            </a:r>
            <a:r>
              <a:rPr lang="it-IT" b="1" i="0" dirty="0">
                <a:effectLst/>
                <a:latin typeface="Century Gothic" panose="020B0502020202020204" pitchFamily="34" charset="0"/>
              </a:rPr>
              <a:t>obiettivi</a:t>
            </a:r>
            <a:r>
              <a:rPr lang="it-IT" b="0" i="0" dirty="0">
                <a:effectLst/>
                <a:latin typeface="Century Gothic" panose="020B0502020202020204" pitchFamily="34" charset="0"/>
              </a:rPr>
              <a:t>, articolati in </a:t>
            </a:r>
            <a:r>
              <a:rPr lang="it-IT" b="1" i="0" dirty="0">
                <a:effectLst/>
                <a:latin typeface="Century Gothic" panose="020B0502020202020204" pitchFamily="34" charset="0"/>
              </a:rPr>
              <a:t>169 traguardi</a:t>
            </a:r>
            <a:r>
              <a:rPr lang="it-IT" b="0" i="0" dirty="0">
                <a:effectLst/>
                <a:latin typeface="Century Gothic" panose="020B0502020202020204" pitchFamily="34" charset="0"/>
              </a:rPr>
              <a:t> da raggiungere entro il 2030.</a:t>
            </a:r>
          </a:p>
          <a:p>
            <a:pPr algn="just"/>
            <a:r>
              <a:rPr lang="it-IT" b="0" i="0" dirty="0">
                <a:effectLst/>
                <a:latin typeface="Century Gothic" panose="020B0502020202020204" pitchFamily="34" charset="0"/>
              </a:rPr>
              <a:t>L’Agenda 2030 sostituisce i precedenti obiettivi del millennio con un programma che configura </a:t>
            </a:r>
            <a:r>
              <a:rPr lang="it-IT" b="1" i="0" dirty="0">
                <a:effectLst/>
                <a:latin typeface="Century Gothic" panose="020B0502020202020204" pitchFamily="34" charset="0"/>
              </a:rPr>
              <a:t>un nuovo modello di sviluppo</a:t>
            </a:r>
            <a:r>
              <a:rPr lang="it-IT" b="0" i="0" dirty="0">
                <a:effectLst/>
                <a:latin typeface="Century Gothic" panose="020B0502020202020204" pitchFamily="34" charset="0"/>
              </a:rPr>
              <a:t> nel quale si integrano le dimensioni </a:t>
            </a:r>
            <a:r>
              <a:rPr lang="it-IT" b="1" i="0" dirty="0">
                <a:effectLst/>
                <a:latin typeface="Century Gothic" panose="020B0502020202020204" pitchFamily="34" charset="0"/>
              </a:rPr>
              <a:t>sociali, economiche e ambientali</a:t>
            </a:r>
            <a:r>
              <a:rPr lang="it-IT" b="0" i="0" dirty="0">
                <a:effectLst/>
                <a:latin typeface="Century Gothic" panose="020B0502020202020204" pitchFamily="34" charset="0"/>
              </a:rPr>
              <a:t>. Tramonta in modo definitivo l’idea che la sostenibilità riguardi unicamente le tematiche ambientali. Inoltre, tutti i Paesi sono chiamati a contribuire alla costruzione di un mondo equo e rispettoso della natura, senza particolari distinzioni tra i diversi livelli di sviluppo conseguito, tra aree ricche e meno avanzate. Pur nelle inevitabili differenze e con le risorse disponibili, ogni Stato dovrà dotarsi di strumenti opportuni per realizzare gli obiettivi e vincere le grandi sfide poste dal programma.</a:t>
            </a:r>
          </a:p>
          <a:p>
            <a:pPr algn="just"/>
            <a:r>
              <a:rPr lang="it-IT" b="0" i="0" dirty="0">
                <a:effectLst/>
                <a:latin typeface="Century Gothic" panose="020B0502020202020204" pitchFamily="34" charset="0"/>
              </a:rPr>
              <a:t>Il primo passo necessario per mettere in pratica gli obiettivi è quello di coinvolgere tutte le componenti della società e di aiutare i giovani a concepire una visione integrata e sostenibile dello sviluppo. </a:t>
            </a:r>
          </a:p>
        </p:txBody>
      </p:sp>
    </p:spTree>
    <p:extLst>
      <p:ext uri="{BB962C8B-B14F-4D97-AF65-F5344CB8AC3E}">
        <p14:creationId xmlns:p14="http://schemas.microsoft.com/office/powerpoint/2010/main" val="2932848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9E51D58-30ED-4B17-92D8-AE6193CDB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15" y="1020933"/>
            <a:ext cx="10573303" cy="262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575A47C-94A3-4E70-BF8F-49993E4454A2}"/>
              </a:ext>
            </a:extLst>
          </p:cNvPr>
          <p:cNvSpPr txBox="1"/>
          <p:nvPr/>
        </p:nvSpPr>
        <p:spPr>
          <a:xfrm>
            <a:off x="6861251" y="5652401"/>
            <a:ext cx="4545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Power point creato dalla prof.ssa Esposito Rosa</a:t>
            </a:r>
          </a:p>
        </p:txBody>
      </p:sp>
    </p:spTree>
    <p:extLst>
      <p:ext uri="{BB962C8B-B14F-4D97-AF65-F5344CB8AC3E}">
        <p14:creationId xmlns:p14="http://schemas.microsoft.com/office/powerpoint/2010/main" val="3064932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AC04193-1356-4819-A5C4-6D15B8682186}"/>
              </a:ext>
            </a:extLst>
          </p:cNvPr>
          <p:cNvSpPr txBox="1"/>
          <p:nvPr/>
        </p:nvSpPr>
        <p:spPr>
          <a:xfrm>
            <a:off x="1118585" y="1154096"/>
            <a:ext cx="10040645" cy="3283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it-IT" sz="2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 sviluppo sostenibile </a:t>
            </a:r>
            <a:r>
              <a:rPr lang="it-IT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it-IT" sz="2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intende un </a:t>
            </a:r>
            <a:r>
              <a:rPr lang="it-IT" sz="280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modello economico </a:t>
            </a:r>
            <a:r>
              <a:rPr lang="it-IT" sz="2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 prevede un tipo di crescita non solo economica, ma anche sociale e istituzionale, compatibile con le risorse </a:t>
            </a:r>
            <a:r>
              <a:rPr lang="it-IT" sz="280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energetiche del pianeta</a:t>
            </a:r>
            <a:r>
              <a:rPr lang="it-IT" sz="2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rispettoso dell'ambiente, nell'ottica di non pregiudicare la capacità delle future generazioni, anzi di soddisfare le proprie necessità.</a:t>
            </a:r>
            <a:endParaRPr lang="it-IT" sz="28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63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1F17124-5826-4D40-BEC9-289ABECA4CCF}"/>
              </a:ext>
            </a:extLst>
          </p:cNvPr>
          <p:cNvSpPr txBox="1"/>
          <p:nvPr/>
        </p:nvSpPr>
        <p:spPr>
          <a:xfrm>
            <a:off x="1305018" y="1109709"/>
            <a:ext cx="9738804" cy="4195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Sviluppo sostenibile: origini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it-IT" sz="20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 inizia a parlare di sviluppo sostenibile all'indomani della crisi petrolifera del 1973 perché, a causa della ridotta disponibilità di petrolio, molti Stati sono costretti non solo ad attuare una politica di drastica riduzione dei consumi, ma anche a prendere in considerazione, per la prima volta, la possibilità di produrre e quindi attingere a </a:t>
            </a:r>
            <a:r>
              <a:rPr lang="it-IT" sz="2000" dirty="0">
                <a:solidFill>
                  <a:srgbClr val="2E697A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 tooltip="Guida alle fonti rinnovabili"/>
              </a:rPr>
              <a:t>fonti rinnovabili</a:t>
            </a:r>
            <a:r>
              <a:rPr lang="it-IT" sz="2000" dirty="0">
                <a:solidFill>
                  <a:srgbClr val="2E697A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00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esse sono illimitate e si rinnovano di continuo nonostante il loro impiego e sono: il sole, il vento, il mare, il calore della Terra, ovvero quelle fonti il cui utilizzo attuale non ne pregiudica la disponibilità nel futuro, ). Da quel momento in poi ci sono stati tanti progetti, documenti</a:t>
            </a:r>
            <a:r>
              <a:rPr lang="it-IT" sz="20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ricerche, accordi</a:t>
            </a:r>
            <a:r>
              <a:rPr lang="it-IT" sz="20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soprattutto a livello internazionale sul tema dello sviluppo sostenibile, fino ad arrivare al documento più importante, l'Agenda ONU del 2030.</a:t>
            </a:r>
            <a:endParaRPr lang="it-I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872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27960E6-2795-4058-B646-D7885BA410C4}"/>
              </a:ext>
            </a:extLst>
          </p:cNvPr>
          <p:cNvSpPr txBox="1"/>
          <p:nvPr/>
        </p:nvSpPr>
        <p:spPr>
          <a:xfrm>
            <a:off x="825623" y="878889"/>
            <a:ext cx="10475651" cy="4627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diverse definizioni di </a:t>
            </a:r>
            <a:r>
              <a:rPr lang="it-IT" sz="2400" b="1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it-IT" sz="2400" b="1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sviluppo sostenibile</a:t>
            </a:r>
            <a:r>
              <a:rPr lang="it-IT" sz="24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endParaRPr lang="it-IT" sz="18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it-IT" sz="240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 DEFINIZIONE</a:t>
            </a: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Quando si parla di sviluppo sostenibile, più che di definizione si deve parlare di definizioni. Secondo il rapporto del 1987 della Commissione mondiale sull'ambiente e lo sviluppo "Lo sviluppo sostenibile, lungi dall'essere una definitiva condizione di armonia, è piuttosto processo di cambiamento tale per cui lo sfruttamento delle risorse, la direzione degli investimenti, l'orientamento dello sviluppo tecnologico e i cambiamenti istituzionali siano resi coerenti con i bisogni futuri oltre che con gli attuali.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253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A554E42-C974-4092-B56C-2EA862906CDC}"/>
              </a:ext>
            </a:extLst>
          </p:cNvPr>
          <p:cNvSpPr txBox="1"/>
          <p:nvPr/>
        </p:nvSpPr>
        <p:spPr>
          <a:xfrm>
            <a:off x="843379" y="1118586"/>
            <a:ext cx="9969623" cy="442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it-IT" sz="280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SECONDA DEFINIZIONE</a:t>
            </a: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endParaRPr lang="it-IT" sz="28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it-IT" sz="2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L'International </a:t>
            </a:r>
            <a:r>
              <a:rPr lang="it-IT" sz="2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Council</a:t>
            </a:r>
            <a:r>
              <a:rPr lang="it-IT" sz="2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for Local </a:t>
            </a:r>
            <a:r>
              <a:rPr lang="it-IT" sz="2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Environmental</a:t>
            </a:r>
            <a:r>
              <a:rPr lang="it-IT" sz="2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Initiatives</a:t>
            </a:r>
            <a:r>
              <a:rPr lang="it-IT" sz="2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del 1994 invece definisce lo sviluppo sostenibile come lo: "Sviluppo che offre servizi ambientali, sociali ed economici di base a tutti i membri di una comunità, senza minacciare l'operabilità dei sistemi naturali, edificato e sociale da cui dipende la fornitura di tali servizi".</a:t>
            </a: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955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E44BFF7-4F8F-4607-81DB-759662151A3D}"/>
              </a:ext>
            </a:extLst>
          </p:cNvPr>
          <p:cNvSpPr txBox="1"/>
          <p:nvPr/>
        </p:nvSpPr>
        <p:spPr>
          <a:xfrm>
            <a:off x="1349405" y="1180730"/>
            <a:ext cx="10244831" cy="3039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it-IT" sz="280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TERZA DEFINIZIONE</a:t>
            </a:r>
          </a:p>
          <a:p>
            <a:pPr>
              <a:lnSpc>
                <a:spcPct val="107000"/>
              </a:lnSpc>
              <a:spcAft>
                <a:spcPts val="750"/>
              </a:spcAft>
            </a:pPr>
            <a:endParaRPr lang="it-IT" sz="2800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it-IT" sz="2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L'Unesco nel 2001, nel concetto di sviluppo sostenibile ricomprende anche la diversità culturale come fattore di crescita economica, intellettuale, emotiva, morale e spirituale.</a:t>
            </a: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080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5127156-8A30-481C-8074-7C77A5150328}"/>
              </a:ext>
            </a:extLst>
          </p:cNvPr>
          <p:cNvSpPr txBox="1"/>
          <p:nvPr/>
        </p:nvSpPr>
        <p:spPr>
          <a:xfrm>
            <a:off x="1020932" y="945632"/>
            <a:ext cx="9880847" cy="4892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25 settembre del 2015 190 paesi sottoscrivono l'Agenda 2030 dell’ONU in cui vengono fissati 17 obiettivi per migliorare la condizione economica, ambientale e sociale a livello mondiale e superare le disuguaglianze tra gli Stati e al loro interno. Questi i 17 obiettivi di sviluppo sostenibile, da attuare a partire dal 2020, per cambiare il mondo e le condizioni di chi lo abita:</a:t>
            </a:r>
          </a:p>
          <a:p>
            <a:pPr marL="457200" marR="95250" lvl="0" indent="-457200">
              <a:lnSpc>
                <a:spcPts val="2040"/>
              </a:lnSpc>
              <a:spcAft>
                <a:spcPts val="800"/>
              </a:spcAft>
              <a:buSzPct val="52000"/>
              <a:buFont typeface="+mj-lt"/>
              <a:buAutoNum type="arabicPeriod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sistemi e misure di protezione sociale per contrastare la povertà;</a:t>
            </a:r>
          </a:p>
          <a:p>
            <a:pPr marL="457200" marR="95250" lvl="0" indent="-457200">
              <a:lnSpc>
                <a:spcPts val="2040"/>
              </a:lnSpc>
              <a:spcAft>
                <a:spcPts val="800"/>
              </a:spcAft>
              <a:buSzPct val="52000"/>
              <a:buFont typeface="+mj-lt"/>
              <a:buAutoNum type="arabicPeriod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coltivazione sostenibili, nutrizione e sicurezza alimentare per azzerare la fame;</a:t>
            </a:r>
          </a:p>
          <a:p>
            <a:pPr marL="457200" marR="95250" lvl="0" indent="-457200">
              <a:lnSpc>
                <a:spcPts val="2040"/>
              </a:lnSpc>
              <a:spcAft>
                <a:spcPts val="800"/>
              </a:spcAft>
              <a:buSzPct val="52000"/>
              <a:buFont typeface="+mj-lt"/>
              <a:buAutoNum type="arabicPeriod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garantire salute e benessere per tutti;</a:t>
            </a:r>
          </a:p>
          <a:p>
            <a:pPr marL="457200" marR="95250" lvl="0" indent="-457200">
              <a:lnSpc>
                <a:spcPts val="2040"/>
              </a:lnSpc>
              <a:spcAft>
                <a:spcPts val="800"/>
              </a:spcAft>
              <a:buSzPct val="52000"/>
              <a:buFont typeface="+mj-lt"/>
              <a:buAutoNum type="arabicPeriod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dare a tutti un livello d'istruzione adeguata;</a:t>
            </a: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095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19C872F-C018-42EB-983C-F60D2969D941}"/>
              </a:ext>
            </a:extLst>
          </p:cNvPr>
          <p:cNvSpPr txBox="1"/>
          <p:nvPr/>
        </p:nvSpPr>
        <p:spPr>
          <a:xfrm>
            <a:off x="1100831" y="736848"/>
            <a:ext cx="10386874" cy="4107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95250" lvl="0" indent="-457200">
              <a:lnSpc>
                <a:spcPts val="2040"/>
              </a:lnSpc>
              <a:spcAft>
                <a:spcPts val="800"/>
              </a:spcAft>
              <a:buSzPct val="56000"/>
              <a:buFont typeface="+mj-lt"/>
              <a:buAutoNum type="arabicPeriod" startAt="5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perseguire l'obiettivo della parità di genere;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95250" lvl="0" indent="-457200">
              <a:lnSpc>
                <a:spcPts val="2040"/>
              </a:lnSpc>
              <a:spcAft>
                <a:spcPts val="800"/>
              </a:spcAft>
              <a:buSzPct val="56000"/>
              <a:buFont typeface="+mj-lt"/>
              <a:buAutoNum type="arabicPeriod" startAt="5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acqua e condizioni igieniche per tutti;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95250" lvl="0" indent="-457200">
              <a:lnSpc>
                <a:spcPts val="2040"/>
              </a:lnSpc>
              <a:spcAft>
                <a:spcPts val="800"/>
              </a:spcAft>
              <a:buSzPct val="56000"/>
              <a:buFont typeface="+mj-lt"/>
              <a:buAutoNum type="arabicPeriod" startAt="5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energia a costi e condizioni accessibili a tutti;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95250" lvl="0" indent="-457200">
              <a:lnSpc>
                <a:spcPts val="2040"/>
              </a:lnSpc>
              <a:spcAft>
                <a:spcPts val="800"/>
              </a:spcAft>
              <a:buSzPct val="56000"/>
              <a:buFont typeface="+mj-lt"/>
              <a:buAutoNum type="arabicPeriod" startAt="5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crescita economica duratura, piena produttività, lavoro dignitoso;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95250" lvl="0" indent="-457200">
              <a:lnSpc>
                <a:spcPts val="2040"/>
              </a:lnSpc>
              <a:spcAft>
                <a:spcPts val="800"/>
              </a:spcAft>
              <a:buSzPct val="56000"/>
              <a:buFont typeface="+mj-lt"/>
              <a:buAutoNum type="arabicPeriod" startAt="5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industrializzazione sostenibile e innovativa;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95250" lvl="0" indent="-457200">
              <a:lnSpc>
                <a:spcPts val="2040"/>
              </a:lnSpc>
              <a:spcAft>
                <a:spcPts val="800"/>
              </a:spcAft>
              <a:buSzPct val="56000"/>
              <a:buFont typeface="+mj-lt"/>
              <a:buAutoNum type="arabicPeriod" startAt="5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ridurre le disuguaglianze sociali ed economiche tra i vari Stati;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95250" lvl="0" indent="-457200">
              <a:lnSpc>
                <a:spcPts val="2040"/>
              </a:lnSpc>
              <a:spcAft>
                <a:spcPts val="800"/>
              </a:spcAft>
              <a:buSzPct val="56000"/>
              <a:buFont typeface="+mj-lt"/>
              <a:buAutoNum type="arabicPeriod" startAt="5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rendere le città più sicure e sostenibili;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95250" lvl="0" indent="-457200">
              <a:lnSpc>
                <a:spcPts val="2040"/>
              </a:lnSpc>
              <a:spcAft>
                <a:spcPts val="800"/>
              </a:spcAft>
              <a:buSzPct val="56000"/>
              <a:buFont typeface="+mj-lt"/>
              <a:buAutoNum type="arabicPeriod" startAt="5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produrre e consumare evitando gli sprechi e incentivando il riciclo;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95250" lvl="0" indent="-457200">
              <a:lnSpc>
                <a:spcPts val="2040"/>
              </a:lnSpc>
              <a:spcAft>
                <a:spcPts val="800"/>
              </a:spcAft>
              <a:buSzPct val="56000"/>
              <a:buFont typeface="+mj-lt"/>
              <a:buAutoNum type="arabicPeriod" startAt="5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combattere il mutamento climatico;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95250" lvl="0" indent="-457200">
              <a:lnSpc>
                <a:spcPts val="2040"/>
              </a:lnSpc>
              <a:spcAft>
                <a:spcPts val="800"/>
              </a:spcAft>
              <a:buSzPct val="56000"/>
              <a:buFont typeface="+mj-lt"/>
              <a:buAutoNum type="arabicPeriod" startAt="5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tutelare il mare e le sue risorse;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757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AD3FB7E-C27C-41E8-90B4-50DD4752F6D8}"/>
              </a:ext>
            </a:extLst>
          </p:cNvPr>
          <p:cNvSpPr txBox="1"/>
          <p:nvPr/>
        </p:nvSpPr>
        <p:spPr>
          <a:xfrm>
            <a:off x="967665" y="852257"/>
            <a:ext cx="10360241" cy="210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95250" lvl="0" indent="-342900">
              <a:lnSpc>
                <a:spcPts val="2040"/>
              </a:lnSpc>
              <a:spcAft>
                <a:spcPts val="800"/>
              </a:spcAft>
              <a:buSzPts val="1000"/>
              <a:buFont typeface="+mj-lt"/>
              <a:buAutoNum type="arabicPeriod" startAt="15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tutelare l'ambiente, migliorando la gestione delle foreste, combattendo la desertificazione e arrestando la perdita della biodiversità;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95250" lvl="0" indent="-342900">
              <a:lnSpc>
                <a:spcPts val="2040"/>
              </a:lnSpc>
              <a:spcAft>
                <a:spcPts val="800"/>
              </a:spcAft>
              <a:buSzPts val="1000"/>
              <a:buFont typeface="+mj-lt"/>
              <a:buAutoNum type="arabicPeriod" startAt="15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realizzare società pacifiche, inclusive in grado di garantire giustizia a tutti;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95250" lvl="0" indent="-342900">
              <a:lnSpc>
                <a:spcPts val="2040"/>
              </a:lnSpc>
              <a:spcAft>
                <a:spcPts val="800"/>
              </a:spcAft>
              <a:buSzPts val="1000"/>
              <a:buFont typeface="+mj-lt"/>
              <a:buAutoNum type="arabicPeriod" startAt="15"/>
              <a:tabLst>
                <a:tab pos="457200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promuovere la collaborazione tra tutti i soggetti interessati a livello globale, per realizzare lo sviluppo sostenibile.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9963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Orga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116</TotalTime>
  <Words>1458</Words>
  <Application>Microsoft Office PowerPoint</Application>
  <PresentationFormat>Widescreen</PresentationFormat>
  <Paragraphs>61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Gothic</vt:lpstr>
      <vt:lpstr>Garamond</vt:lpstr>
      <vt:lpstr>Times New Roman</vt:lpstr>
      <vt:lpstr>Organico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LNVIP3-15-8DIX</dc:creator>
  <cp:lastModifiedBy>elena scala</cp:lastModifiedBy>
  <cp:revision>46</cp:revision>
  <dcterms:created xsi:type="dcterms:W3CDTF">2020-10-30T09:22:59Z</dcterms:created>
  <dcterms:modified xsi:type="dcterms:W3CDTF">2020-11-07T11:52:42Z</dcterms:modified>
</cp:coreProperties>
</file>