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7" autoAdjust="0"/>
  </p:normalViewPr>
  <p:slideViewPr>
    <p:cSldViewPr>
      <p:cViewPr varScale="1">
        <p:scale>
          <a:sx n="72" d="100"/>
          <a:sy n="72" d="100"/>
        </p:scale>
        <p:origin x="150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A70159-7934-4C3A-9CA8-CBF36D3BAD61}" type="datetimeFigureOut">
              <a:rPr lang="it-IT" smtClean="0"/>
              <a:pPr/>
              <a:t>27/11/2020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9B39BB-97CB-419B-BA8D-751FABFFB600}"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79B39BB-97CB-419B-BA8D-751FABFFB600}" type="slidenum">
              <a:rPr lang="it-IT" smtClean="0"/>
              <a:pPr/>
              <a:t>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ABA51D0-8A97-44EF-9435-E4ABDFE50B92}" type="datetimeFigureOut">
              <a:rPr lang="it-IT" smtClean="0"/>
              <a:pPr/>
              <a:t>27/11/2020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6DB1E7E-4CCF-433F-9D43-10C5AEC257B9}"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ABA51D0-8A97-44EF-9435-E4ABDFE50B92}" type="datetimeFigureOut">
              <a:rPr lang="it-IT" smtClean="0"/>
              <a:pPr/>
              <a:t>27/11/2020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6DB1E7E-4CCF-433F-9D43-10C5AEC257B9}"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ABA51D0-8A97-44EF-9435-E4ABDFE50B92}" type="datetimeFigureOut">
              <a:rPr lang="it-IT" smtClean="0"/>
              <a:pPr/>
              <a:t>27/11/2020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6DB1E7E-4CCF-433F-9D43-10C5AEC257B9}"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ABA51D0-8A97-44EF-9435-E4ABDFE50B92}" type="datetimeFigureOut">
              <a:rPr lang="it-IT" smtClean="0"/>
              <a:pPr/>
              <a:t>27/11/2020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6DB1E7E-4CCF-433F-9D43-10C5AEC257B9}"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2ABA51D0-8A97-44EF-9435-E4ABDFE50B92}" type="datetimeFigureOut">
              <a:rPr lang="it-IT" smtClean="0"/>
              <a:pPr/>
              <a:t>27/11/2020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6DB1E7E-4CCF-433F-9D43-10C5AEC257B9}"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ABA51D0-8A97-44EF-9435-E4ABDFE50B92}" type="datetimeFigureOut">
              <a:rPr lang="it-IT" smtClean="0"/>
              <a:pPr/>
              <a:t>27/11/2020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6DB1E7E-4CCF-433F-9D43-10C5AEC257B9}"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ABA51D0-8A97-44EF-9435-E4ABDFE50B92}" type="datetimeFigureOut">
              <a:rPr lang="it-IT" smtClean="0"/>
              <a:pPr/>
              <a:t>27/11/2020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6DB1E7E-4CCF-433F-9D43-10C5AEC257B9}"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2ABA51D0-8A97-44EF-9435-E4ABDFE50B92}" type="datetimeFigureOut">
              <a:rPr lang="it-IT" smtClean="0"/>
              <a:pPr/>
              <a:t>27/11/2020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6DB1E7E-4CCF-433F-9D43-10C5AEC257B9}"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ABA51D0-8A97-44EF-9435-E4ABDFE50B92}" type="datetimeFigureOut">
              <a:rPr lang="it-IT" smtClean="0"/>
              <a:pPr/>
              <a:t>27/11/2020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6DB1E7E-4CCF-433F-9D43-10C5AEC257B9}"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ABA51D0-8A97-44EF-9435-E4ABDFE50B92}" type="datetimeFigureOut">
              <a:rPr lang="it-IT" smtClean="0"/>
              <a:pPr/>
              <a:t>27/11/2020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6DB1E7E-4CCF-433F-9D43-10C5AEC257B9}"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ABA51D0-8A97-44EF-9435-E4ABDFE50B92}" type="datetimeFigureOut">
              <a:rPr lang="it-IT" smtClean="0"/>
              <a:pPr/>
              <a:t>27/11/2020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6DB1E7E-4CCF-433F-9D43-10C5AEC257B9}"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A51D0-8A97-44EF-9435-E4ABDFE50B92}" type="datetimeFigureOut">
              <a:rPr lang="it-IT" smtClean="0"/>
              <a:pPr/>
              <a:t>27/11/2020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B1E7E-4CCF-433F-9D43-10C5AEC257B9}"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D9FEBC4B-9715-4355-A952-061E648260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6632"/>
            <a:ext cx="9144000" cy="674136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Titolo 1"/>
          <p:cNvSpPr>
            <a:spLocks noGrp="1"/>
          </p:cNvSpPr>
          <p:nvPr>
            <p:ph type="ctrTitle"/>
          </p:nvPr>
        </p:nvSpPr>
        <p:spPr>
          <a:xfrm>
            <a:off x="179512" y="1124744"/>
            <a:ext cx="5110336" cy="675507"/>
          </a:xfrm>
        </p:spPr>
        <p:txBody>
          <a:bodyPr>
            <a:noAutofit/>
          </a:bodyPr>
          <a:lstStyle/>
          <a:p>
            <a:r>
              <a:rPr lang="it-IT" sz="3500" dirty="0" err="1">
                <a:latin typeface="Georgia Pro Cond Black" pitchFamily="18" charset="0"/>
              </a:rPr>
              <a:t>Journée</a:t>
            </a:r>
            <a:r>
              <a:rPr lang="it-IT" sz="3500" dirty="0">
                <a:latin typeface="Georgia Pro Cond Black" pitchFamily="18" charset="0"/>
              </a:rPr>
              <a:t> </a:t>
            </a:r>
            <a:r>
              <a:rPr lang="it-IT" sz="3500" dirty="0" err="1">
                <a:latin typeface="Georgia Pro Cond Black" pitchFamily="18" charset="0"/>
              </a:rPr>
              <a:t>internationale</a:t>
            </a:r>
            <a:r>
              <a:rPr lang="it-IT" sz="3500" dirty="0">
                <a:latin typeface="Georgia Pro Cond Black" pitchFamily="18" charset="0"/>
              </a:rPr>
              <a:t> </a:t>
            </a:r>
            <a:r>
              <a:rPr lang="it-IT" sz="3500" dirty="0" err="1">
                <a:latin typeface="Georgia Pro Cond Black" pitchFamily="18" charset="0"/>
              </a:rPr>
              <a:t>contre</a:t>
            </a:r>
            <a:r>
              <a:rPr lang="it-IT" sz="3500" dirty="0">
                <a:latin typeface="Georgia Pro Cond Black" pitchFamily="18" charset="0"/>
              </a:rPr>
              <a:t> la </a:t>
            </a:r>
            <a:r>
              <a:rPr lang="it-IT" sz="3500" dirty="0" err="1">
                <a:latin typeface="Georgia Pro Cond Black" pitchFamily="18" charset="0"/>
              </a:rPr>
              <a:t>violence</a:t>
            </a:r>
            <a:r>
              <a:rPr lang="it-IT" sz="3500" dirty="0">
                <a:latin typeface="Georgia Pro Cond Black" pitchFamily="18" charset="0"/>
              </a:rPr>
              <a:t> à l’</a:t>
            </a:r>
            <a:r>
              <a:rPr lang="it-IT" sz="3500" dirty="0" err="1">
                <a:latin typeface="Georgia Pro Cond Black" pitchFamily="18" charset="0"/>
              </a:rPr>
              <a:t>égard</a:t>
            </a:r>
            <a:r>
              <a:rPr lang="it-IT" sz="3500" dirty="0">
                <a:latin typeface="Georgia Pro Cond Black" pitchFamily="18" charset="0"/>
              </a:rPr>
              <a:t> </a:t>
            </a:r>
            <a:r>
              <a:rPr lang="it-IT" sz="3500" dirty="0" err="1">
                <a:latin typeface="Georgia Pro Cond Black" pitchFamily="18" charset="0"/>
              </a:rPr>
              <a:t>des</a:t>
            </a:r>
            <a:r>
              <a:rPr lang="it-IT" sz="3500" dirty="0">
                <a:latin typeface="Georgia Pro Cond Black" pitchFamily="18" charset="0"/>
              </a:rPr>
              <a:t> </a:t>
            </a:r>
            <a:r>
              <a:rPr lang="it-IT" sz="3500" dirty="0" err="1">
                <a:latin typeface="Georgia Pro Cond Black" pitchFamily="18" charset="0"/>
              </a:rPr>
              <a:t>femmes</a:t>
            </a:r>
            <a:endParaRPr lang="it-IT" sz="3500" dirty="0">
              <a:latin typeface="Georgia Pro Cond Black" pitchFamily="18" charset="0"/>
            </a:endParaRPr>
          </a:p>
        </p:txBody>
      </p:sp>
      <p:sp>
        <p:nvSpPr>
          <p:cNvPr id="3" name="Sottotitolo 2"/>
          <p:cNvSpPr>
            <a:spLocks noGrp="1"/>
          </p:cNvSpPr>
          <p:nvPr>
            <p:ph type="subTitle" idx="1"/>
          </p:nvPr>
        </p:nvSpPr>
        <p:spPr>
          <a:xfrm>
            <a:off x="179512" y="3501008"/>
            <a:ext cx="4697288" cy="1375792"/>
          </a:xfrm>
        </p:spPr>
        <p:txBody>
          <a:bodyPr>
            <a:normAutofit fontScale="92500" lnSpcReduction="20000"/>
          </a:bodyPr>
          <a:lstStyle/>
          <a:p>
            <a:r>
              <a:rPr lang="it-IT" dirty="0">
                <a:solidFill>
                  <a:srgbClr val="FF0000"/>
                </a:solidFill>
                <a:latin typeface="Bahnschrift Condensed" pitchFamily="34" charset="0"/>
              </a:rPr>
              <a:t>25 Novembre 2020</a:t>
            </a:r>
          </a:p>
          <a:p>
            <a:endParaRPr lang="it-IT" dirty="0">
              <a:solidFill>
                <a:srgbClr val="FF0000"/>
              </a:solidFill>
              <a:latin typeface="Bahnschrift Condensed" pitchFamily="34" charset="0"/>
            </a:endParaRPr>
          </a:p>
          <a:p>
            <a:r>
              <a:rPr lang="it-IT" dirty="0">
                <a:solidFill>
                  <a:srgbClr val="FF0000"/>
                </a:solidFill>
                <a:latin typeface="Bahnschrift Condensed" pitchFamily="34" charset="0"/>
              </a:rPr>
              <a:t>				4CL</a:t>
            </a:r>
          </a:p>
        </p:txBody>
      </p:sp>
      <p:pic>
        <p:nvPicPr>
          <p:cNvPr id="9" name="angele_balance_ton_quoi_lyrics_-4209762304725182978">
            <a:hlinkClick r:id="" action="ppaction://media"/>
            <a:extLst>
              <a:ext uri="{FF2B5EF4-FFF2-40B4-BE49-F238E27FC236}">
                <a16:creationId xmlns:a16="http://schemas.microsoft.com/office/drawing/2014/main" id="{F5337008-44D0-40DF-BF88-4964B6EE8FE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Georgia Pro Black" pitchFamily="18" charset="0"/>
              </a:rPr>
              <a:t>Marianna CASSESE</a:t>
            </a:r>
          </a:p>
        </p:txBody>
      </p:sp>
      <p:sp>
        <p:nvSpPr>
          <p:cNvPr id="3" name="Segnaposto contenuto 2"/>
          <p:cNvSpPr>
            <a:spLocks noGrp="1"/>
          </p:cNvSpPr>
          <p:nvPr>
            <p:ph idx="1"/>
          </p:nvPr>
        </p:nvSpPr>
        <p:spPr>
          <a:xfrm>
            <a:off x="457200" y="1772816"/>
            <a:ext cx="8229600" cy="4353347"/>
          </a:xfrm>
        </p:spPr>
        <p:txBody>
          <a:bodyPr>
            <a:normAutofit/>
          </a:bodyPr>
          <a:lstStyle/>
          <a:p>
            <a:pPr>
              <a:buNone/>
            </a:pPr>
            <a:r>
              <a:rPr lang="fr-FR" dirty="0"/>
              <a:t>	</a:t>
            </a:r>
          </a:p>
          <a:p>
            <a:pPr>
              <a:buNone/>
            </a:pPr>
            <a:endParaRPr lang="fr-FR" dirty="0"/>
          </a:p>
          <a:p>
            <a:pPr algn="just">
              <a:buNone/>
            </a:pPr>
            <a:r>
              <a:rPr lang="fr-FR" dirty="0"/>
              <a:t>	</a:t>
            </a:r>
            <a:r>
              <a:rPr lang="fr-FR" dirty="0">
                <a:latin typeface="Arial Rounded MT Bold" pitchFamily="34" charset="0"/>
              </a:rPr>
              <a:t>Les violences peuvent être de différents types : verbal, mental, physique. Je crois que ce qui détruit le plus une femme, c’est </a:t>
            </a:r>
            <a:r>
              <a:rPr lang="it-IT" dirty="0">
                <a:latin typeface="Arial Rounded MT Bold" pitchFamily="34" charset="0"/>
              </a:rPr>
              <a:t> </a:t>
            </a:r>
            <a:r>
              <a:rPr lang="fr-FR" dirty="0">
                <a:latin typeface="Arial Rounded MT Bold" pitchFamily="34" charset="0"/>
              </a:rPr>
              <a:t>la violence mentale parce qu’elle</a:t>
            </a:r>
            <a:r>
              <a:rPr lang="it-IT" dirty="0">
                <a:latin typeface="Arial Rounded MT Bold" pitchFamily="34" charset="0"/>
              </a:rPr>
              <a:t> </a:t>
            </a:r>
            <a:r>
              <a:rPr lang="fr-FR" dirty="0">
                <a:latin typeface="Arial Rounded MT Bold" pitchFamily="34" charset="0"/>
              </a:rPr>
              <a:t>cause des doutes et peu de confiance en soi.</a:t>
            </a:r>
            <a:endParaRPr lang="it-IT" dirty="0">
              <a:latin typeface="Arial Rounded MT Bold" pitchFamily="34" charset="0"/>
            </a:endParaRPr>
          </a:p>
          <a:p>
            <a:pPr>
              <a:buNone/>
            </a:pPr>
            <a:endParaRPr lang="it-IT" dirty="0"/>
          </a:p>
          <a:p>
            <a:endParaRPr lang="it-IT" dirty="0"/>
          </a:p>
        </p:txBody>
      </p:sp>
      <p:pic>
        <p:nvPicPr>
          <p:cNvPr id="10" name="Immagine 9">
            <a:extLst>
              <a:ext uri="{FF2B5EF4-FFF2-40B4-BE49-F238E27FC236}">
                <a16:creationId xmlns:a16="http://schemas.microsoft.com/office/drawing/2014/main" id="{6C57FBA9-8B3B-4F98-B99D-3C7293A971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1124744"/>
            <a:ext cx="2088232" cy="19168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Georgia Pro Black" pitchFamily="18" charset="0"/>
              </a:rPr>
              <a:t>Angelica DELLA CROCE</a:t>
            </a:r>
          </a:p>
        </p:txBody>
      </p:sp>
      <p:sp>
        <p:nvSpPr>
          <p:cNvPr id="3" name="Segnaposto contenuto 2"/>
          <p:cNvSpPr>
            <a:spLocks noGrp="1"/>
          </p:cNvSpPr>
          <p:nvPr>
            <p:ph idx="1"/>
          </p:nvPr>
        </p:nvSpPr>
        <p:spPr>
          <a:xfrm>
            <a:off x="35496" y="1417638"/>
            <a:ext cx="6474372" cy="5246043"/>
          </a:xfrm>
        </p:spPr>
        <p:txBody>
          <a:bodyPr>
            <a:normAutofit fontScale="70000" lnSpcReduction="20000"/>
          </a:bodyPr>
          <a:lstStyle/>
          <a:p>
            <a:pPr>
              <a:buNone/>
            </a:pPr>
            <a:r>
              <a:rPr lang="fr-FR" dirty="0">
                <a:latin typeface="Arial Rounded MT Bold" pitchFamily="34" charset="0"/>
              </a:rPr>
              <a:t>	</a:t>
            </a:r>
          </a:p>
          <a:p>
            <a:pPr algn="just">
              <a:buNone/>
            </a:pPr>
            <a:r>
              <a:rPr lang="fr-FR" dirty="0">
                <a:latin typeface="Arial Rounded MT Bold" pitchFamily="34" charset="0"/>
              </a:rPr>
              <a:t>	La première cause de violence à l’égard des femmes, qui n’est pas seulement physique mais aussi psychologique, c’est la discrimination que</a:t>
            </a:r>
            <a:r>
              <a:rPr lang="it-IT" dirty="0">
                <a:latin typeface="Arial Rounded MT Bold" pitchFamily="34" charset="0"/>
              </a:rPr>
              <a:t> </a:t>
            </a:r>
            <a:r>
              <a:rPr lang="fr-FR" dirty="0">
                <a:latin typeface="Arial Rounded MT Bold" pitchFamily="34" charset="0"/>
              </a:rPr>
              <a:t> subissent les femmes en raison de l’ignorance et de la faiblesse psychologique des hommes. Aujourd’hui, les médias parlent de féminicides, de mauvais traitements, de violence envers les femmes et les enfants. Le thème de la violence est peut-être le plus actuel, de sorte que la violence fondée sur le genre, la discrimination et les stéréotypes sont des problèmes auxquels les femmes doivent faire face intelligemment, sans sous-estimer leur gravité.</a:t>
            </a:r>
            <a:endParaRPr lang="it-IT" dirty="0">
              <a:latin typeface="Arial Rounded MT Bold" pitchFamily="34" charset="0"/>
            </a:endParaRPr>
          </a:p>
          <a:p>
            <a:pPr>
              <a:buNone/>
            </a:pPr>
            <a:endParaRPr lang="it-IT" dirty="0">
              <a:latin typeface="Arial Rounded MT Bold" pitchFamily="34" charset="0"/>
            </a:endParaRPr>
          </a:p>
          <a:p>
            <a:endParaRPr lang="it-IT" dirty="0"/>
          </a:p>
        </p:txBody>
      </p:sp>
      <p:pic>
        <p:nvPicPr>
          <p:cNvPr id="1026" name="Picture 2" descr="Les violences contre les femmes au travail comme partout - FTQ - Femmes">
            <a:extLst>
              <a:ext uri="{FF2B5EF4-FFF2-40B4-BE49-F238E27FC236}">
                <a16:creationId xmlns:a16="http://schemas.microsoft.com/office/drawing/2014/main" id="{8C3A1E68-DC60-4FA4-BC4A-1D1BEA4A7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538" y="2420888"/>
            <a:ext cx="2552700" cy="1790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advClick="0" advTm="20000">
        <p14:reveal/>
      </p:transition>
    </mc:Choice>
    <mc:Fallback xmlns="">
      <p:transition spd="slow" advClick="0" advTm="2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Arial Rounded MT Bold" pitchFamily="34" charset="0"/>
              </a:rPr>
              <a:t>Angela GAIO</a:t>
            </a:r>
          </a:p>
        </p:txBody>
      </p:sp>
      <p:sp>
        <p:nvSpPr>
          <p:cNvPr id="3" name="Segnaposto contenuto 2"/>
          <p:cNvSpPr>
            <a:spLocks noGrp="1"/>
          </p:cNvSpPr>
          <p:nvPr>
            <p:ph idx="1"/>
          </p:nvPr>
        </p:nvSpPr>
        <p:spPr>
          <a:xfrm>
            <a:off x="457200" y="2332037"/>
            <a:ext cx="8229600" cy="4525963"/>
          </a:xfrm>
        </p:spPr>
        <p:txBody>
          <a:bodyPr/>
          <a:lstStyle/>
          <a:p>
            <a:pPr>
              <a:buNone/>
            </a:pPr>
            <a:r>
              <a:rPr lang="fr-FR" dirty="0"/>
              <a:t>	</a:t>
            </a:r>
          </a:p>
          <a:p>
            <a:pPr algn="just">
              <a:buNone/>
            </a:pPr>
            <a:r>
              <a:rPr lang="fr-FR" dirty="0"/>
              <a:t>	</a:t>
            </a:r>
            <a:r>
              <a:rPr lang="fr-FR" dirty="0">
                <a:latin typeface="Arial Rounded MT Bold" pitchFamily="34" charset="0"/>
              </a:rPr>
              <a:t>Les femmes ont été les muses inspirantes de nombreux artistes ; les femmes s’adorent et ne se maltraitent pas. Les femmes sont fortes et ne sont pas des propriétés à posséder, mais des personnes à aimer.</a:t>
            </a:r>
            <a:endParaRPr lang="it-IT" dirty="0">
              <a:latin typeface="Arial Rounded MT Bold" pitchFamily="34" charset="0"/>
            </a:endParaRPr>
          </a:p>
          <a:p>
            <a:endParaRPr lang="it-IT" dirty="0"/>
          </a:p>
        </p:txBody>
      </p:sp>
      <p:pic>
        <p:nvPicPr>
          <p:cNvPr id="5" name="Immagine 4">
            <a:extLst>
              <a:ext uri="{FF2B5EF4-FFF2-40B4-BE49-F238E27FC236}">
                <a16:creationId xmlns:a16="http://schemas.microsoft.com/office/drawing/2014/main" id="{FDEAA57F-ACB9-4AF9-A6C6-7DADDEB9EB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737" y="1196752"/>
            <a:ext cx="2676525" cy="1714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Georgia Pro Cond Black" pitchFamily="18" charset="0"/>
              </a:rPr>
              <a:t>Antonio LANZARO</a:t>
            </a:r>
          </a:p>
        </p:txBody>
      </p:sp>
      <p:sp>
        <p:nvSpPr>
          <p:cNvPr id="3" name="Segnaposto contenuto 2"/>
          <p:cNvSpPr>
            <a:spLocks noGrp="1"/>
          </p:cNvSpPr>
          <p:nvPr>
            <p:ph idx="1"/>
          </p:nvPr>
        </p:nvSpPr>
        <p:spPr>
          <a:xfrm>
            <a:off x="1134838" y="3284984"/>
            <a:ext cx="7253585" cy="2913187"/>
          </a:xfrm>
        </p:spPr>
        <p:txBody>
          <a:bodyPr>
            <a:normAutofit fontScale="85000" lnSpcReduction="20000"/>
          </a:bodyPr>
          <a:lstStyle/>
          <a:p>
            <a:pPr>
              <a:buNone/>
            </a:pPr>
            <a:r>
              <a:rPr lang="fr-FR" dirty="0"/>
              <a:t>	</a:t>
            </a:r>
          </a:p>
          <a:p>
            <a:pPr algn="just">
              <a:buNone/>
            </a:pPr>
            <a:r>
              <a:rPr lang="fr-FR" dirty="0"/>
              <a:t>	</a:t>
            </a:r>
            <a:r>
              <a:rPr lang="fr-FR" dirty="0">
                <a:latin typeface="Arial Rounded MT Bold" pitchFamily="34" charset="0"/>
              </a:rPr>
              <a:t>Je pense que sans les femmes, le monde n'existerait pas, parce que grâce à elles la vie est générée, donc elles sont précieuses pour l'humanité. Elles ne doivent pas être soumises à la violence car elles ont une valeur très importante pour le monde en général.</a:t>
            </a:r>
            <a:endParaRPr lang="it-IT" dirty="0">
              <a:latin typeface="Arial Rounded MT Bold" pitchFamily="34" charset="0"/>
            </a:endParaRPr>
          </a:p>
          <a:p>
            <a:endParaRPr lang="it-IT" dirty="0"/>
          </a:p>
        </p:txBody>
      </p:sp>
      <p:pic>
        <p:nvPicPr>
          <p:cNvPr id="5" name="Immagine 4">
            <a:extLst>
              <a:ext uri="{FF2B5EF4-FFF2-40B4-BE49-F238E27FC236}">
                <a16:creationId xmlns:a16="http://schemas.microsoft.com/office/drawing/2014/main" id="{1957140A-FF09-499C-B11A-80AC09F1F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7087" y="1417638"/>
            <a:ext cx="2409825" cy="1905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atin typeface="Georgia Pro Cond Black" pitchFamily="18" charset="0"/>
              </a:rPr>
              <a:t>Salyh</a:t>
            </a:r>
            <a:r>
              <a:rPr lang="it-IT" dirty="0">
                <a:latin typeface="Georgia Pro Cond Black" pitchFamily="18" charset="0"/>
              </a:rPr>
              <a:t> HIBA</a:t>
            </a:r>
          </a:p>
        </p:txBody>
      </p:sp>
      <p:sp>
        <p:nvSpPr>
          <p:cNvPr id="3" name="Segnaposto contenuto 2"/>
          <p:cNvSpPr>
            <a:spLocks noGrp="1"/>
          </p:cNvSpPr>
          <p:nvPr>
            <p:ph idx="1"/>
          </p:nvPr>
        </p:nvSpPr>
        <p:spPr>
          <a:xfrm>
            <a:off x="323528" y="1268760"/>
            <a:ext cx="4042792" cy="4641379"/>
          </a:xfrm>
        </p:spPr>
        <p:txBody>
          <a:bodyPr>
            <a:normAutofit fontScale="85000" lnSpcReduction="10000"/>
          </a:bodyPr>
          <a:lstStyle/>
          <a:p>
            <a:pPr>
              <a:buNone/>
            </a:pPr>
            <a:r>
              <a:rPr lang="fr-FR" dirty="0"/>
              <a:t>	</a:t>
            </a:r>
          </a:p>
          <a:p>
            <a:pPr>
              <a:buNone/>
            </a:pPr>
            <a:endParaRPr lang="fr-FR" dirty="0"/>
          </a:p>
          <a:p>
            <a:pPr algn="just">
              <a:buNone/>
            </a:pPr>
            <a:r>
              <a:rPr lang="fr-FR" dirty="0"/>
              <a:t>	</a:t>
            </a:r>
            <a:r>
              <a:rPr lang="fr-FR" dirty="0">
                <a:latin typeface="Arial Rounded MT Bold" pitchFamily="34" charset="0"/>
              </a:rPr>
              <a:t>Je pense que la violence envers les femmes est l’une des choses les plus horribles qui puisse exister, les mains sur le visage ne doivent être utilisées que pour les caresses.</a:t>
            </a:r>
            <a:endParaRPr lang="it-IT" dirty="0">
              <a:latin typeface="Arial Rounded MT Bold" pitchFamily="34" charset="0"/>
            </a:endParaRPr>
          </a:p>
          <a:p>
            <a:endParaRPr lang="it-IT" dirty="0"/>
          </a:p>
        </p:txBody>
      </p:sp>
      <p:pic>
        <p:nvPicPr>
          <p:cNvPr id="5" name="Immagine 4">
            <a:extLst>
              <a:ext uri="{FF2B5EF4-FFF2-40B4-BE49-F238E27FC236}">
                <a16:creationId xmlns:a16="http://schemas.microsoft.com/office/drawing/2014/main" id="{52E29362-2582-4181-A5F6-7A01B1A01F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2293305"/>
            <a:ext cx="2667000" cy="25922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Georgia Pro Cond Black" pitchFamily="18" charset="0"/>
              </a:rPr>
              <a:t>Assunta BALLETTA</a:t>
            </a:r>
          </a:p>
        </p:txBody>
      </p:sp>
      <p:sp>
        <p:nvSpPr>
          <p:cNvPr id="3" name="Segnaposto contenuto 2"/>
          <p:cNvSpPr>
            <a:spLocks noGrp="1"/>
          </p:cNvSpPr>
          <p:nvPr>
            <p:ph idx="1"/>
          </p:nvPr>
        </p:nvSpPr>
        <p:spPr>
          <a:xfrm>
            <a:off x="755576" y="2348880"/>
            <a:ext cx="4248472" cy="3777283"/>
          </a:xfrm>
        </p:spPr>
        <p:txBody>
          <a:bodyPr>
            <a:normAutofit fontScale="77500" lnSpcReduction="20000"/>
          </a:bodyPr>
          <a:lstStyle/>
          <a:p>
            <a:pPr>
              <a:buNone/>
            </a:pPr>
            <a:r>
              <a:rPr lang="fr-FR" dirty="0"/>
              <a:t>	</a:t>
            </a:r>
          </a:p>
          <a:p>
            <a:pPr algn="just">
              <a:buNone/>
            </a:pPr>
            <a:r>
              <a:rPr lang="fr-FR" dirty="0"/>
              <a:t>	</a:t>
            </a:r>
            <a:r>
              <a:rPr lang="fr-FR" dirty="0">
                <a:latin typeface="Arial Rounded MT Bold" pitchFamily="34" charset="0"/>
              </a:rPr>
              <a:t>Je pense que chaque homme et chaque femme ont les mêmes droits. Il ne faudrait jamais penser qu’une petite fille, une fille, une femme aient moins de droits qu’un enfant, un garçon, un homme.</a:t>
            </a:r>
            <a:endParaRPr lang="it-IT" dirty="0">
              <a:latin typeface="Arial Rounded MT Bold" pitchFamily="34" charset="0"/>
            </a:endParaRPr>
          </a:p>
          <a:p>
            <a:endParaRPr lang="it-IT" dirty="0"/>
          </a:p>
        </p:txBody>
      </p:sp>
      <p:pic>
        <p:nvPicPr>
          <p:cNvPr id="4" name="Immagine 3">
            <a:extLst>
              <a:ext uri="{FF2B5EF4-FFF2-40B4-BE49-F238E27FC236}">
                <a16:creationId xmlns:a16="http://schemas.microsoft.com/office/drawing/2014/main" id="{CC3AE80C-01E1-4E21-B746-509F74213AB1}"/>
              </a:ext>
            </a:extLst>
          </p:cNvPr>
          <p:cNvPicPr>
            <a:picLocks noChangeAspect="1"/>
          </p:cNvPicPr>
          <p:nvPr/>
        </p:nvPicPr>
        <p:blipFill>
          <a:blip r:embed="rId2"/>
          <a:stretch>
            <a:fillRect/>
          </a:stretch>
        </p:blipFill>
        <p:spPr>
          <a:xfrm>
            <a:off x="5580112" y="1556792"/>
            <a:ext cx="3048264" cy="20362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latin typeface="Georgia Pro Cond Black" pitchFamily="18" charset="0"/>
              </a:rPr>
              <a:t>Annachiara</a:t>
            </a:r>
            <a:r>
              <a:rPr lang="it-IT" dirty="0">
                <a:latin typeface="Georgia Pro Cond Black" pitchFamily="18" charset="0"/>
              </a:rPr>
              <a:t> DELLA PIETRA</a:t>
            </a:r>
          </a:p>
        </p:txBody>
      </p:sp>
      <p:sp>
        <p:nvSpPr>
          <p:cNvPr id="3" name="Segnaposto contenuto 2"/>
          <p:cNvSpPr>
            <a:spLocks noGrp="1"/>
          </p:cNvSpPr>
          <p:nvPr>
            <p:ph idx="1"/>
          </p:nvPr>
        </p:nvSpPr>
        <p:spPr/>
        <p:txBody>
          <a:bodyPr/>
          <a:lstStyle/>
          <a:p>
            <a:pPr>
              <a:buNone/>
            </a:pPr>
            <a:r>
              <a:rPr lang="fr-FR" dirty="0"/>
              <a:t>	</a:t>
            </a:r>
          </a:p>
          <a:p>
            <a:pPr>
              <a:buNone/>
            </a:pPr>
            <a:endParaRPr lang="fr-FR" dirty="0"/>
          </a:p>
          <a:p>
            <a:pPr>
              <a:buNone/>
            </a:pPr>
            <a:endParaRPr lang="fr-FR" dirty="0"/>
          </a:p>
          <a:p>
            <a:pPr>
              <a:buNone/>
            </a:pPr>
            <a:r>
              <a:rPr lang="fr-FR" dirty="0"/>
              <a:t>	</a:t>
            </a:r>
            <a:r>
              <a:rPr lang="fr-FR" dirty="0">
                <a:latin typeface="Arial Rounded MT Bold" pitchFamily="34" charset="0"/>
              </a:rPr>
              <a:t>Les femmes ne sont ni meilleures ni pires que les hommes, les deux sont égaux.</a:t>
            </a:r>
            <a:endParaRPr lang="it-IT" dirty="0">
              <a:latin typeface="Arial Rounded MT Bold" pitchFamily="34" charset="0"/>
            </a:endParaRPr>
          </a:p>
          <a:p>
            <a:endParaRPr lang="it-IT" dirty="0"/>
          </a:p>
        </p:txBody>
      </p:sp>
      <p:pic>
        <p:nvPicPr>
          <p:cNvPr id="5" name="Immagine 4">
            <a:extLst>
              <a:ext uri="{FF2B5EF4-FFF2-40B4-BE49-F238E27FC236}">
                <a16:creationId xmlns:a16="http://schemas.microsoft.com/office/drawing/2014/main" id="{73FD91CC-E2C8-420D-969E-A57B20754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1571840"/>
            <a:ext cx="3352800" cy="1362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Georgia Pro Cond Black" pitchFamily="18" charset="0"/>
              </a:rPr>
              <a:t>Giuseppe FURINO</a:t>
            </a:r>
          </a:p>
        </p:txBody>
      </p:sp>
      <p:sp>
        <p:nvSpPr>
          <p:cNvPr id="3" name="Segnaposto contenuto 2"/>
          <p:cNvSpPr>
            <a:spLocks noGrp="1"/>
          </p:cNvSpPr>
          <p:nvPr>
            <p:ph idx="1"/>
          </p:nvPr>
        </p:nvSpPr>
        <p:spPr/>
        <p:txBody>
          <a:bodyPr/>
          <a:lstStyle/>
          <a:p>
            <a:pPr>
              <a:buNone/>
            </a:pPr>
            <a:r>
              <a:rPr lang="fr-FR" dirty="0"/>
              <a:t>	</a:t>
            </a:r>
          </a:p>
          <a:p>
            <a:pPr>
              <a:buNone/>
            </a:pPr>
            <a:endParaRPr lang="fr-FR" dirty="0"/>
          </a:p>
          <a:p>
            <a:pPr algn="just">
              <a:buNone/>
            </a:pPr>
            <a:r>
              <a:rPr lang="fr-FR" dirty="0"/>
              <a:t>	</a:t>
            </a:r>
            <a:r>
              <a:rPr lang="fr-FR" dirty="0">
                <a:latin typeface="Arial Rounded MT Bold" pitchFamily="34" charset="0"/>
              </a:rPr>
              <a:t>Le monstre ne dort pas sous le lit. Le monstre peut dormir à côté de vous. Selon moi, les femmes doivent être respectées, et non sous-estimées car elles sont capables de faire tout ce que les hommes font.</a:t>
            </a:r>
            <a:endParaRPr lang="it-IT" dirty="0">
              <a:latin typeface="Arial Rounded MT Bold" pitchFamily="34" charset="0"/>
            </a:endParaRPr>
          </a:p>
          <a:p>
            <a:endParaRPr lang="it-IT" dirty="0"/>
          </a:p>
        </p:txBody>
      </p:sp>
      <p:pic>
        <p:nvPicPr>
          <p:cNvPr id="7" name="Immagine 6">
            <a:extLst>
              <a:ext uri="{FF2B5EF4-FFF2-40B4-BE49-F238E27FC236}">
                <a16:creationId xmlns:a16="http://schemas.microsoft.com/office/drawing/2014/main" id="{268C2900-FE47-436D-9342-E621508EF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1268760"/>
            <a:ext cx="2736304" cy="12961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Georgia Pro Cond Black" pitchFamily="18" charset="0"/>
              </a:rPr>
              <a:t>Chiara APRIGLIANO</a:t>
            </a:r>
          </a:p>
        </p:txBody>
      </p:sp>
      <p:sp>
        <p:nvSpPr>
          <p:cNvPr id="3" name="Segnaposto contenuto 2"/>
          <p:cNvSpPr>
            <a:spLocks noGrp="1"/>
          </p:cNvSpPr>
          <p:nvPr>
            <p:ph idx="1"/>
          </p:nvPr>
        </p:nvSpPr>
        <p:spPr/>
        <p:txBody>
          <a:bodyPr/>
          <a:lstStyle/>
          <a:p>
            <a:pPr>
              <a:buNone/>
            </a:pPr>
            <a:r>
              <a:rPr lang="fr-FR" dirty="0"/>
              <a:t>	</a:t>
            </a:r>
          </a:p>
          <a:p>
            <a:pPr>
              <a:buNone/>
            </a:pPr>
            <a:endParaRPr lang="fr-FR" dirty="0"/>
          </a:p>
          <a:p>
            <a:pPr>
              <a:buNone/>
            </a:pPr>
            <a:endParaRPr lang="fr-FR" dirty="0"/>
          </a:p>
          <a:p>
            <a:pPr>
              <a:buNone/>
            </a:pPr>
            <a:r>
              <a:rPr lang="fr-FR" dirty="0"/>
              <a:t>	</a:t>
            </a:r>
            <a:r>
              <a:rPr lang="fr-FR" dirty="0">
                <a:latin typeface="Arial Rounded MT Bold" pitchFamily="34" charset="0"/>
              </a:rPr>
              <a:t>Les hommes doivent comprendre que les femmes ne sont pas des objets.</a:t>
            </a:r>
            <a:endParaRPr lang="it-IT" dirty="0">
              <a:latin typeface="Arial Rounded MT Bold" pitchFamily="34" charset="0"/>
            </a:endParaRPr>
          </a:p>
          <a:p>
            <a:endParaRPr lang="it-IT" dirty="0"/>
          </a:p>
        </p:txBody>
      </p:sp>
      <p:pic>
        <p:nvPicPr>
          <p:cNvPr id="4" name="Immagine 3">
            <a:extLst>
              <a:ext uri="{FF2B5EF4-FFF2-40B4-BE49-F238E27FC236}">
                <a16:creationId xmlns:a16="http://schemas.microsoft.com/office/drawing/2014/main" id="{8999D48A-AD7E-4BAC-A420-D68DEB277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1196752"/>
            <a:ext cx="4392488" cy="20949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latin typeface="Georgia Pro Cond Black" pitchFamily="18" charset="0"/>
              </a:rPr>
              <a:t>Annapaola</a:t>
            </a:r>
            <a:r>
              <a:rPr lang="it-IT" dirty="0">
                <a:latin typeface="Georgia Pro Cond Black" pitchFamily="18" charset="0"/>
              </a:rPr>
              <a:t> MINALE</a:t>
            </a:r>
          </a:p>
        </p:txBody>
      </p:sp>
      <p:sp>
        <p:nvSpPr>
          <p:cNvPr id="3" name="Segnaposto contenuto 2"/>
          <p:cNvSpPr>
            <a:spLocks noGrp="1"/>
          </p:cNvSpPr>
          <p:nvPr>
            <p:ph idx="1"/>
          </p:nvPr>
        </p:nvSpPr>
        <p:spPr>
          <a:xfrm>
            <a:off x="251520" y="2796952"/>
            <a:ext cx="8435280" cy="3329211"/>
          </a:xfrm>
        </p:spPr>
        <p:txBody>
          <a:bodyPr>
            <a:normAutofit fontScale="77500" lnSpcReduction="20000"/>
          </a:bodyPr>
          <a:lstStyle/>
          <a:p>
            <a:pPr algn="just">
              <a:buNone/>
            </a:pPr>
            <a:r>
              <a:rPr lang="fr-FR" dirty="0">
                <a:latin typeface="Arial Rounded MT Bold" pitchFamily="34" charset="0"/>
              </a:rPr>
              <a:t>	Les femmes sont victimes de violence physique et psychologique. La femme a toujours été considérée comme un être inférieur à l’homme. La femme est critiquée pour ses attitudes et sa façon de s’habiller. Personnellement, je pense que les femmes ont les mêmes droits que les hommes. Celui qui pratique la violence est victime de soi-même. Nous sommes des femmes et nous devons être respectées pour ce que nous sommes.</a:t>
            </a:r>
            <a:endParaRPr lang="it-IT" dirty="0">
              <a:latin typeface="Arial Rounded MT Bold" pitchFamily="34" charset="0"/>
            </a:endParaRPr>
          </a:p>
          <a:p>
            <a:endParaRPr lang="it-IT" dirty="0"/>
          </a:p>
        </p:txBody>
      </p:sp>
      <p:pic>
        <p:nvPicPr>
          <p:cNvPr id="5" name="Immagine 4">
            <a:extLst>
              <a:ext uri="{FF2B5EF4-FFF2-40B4-BE49-F238E27FC236}">
                <a16:creationId xmlns:a16="http://schemas.microsoft.com/office/drawing/2014/main" id="{DFB62FF2-7410-4DCD-8F6B-322057527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1196752"/>
            <a:ext cx="2857500" cy="160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a:latin typeface="Georgia Pro Black" pitchFamily="18" charset="0"/>
              </a:rPr>
              <a:t>Christian ALBERTINI </a:t>
            </a:r>
            <a:br>
              <a:rPr lang="it-IT" dirty="0"/>
            </a:br>
            <a:endParaRPr lang="it-IT" dirty="0"/>
          </a:p>
        </p:txBody>
      </p:sp>
      <p:sp>
        <p:nvSpPr>
          <p:cNvPr id="3" name="Segnaposto contenuto 2"/>
          <p:cNvSpPr>
            <a:spLocks noGrp="1"/>
          </p:cNvSpPr>
          <p:nvPr>
            <p:ph idx="1"/>
          </p:nvPr>
        </p:nvSpPr>
        <p:spPr>
          <a:xfrm>
            <a:off x="457200" y="1628800"/>
            <a:ext cx="8229600" cy="4525963"/>
          </a:xfrm>
        </p:spPr>
        <p:txBody>
          <a:bodyPr/>
          <a:lstStyle/>
          <a:p>
            <a:pPr>
              <a:buNone/>
            </a:pPr>
            <a:r>
              <a:rPr lang="fr-FR" dirty="0"/>
              <a:t>	</a:t>
            </a:r>
          </a:p>
          <a:p>
            <a:pPr>
              <a:buNone/>
            </a:pPr>
            <a:endParaRPr lang="fr-FR" dirty="0"/>
          </a:p>
          <a:p>
            <a:pPr>
              <a:buNone/>
            </a:pPr>
            <a:endParaRPr lang="fr-FR" dirty="0"/>
          </a:p>
          <a:p>
            <a:pPr algn="just">
              <a:buNone/>
            </a:pPr>
            <a:r>
              <a:rPr lang="fr-FR" dirty="0">
                <a:latin typeface="Arial Rounded MT Bold" pitchFamily="34" charset="0"/>
              </a:rPr>
              <a:t>	Une femme ne doit jamais se défendre de ceux qu'elle aime. Une femme doit se sentir protégée et aimée à côté de son homme.</a:t>
            </a:r>
            <a:endParaRPr lang="it-IT" dirty="0">
              <a:latin typeface="Arial Rounded MT Bold" pitchFamily="34" charset="0"/>
            </a:endParaRPr>
          </a:p>
          <a:p>
            <a:endParaRPr lang="it-IT" dirty="0"/>
          </a:p>
        </p:txBody>
      </p:sp>
      <p:pic>
        <p:nvPicPr>
          <p:cNvPr id="5" name="Immagine 4">
            <a:extLst>
              <a:ext uri="{FF2B5EF4-FFF2-40B4-BE49-F238E27FC236}">
                <a16:creationId xmlns:a16="http://schemas.microsoft.com/office/drawing/2014/main" id="{D1BF462B-8344-406A-8B21-2F8763839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3262" y="1196752"/>
            <a:ext cx="2657475" cy="1714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Georgia Pro Cond Black" pitchFamily="18" charset="0"/>
              </a:rPr>
              <a:t>Marzia NAPOLITANO</a:t>
            </a:r>
          </a:p>
        </p:txBody>
      </p:sp>
      <p:sp>
        <p:nvSpPr>
          <p:cNvPr id="3" name="Segnaposto contenuto 2"/>
          <p:cNvSpPr>
            <a:spLocks noGrp="1"/>
          </p:cNvSpPr>
          <p:nvPr>
            <p:ph idx="1"/>
          </p:nvPr>
        </p:nvSpPr>
        <p:spPr>
          <a:xfrm>
            <a:off x="709228" y="3068960"/>
            <a:ext cx="7725544" cy="3411538"/>
          </a:xfrm>
        </p:spPr>
        <p:txBody>
          <a:bodyPr>
            <a:normAutofit fontScale="62500" lnSpcReduction="20000"/>
          </a:bodyPr>
          <a:lstStyle/>
          <a:p>
            <a:pPr algn="just">
              <a:buNone/>
            </a:pPr>
            <a:r>
              <a:rPr lang="fr-FR" dirty="0"/>
              <a:t>	</a:t>
            </a:r>
            <a:r>
              <a:rPr lang="fr-FR" dirty="0">
                <a:latin typeface="Arial Rounded MT Bold" pitchFamily="34" charset="0"/>
              </a:rPr>
              <a:t>Je pense qu’il est important de rappeler que les femmes ont joué un rôle essentiel dans la société depuis le début. Les femmes ont toujours lutté pour obtenir la même liberté et les mêmes droits que les hommes. Et donc aujourd’hui, il est honteux d’entendre des nouvelles sur les abus et les violences qui ont lieu quotidiennement. Tous les hommes qui commettent de la violence contre les femmes ne peuvent être qualifiés d’hommes. Je pense qu’il n’y a pas de définition à donner à ces êtres violents.  Et pourtant ce jour a été créé précisément pour ne pas oublier et surtout pour dénoncer tout type de violence sur les femmes.</a:t>
            </a:r>
            <a:endParaRPr lang="it-IT" dirty="0">
              <a:latin typeface="Arial Rounded MT Bold" pitchFamily="34" charset="0"/>
            </a:endParaRPr>
          </a:p>
          <a:p>
            <a:endParaRPr lang="it-IT" dirty="0"/>
          </a:p>
        </p:txBody>
      </p:sp>
      <p:pic>
        <p:nvPicPr>
          <p:cNvPr id="5" name="Immagine 4">
            <a:extLst>
              <a:ext uri="{FF2B5EF4-FFF2-40B4-BE49-F238E27FC236}">
                <a16:creationId xmlns:a16="http://schemas.microsoft.com/office/drawing/2014/main" id="{1F3C5005-E3E9-4B4F-A760-DAA5FE503D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1268760"/>
            <a:ext cx="2160240" cy="16184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20000">
        <p14:reveal/>
      </p:transition>
    </mc:Choice>
    <mc:Fallback xmlns="">
      <p:transition spd="slow" advClick="0" advTm="20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Georgia Pro Cond Black" pitchFamily="18" charset="0"/>
              </a:rPr>
              <a:t>Teresa DE RIGGI</a:t>
            </a:r>
          </a:p>
        </p:txBody>
      </p:sp>
      <p:sp>
        <p:nvSpPr>
          <p:cNvPr id="3" name="Segnaposto contenuto 2"/>
          <p:cNvSpPr>
            <a:spLocks noGrp="1"/>
          </p:cNvSpPr>
          <p:nvPr>
            <p:ph idx="1"/>
          </p:nvPr>
        </p:nvSpPr>
        <p:spPr>
          <a:xfrm>
            <a:off x="179512" y="1556792"/>
            <a:ext cx="6480720" cy="5301208"/>
          </a:xfrm>
        </p:spPr>
        <p:txBody>
          <a:bodyPr>
            <a:normAutofit fontScale="55000" lnSpcReduction="20000"/>
          </a:bodyPr>
          <a:lstStyle/>
          <a:p>
            <a:pPr>
              <a:buNone/>
            </a:pPr>
            <a:r>
              <a:rPr lang="fr-FR" dirty="0">
                <a:latin typeface="Arial Rounded MT Bold" pitchFamily="34" charset="0"/>
              </a:rPr>
              <a:t>	</a:t>
            </a:r>
          </a:p>
          <a:p>
            <a:pPr algn="just">
              <a:buNone/>
            </a:pPr>
            <a:r>
              <a:rPr lang="fr-FR" dirty="0">
                <a:latin typeface="Arial Rounded MT Bold" pitchFamily="34" charset="0"/>
              </a:rPr>
              <a:t>	Les femmes ont toujours dû se battre pour avoir leurs droits et être définies comme égales aux hommes. Aujourd’hui, ces objectifs n’ont pas encore été atteints. Au cours des dernières années, le nombre de violences subies a augmenté. Beaucoup d’hommes faibles et sans confiance en eux-mêmes violent, psychologiquement et physiquement, les femmes, en les définissant inférieures. Souvent les pères et les maris considèrent la femme comme leur propriété, ils la contrôlent et la manipulent. Quand ces violences se produisent, beaucoup de gens tendent à culpabiliser les femmes: ils disent que leur façon de s’habiller, de se comporter peuvent justifier ces abus. Ce n’est pas juste. La journée internationale contre les violences faites aux femmes veut sensibiliser l’opinion publique à ce sujet et rappeler les batailles que les femmes doivent mener pour obtenir leurs droits. Nous pourrons dire que nous avons atteint cet objectif quand nous pourrons sortir de chez nous avec une mini-jupe sans la peur d’être violées.</a:t>
            </a:r>
            <a:endParaRPr lang="it-IT" dirty="0">
              <a:latin typeface="Arial Rounded MT Bold" pitchFamily="34" charset="0"/>
            </a:endParaRPr>
          </a:p>
          <a:p>
            <a:endParaRPr lang="it-IT" dirty="0"/>
          </a:p>
        </p:txBody>
      </p:sp>
      <p:pic>
        <p:nvPicPr>
          <p:cNvPr id="5" name="Immagine 4">
            <a:extLst>
              <a:ext uri="{FF2B5EF4-FFF2-40B4-BE49-F238E27FC236}">
                <a16:creationId xmlns:a16="http://schemas.microsoft.com/office/drawing/2014/main" id="{9FF9F18E-7AD1-4BF9-9F68-C9693B9A7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2775" y="2348880"/>
            <a:ext cx="1724025" cy="29523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20000">
        <p14:reveal/>
      </p:transition>
    </mc:Choice>
    <mc:Fallback xmlns="">
      <p:transition spd="slow" advClick="0" advTm="20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Georgia Pro Cond Black" pitchFamily="18" charset="0"/>
              </a:rPr>
              <a:t>Giulia </a:t>
            </a:r>
            <a:r>
              <a:rPr lang="it-IT" dirty="0" err="1">
                <a:latin typeface="Georgia Pro Cond Black" pitchFamily="18" charset="0"/>
              </a:rPr>
              <a:t>DI</a:t>
            </a:r>
            <a:r>
              <a:rPr lang="it-IT" dirty="0">
                <a:latin typeface="Georgia Pro Cond Black" pitchFamily="18" charset="0"/>
              </a:rPr>
              <a:t> ROBERTO</a:t>
            </a:r>
          </a:p>
        </p:txBody>
      </p:sp>
      <p:sp>
        <p:nvSpPr>
          <p:cNvPr id="3" name="Segnaposto contenuto 2"/>
          <p:cNvSpPr>
            <a:spLocks noGrp="1"/>
          </p:cNvSpPr>
          <p:nvPr>
            <p:ph idx="1"/>
          </p:nvPr>
        </p:nvSpPr>
        <p:spPr>
          <a:xfrm>
            <a:off x="539552" y="2361870"/>
            <a:ext cx="8229600" cy="4525963"/>
          </a:xfrm>
        </p:spPr>
        <p:txBody>
          <a:bodyPr>
            <a:normAutofit fontScale="77500" lnSpcReduction="20000"/>
          </a:bodyPr>
          <a:lstStyle/>
          <a:p>
            <a:pPr>
              <a:buNone/>
            </a:pPr>
            <a:r>
              <a:rPr lang="fr-FR" dirty="0"/>
              <a:t>	</a:t>
            </a:r>
          </a:p>
          <a:p>
            <a:pPr algn="just">
              <a:buNone/>
            </a:pPr>
            <a:r>
              <a:rPr lang="fr-FR" dirty="0"/>
              <a:t>	</a:t>
            </a:r>
            <a:r>
              <a:rPr lang="fr-FR" dirty="0">
                <a:latin typeface="Arial Rounded MT Bold" pitchFamily="34" charset="0"/>
              </a:rPr>
              <a:t>Je pense que dans notre histoire les femmes ont toujours été considérées comme inférieures aux hommes et après plusieurs siècles rien n'a changé. Je sais qu'il existe de nombreuses lois et des manifestations pour l'égalité des droits mais il y a encore la même pensée que dans le passé. Nous devons changer! Les femmes ont des caractéristiques physiques différentes comme tout le monde, mais les femmes sont des êtres humains normaux comme les hommes et méritent donc les mêmes droits et devoirs. Mais surtout, les préjugés qui forment un mur entre les hommes et les femmes doivent être démolis.</a:t>
            </a:r>
            <a:endParaRPr lang="it-IT" dirty="0">
              <a:latin typeface="Arial Rounded MT Bold" pitchFamily="34" charset="0"/>
            </a:endParaRPr>
          </a:p>
          <a:p>
            <a:endParaRPr lang="it-IT" dirty="0"/>
          </a:p>
        </p:txBody>
      </p:sp>
      <p:pic>
        <p:nvPicPr>
          <p:cNvPr id="5" name="Immagine 4">
            <a:extLst>
              <a:ext uri="{FF2B5EF4-FFF2-40B4-BE49-F238E27FC236}">
                <a16:creationId xmlns:a16="http://schemas.microsoft.com/office/drawing/2014/main" id="{CF813761-70E6-42BE-99EF-B55BAE248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1124744"/>
            <a:ext cx="2857500" cy="14954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20000">
        <p14:reveal/>
      </p:transition>
    </mc:Choice>
    <mc:Fallback xmlns="">
      <p:transition spd="slow" advClick="0" advTm="20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Georgia Pro Cond Black" pitchFamily="18" charset="0"/>
              </a:rPr>
              <a:t>Clemente MONTANO</a:t>
            </a:r>
          </a:p>
        </p:txBody>
      </p:sp>
      <p:sp>
        <p:nvSpPr>
          <p:cNvPr id="3" name="Segnaposto contenuto 2"/>
          <p:cNvSpPr>
            <a:spLocks noGrp="1"/>
          </p:cNvSpPr>
          <p:nvPr>
            <p:ph idx="1"/>
          </p:nvPr>
        </p:nvSpPr>
        <p:spPr>
          <a:xfrm>
            <a:off x="423661" y="2362856"/>
            <a:ext cx="8229600" cy="4525963"/>
          </a:xfrm>
        </p:spPr>
        <p:txBody>
          <a:bodyPr>
            <a:normAutofit fontScale="70000" lnSpcReduction="20000"/>
          </a:bodyPr>
          <a:lstStyle/>
          <a:p>
            <a:pPr>
              <a:buNone/>
            </a:pPr>
            <a:r>
              <a:rPr lang="fr-FR" dirty="0"/>
              <a:t>	</a:t>
            </a:r>
          </a:p>
          <a:p>
            <a:pPr algn="just">
              <a:buNone/>
            </a:pPr>
            <a:r>
              <a:rPr lang="fr-FR" dirty="0">
                <a:latin typeface="Arial Rounded MT Bold" pitchFamily="34" charset="0"/>
              </a:rPr>
              <a:t>	Depuis toujours, les femmes se battent pour leurs droits. Aujourd’hui, en 2020, les femmes sont beaucoup plus libres, mais pour parvenir à l’égalité des sexes, nous avons encore beaucoup à faire. On entend de plus en plus de cas de violences conjugales et  de harcèlement sexuel. Cette journée est importante pour rappeler que les femmes ne sont pas des objets et doivent être libres de faire ce qu’elles veulent et de s’habiller comme elles veulent, comme tous les autres, sans discrimination. Mon plus grand rêve est de vivre dans un monde où il n’y aurait aucune discrimination et où les femmes seraient libres de vivre tranquillement. J’espère qu’un jour ce sera le cas.</a:t>
            </a:r>
            <a:endParaRPr lang="it-IT" dirty="0">
              <a:latin typeface="Arial Rounded MT Bold" pitchFamily="34" charset="0"/>
            </a:endParaRPr>
          </a:p>
          <a:p>
            <a:endParaRPr lang="it-IT" dirty="0"/>
          </a:p>
        </p:txBody>
      </p:sp>
      <p:pic>
        <p:nvPicPr>
          <p:cNvPr id="9" name="Immagine 8">
            <a:extLst>
              <a:ext uri="{FF2B5EF4-FFF2-40B4-BE49-F238E27FC236}">
                <a16:creationId xmlns:a16="http://schemas.microsoft.com/office/drawing/2014/main" id="{E2D79B9F-5CE4-4957-BA5C-E0A8300D4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1182346"/>
            <a:ext cx="1890169" cy="14158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a:latin typeface="Georgia Pro Black" pitchFamily="18" charset="0"/>
              </a:rPr>
              <a:t>Angela BOTTONE</a:t>
            </a:r>
            <a:br>
              <a:rPr lang="it-IT" dirty="0"/>
            </a:br>
            <a:endParaRPr lang="it-IT" dirty="0"/>
          </a:p>
        </p:txBody>
      </p:sp>
      <p:sp>
        <p:nvSpPr>
          <p:cNvPr id="3" name="Segnaposto contenuto 2"/>
          <p:cNvSpPr>
            <a:spLocks noGrp="1"/>
          </p:cNvSpPr>
          <p:nvPr>
            <p:ph idx="1"/>
          </p:nvPr>
        </p:nvSpPr>
        <p:spPr>
          <a:xfrm>
            <a:off x="107504" y="1772816"/>
            <a:ext cx="8229600" cy="4525963"/>
          </a:xfrm>
        </p:spPr>
        <p:txBody>
          <a:bodyPr>
            <a:normAutofit fontScale="62500" lnSpcReduction="20000"/>
          </a:bodyPr>
          <a:lstStyle/>
          <a:p>
            <a:pPr>
              <a:buNone/>
            </a:pPr>
            <a:r>
              <a:rPr lang="fr-FR" dirty="0"/>
              <a:t>	</a:t>
            </a:r>
          </a:p>
          <a:p>
            <a:pPr>
              <a:buNone/>
            </a:pPr>
            <a:r>
              <a:rPr lang="fr-FR" dirty="0"/>
              <a:t>		</a:t>
            </a:r>
          </a:p>
          <a:p>
            <a:pPr algn="just">
              <a:buNone/>
            </a:pPr>
            <a:r>
              <a:rPr lang="fr-FR" dirty="0">
                <a:latin typeface="Arial Rounded MT Bold" pitchFamily="34" charset="0"/>
              </a:rPr>
              <a:t>	Je suis contre la violence sur les femmes parce que pendant trop longtemps nos capacités de femmes ont été sous-estimées, nous avons toujours eu l'ancienne idée</a:t>
            </a:r>
            <a:r>
              <a:rPr lang="it-IT" dirty="0">
                <a:latin typeface="Arial Rounded MT Bold" pitchFamily="34" charset="0"/>
              </a:rPr>
              <a:t> </a:t>
            </a:r>
            <a:r>
              <a:rPr lang="fr-FR" dirty="0">
                <a:latin typeface="Arial Rounded MT Bold" pitchFamily="34" charset="0"/>
              </a:rPr>
              <a:t>que les femmes devraient faire</a:t>
            </a:r>
            <a:r>
              <a:rPr lang="it-IT" dirty="0">
                <a:latin typeface="Arial Rounded MT Bold" pitchFamily="34" charset="0"/>
              </a:rPr>
              <a:t> </a:t>
            </a:r>
            <a:r>
              <a:rPr lang="fr-FR" dirty="0">
                <a:latin typeface="Arial Rounded MT Bold" pitchFamily="34" charset="0"/>
              </a:rPr>
              <a:t>ce que leur père et mari voulaient, elles devaient être soumises et ne pouvaient rien dire ou faire</a:t>
            </a:r>
            <a:r>
              <a:rPr lang="it-IT" dirty="0">
                <a:latin typeface="Arial Rounded MT Bold" pitchFamily="34" charset="0"/>
              </a:rPr>
              <a:t> </a:t>
            </a:r>
            <a:r>
              <a:rPr lang="fr-FR" dirty="0">
                <a:latin typeface="Arial Rounded MT Bold" pitchFamily="34" charset="0"/>
              </a:rPr>
              <a:t>. Heureusement, aujourd'hui il y a des gens qui se battent pour les droits de ces femmes, qui méritent plus; aujourd'hui elles </a:t>
            </a:r>
            <a:r>
              <a:rPr lang="it-IT" dirty="0">
                <a:latin typeface="Arial Rounded MT Bold" pitchFamily="34" charset="0"/>
              </a:rPr>
              <a:t> </a:t>
            </a:r>
            <a:r>
              <a:rPr lang="fr-FR" dirty="0">
                <a:latin typeface="Arial Rounded MT Bold" pitchFamily="34" charset="0"/>
              </a:rPr>
              <a:t>ont les mêmes droits que les hommes, mais on n'a jamais cessé de les sous-estimer et de les considérer comme incapables de faire un travail.  Malgré le développement, aujourd'hui encore  il y a des femmes qui sont violées et qui souffrent de violence conjugale. Tout cela est vraiment effrayant, car une femme ne devrait jamais se sentir mal à l'aise ou mal dans sa peau à cause d’individus qui ne valent moins que rien. </a:t>
            </a:r>
            <a:endParaRPr lang="it-IT" dirty="0">
              <a:latin typeface="Arial Rounded MT Bold" pitchFamily="34" charset="0"/>
            </a:endParaRPr>
          </a:p>
          <a:p>
            <a:endParaRPr lang="it-IT" dirty="0">
              <a:latin typeface="Arial Rounded MT Bold" pitchFamily="34" charset="0"/>
            </a:endParaRPr>
          </a:p>
        </p:txBody>
      </p:sp>
      <p:pic>
        <p:nvPicPr>
          <p:cNvPr id="10" name="Immagine 9">
            <a:extLst>
              <a:ext uri="{FF2B5EF4-FFF2-40B4-BE49-F238E27FC236}">
                <a16:creationId xmlns:a16="http://schemas.microsoft.com/office/drawing/2014/main" id="{937309C5-5BFB-49A1-9C35-7B5C15A59EF6}"/>
              </a:ext>
            </a:extLst>
          </p:cNvPr>
          <p:cNvPicPr>
            <a:picLocks noChangeAspect="1"/>
          </p:cNvPicPr>
          <p:nvPr/>
        </p:nvPicPr>
        <p:blipFill>
          <a:blip r:embed="rId2"/>
          <a:stretch>
            <a:fillRect/>
          </a:stretch>
        </p:blipFill>
        <p:spPr>
          <a:xfrm>
            <a:off x="3707904" y="846138"/>
            <a:ext cx="1359526" cy="15972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20000">
        <p14:reveal/>
      </p:transition>
    </mc:Choice>
    <mc:Fallback xmlns="">
      <p:transition spd="slow" advClick="0" advTm="2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Georgia Pro Black" pitchFamily="18" charset="0"/>
              </a:rPr>
              <a:t>Sabrina DE STEFANO</a:t>
            </a:r>
          </a:p>
        </p:txBody>
      </p:sp>
      <p:sp>
        <p:nvSpPr>
          <p:cNvPr id="3" name="Segnaposto contenuto 2"/>
          <p:cNvSpPr>
            <a:spLocks noGrp="1"/>
          </p:cNvSpPr>
          <p:nvPr>
            <p:ph idx="1"/>
          </p:nvPr>
        </p:nvSpPr>
        <p:spPr>
          <a:xfrm>
            <a:off x="457200" y="1556792"/>
            <a:ext cx="5482952" cy="4569371"/>
          </a:xfrm>
        </p:spPr>
        <p:txBody>
          <a:bodyPr>
            <a:normAutofit fontScale="70000" lnSpcReduction="20000"/>
          </a:bodyPr>
          <a:lstStyle/>
          <a:p>
            <a:pPr algn="just">
              <a:buNone/>
            </a:pPr>
            <a:r>
              <a:rPr lang="fr-FR" dirty="0"/>
              <a:t>	</a:t>
            </a:r>
            <a:r>
              <a:rPr lang="fr-FR" dirty="0">
                <a:latin typeface="Arial Rounded MT Bold" pitchFamily="34" charset="0"/>
              </a:rPr>
              <a:t>La femme a toujours été sous- évaluée </a:t>
            </a:r>
            <a:r>
              <a:rPr lang="it-IT" dirty="0">
                <a:latin typeface="Arial Rounded MT Bold" pitchFamily="34" charset="0"/>
              </a:rPr>
              <a:t>, </a:t>
            </a:r>
            <a:r>
              <a:rPr lang="fr-FR" dirty="0">
                <a:latin typeface="Arial Rounded MT Bold" pitchFamily="34" charset="0"/>
              </a:rPr>
              <a:t>contrairement à l'homme. Il y a toujours eu de la violence contre</a:t>
            </a:r>
            <a:r>
              <a:rPr lang="it-IT" dirty="0">
                <a:latin typeface="Arial Rounded MT Bold" pitchFamily="34" charset="0"/>
              </a:rPr>
              <a:t> </a:t>
            </a:r>
            <a:r>
              <a:rPr lang="fr-FR" dirty="0">
                <a:latin typeface="Arial Rounded MT Bold" pitchFamily="34" charset="0"/>
              </a:rPr>
              <a:t> elle comme la violence conjugale, la violence verbale et mentale. Je ne suis pas d'accord</a:t>
            </a:r>
            <a:r>
              <a:rPr lang="it-IT" dirty="0">
                <a:latin typeface="Arial Rounded MT Bold" pitchFamily="34" charset="0"/>
              </a:rPr>
              <a:t> </a:t>
            </a:r>
            <a:r>
              <a:rPr lang="fr-FR" dirty="0">
                <a:latin typeface="Arial Rounded MT Bold" pitchFamily="34" charset="0"/>
              </a:rPr>
              <a:t>et je pense que les homme</a:t>
            </a:r>
            <a:r>
              <a:rPr lang="it-IT" dirty="0">
                <a:latin typeface="Arial Rounded MT Bold" pitchFamily="34" charset="0"/>
              </a:rPr>
              <a:t>s</a:t>
            </a:r>
            <a:r>
              <a:rPr lang="fr-FR" dirty="0">
                <a:latin typeface="Arial Rounded MT Bold" pitchFamily="34" charset="0"/>
              </a:rPr>
              <a:t> n'ont aucune raison</a:t>
            </a:r>
            <a:r>
              <a:rPr lang="it-IT" dirty="0">
                <a:latin typeface="Arial Rounded MT Bold" pitchFamily="34" charset="0"/>
              </a:rPr>
              <a:t> </a:t>
            </a:r>
            <a:r>
              <a:rPr lang="fr-FR" dirty="0">
                <a:latin typeface="Arial Rounded MT Bold" pitchFamily="34" charset="0"/>
              </a:rPr>
              <a:t> d’agir ainsi et qu'ils le font uniquement pour démontrer</a:t>
            </a:r>
            <a:r>
              <a:rPr lang="it-IT" dirty="0">
                <a:latin typeface="Arial Rounded MT Bold" pitchFamily="34" charset="0"/>
              </a:rPr>
              <a:t> </a:t>
            </a:r>
            <a:r>
              <a:rPr lang="fr-FR" dirty="0">
                <a:latin typeface="Arial Rounded MT Bold" pitchFamily="34" charset="0"/>
              </a:rPr>
              <a:t> qu'ils sont supérieurs à leurs femmes ; mais en réalité ils ne le sont pas et la seule chose qu'ils prouvent</a:t>
            </a:r>
            <a:r>
              <a:rPr lang="it-IT" dirty="0">
                <a:latin typeface="Arial Rounded MT Bold" pitchFamily="34" charset="0"/>
              </a:rPr>
              <a:t> </a:t>
            </a:r>
            <a:r>
              <a:rPr lang="fr-FR" dirty="0">
                <a:latin typeface="Arial Rounded MT Bold" pitchFamily="34" charset="0"/>
              </a:rPr>
              <a:t>c'est</a:t>
            </a:r>
            <a:r>
              <a:rPr lang="it-IT" dirty="0">
                <a:latin typeface="Arial Rounded MT Bold" pitchFamily="34" charset="0"/>
              </a:rPr>
              <a:t> </a:t>
            </a:r>
            <a:r>
              <a:rPr lang="fr-FR" dirty="0">
                <a:latin typeface="Arial Rounded MT Bold" pitchFamily="34" charset="0"/>
              </a:rPr>
              <a:t> qu'ils n'ont pas confiance en eux.</a:t>
            </a:r>
            <a:endParaRPr lang="it-IT" dirty="0">
              <a:latin typeface="Arial Rounded MT Bold" pitchFamily="34" charset="0"/>
            </a:endParaRPr>
          </a:p>
          <a:p>
            <a:pPr lvl="3"/>
            <a:endParaRPr lang="it-IT" dirty="0"/>
          </a:p>
        </p:txBody>
      </p:sp>
      <p:pic>
        <p:nvPicPr>
          <p:cNvPr id="5" name="Immagine 4">
            <a:extLst>
              <a:ext uri="{FF2B5EF4-FFF2-40B4-BE49-F238E27FC236}">
                <a16:creationId xmlns:a16="http://schemas.microsoft.com/office/drawing/2014/main" id="{29592D7A-418E-4087-AED9-E6B093614B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2204864"/>
            <a:ext cx="2448272" cy="25578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BDB62C1E-9126-4565-81F1-DE068575E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2399" y="0"/>
            <a:ext cx="2891601" cy="2261232"/>
          </a:xfrm>
          <a:prstGeom prst="rect">
            <a:avLst/>
          </a:prstGeom>
        </p:spPr>
      </p:pic>
      <p:sp>
        <p:nvSpPr>
          <p:cNvPr id="2" name="Titolo 1"/>
          <p:cNvSpPr>
            <a:spLocks noGrp="1"/>
          </p:cNvSpPr>
          <p:nvPr>
            <p:ph type="title"/>
          </p:nvPr>
        </p:nvSpPr>
        <p:spPr/>
        <p:txBody>
          <a:bodyPr>
            <a:normAutofit/>
          </a:bodyPr>
          <a:lstStyle/>
          <a:p>
            <a:r>
              <a:rPr lang="it-IT" sz="4000" dirty="0">
                <a:latin typeface="Georgia Pro Black" pitchFamily="18" charset="0"/>
              </a:rPr>
              <a:t>Grazia BERNARDO</a:t>
            </a:r>
          </a:p>
        </p:txBody>
      </p:sp>
      <p:sp>
        <p:nvSpPr>
          <p:cNvPr id="3" name="Segnaposto contenuto 2"/>
          <p:cNvSpPr>
            <a:spLocks noGrp="1"/>
          </p:cNvSpPr>
          <p:nvPr>
            <p:ph idx="1"/>
          </p:nvPr>
        </p:nvSpPr>
        <p:spPr/>
        <p:txBody>
          <a:bodyPr>
            <a:normAutofit fontScale="77500" lnSpcReduction="20000"/>
          </a:bodyPr>
          <a:lstStyle/>
          <a:p>
            <a:pPr>
              <a:buNone/>
            </a:pPr>
            <a:r>
              <a:rPr lang="fr-FR" dirty="0"/>
              <a:t>	</a:t>
            </a:r>
          </a:p>
          <a:p>
            <a:pPr algn="just">
              <a:buNone/>
            </a:pPr>
            <a:r>
              <a:rPr lang="fr-FR" dirty="0">
                <a:latin typeface="Arial Rounded MT Bold" pitchFamily="34" charset="0"/>
              </a:rPr>
              <a:t>	Souvent, dans la société d'aujourd'hui, la violence subie par une femme passe au second plan et l'action de l'homme est partiellement justifiée. Je pense que c'est vraiment injuste car il n’existe aucune raison pour tolérer une telle chose. Peu importe ce qu'une femme fait, comment elle est habillée ou si elle a bu ou non</a:t>
            </a:r>
            <a:r>
              <a:rPr lang="it-IT" dirty="0">
                <a:latin typeface="Arial Rounded MT Bold" pitchFamily="34" charset="0"/>
              </a:rPr>
              <a:t> </a:t>
            </a:r>
            <a:r>
              <a:rPr lang="fr-FR" dirty="0">
                <a:latin typeface="Arial Rounded MT Bold" pitchFamily="34" charset="0"/>
              </a:rPr>
              <a:t>. Une femme est libre de faire tout ce qu'elle veut comme un homme, sans aucune distinction. Je pense aussi que si une personne aime </a:t>
            </a:r>
            <a:r>
              <a:rPr lang="it-IT" dirty="0">
                <a:latin typeface="Arial Rounded MT Bold" pitchFamily="34" charset="0"/>
              </a:rPr>
              <a:t> </a:t>
            </a:r>
            <a:r>
              <a:rPr lang="fr-FR" dirty="0">
                <a:latin typeface="Arial Rounded MT Bold" pitchFamily="34" charset="0"/>
              </a:rPr>
              <a:t>vraiment, elle ne pourra jamais  blesser l’autre et qu’un homme qui viole une femme n'est pas un homme mais un lâche.</a:t>
            </a:r>
            <a:endParaRPr lang="it-IT" dirty="0">
              <a:latin typeface="Arial Rounded MT Bold" pitchFamily="34" charset="0"/>
            </a:endParaRPr>
          </a:p>
          <a:p>
            <a:endParaRPr lang="it-IT" dirty="0"/>
          </a:p>
          <a:p>
            <a:endParaRPr lang="it-IT" dirty="0"/>
          </a:p>
        </p:txBody>
      </p:sp>
    </p:spTree>
  </p:cSld>
  <p:clrMapOvr>
    <a:masterClrMapping/>
  </p:clrMapOvr>
  <mc:AlternateContent xmlns:mc="http://schemas.openxmlformats.org/markup-compatibility/2006" xmlns:p14="http://schemas.microsoft.com/office/powerpoint/2010/main">
    <mc:Choice Requires="p14">
      <p:transition spd="slow" p14:dur="3400" advClick="0" advTm="20000">
        <p14:reveal/>
      </p:transition>
    </mc:Choice>
    <mc:Fallback xmlns="">
      <p:transition spd="slow" advClick="0" advTm="2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a:latin typeface="Georgia Pro Black" pitchFamily="18" charset="0"/>
              </a:rPr>
              <a:t>Annalucia</a:t>
            </a:r>
            <a:r>
              <a:rPr lang="it-IT" dirty="0">
                <a:latin typeface="Georgia Pro Black" pitchFamily="18" charset="0"/>
              </a:rPr>
              <a:t> TREMATERRA</a:t>
            </a:r>
          </a:p>
        </p:txBody>
      </p:sp>
      <p:sp>
        <p:nvSpPr>
          <p:cNvPr id="3" name="Segnaposto contenuto 2"/>
          <p:cNvSpPr>
            <a:spLocks noGrp="1"/>
          </p:cNvSpPr>
          <p:nvPr>
            <p:ph idx="1"/>
          </p:nvPr>
        </p:nvSpPr>
        <p:spPr/>
        <p:txBody>
          <a:bodyPr>
            <a:normAutofit/>
          </a:bodyPr>
          <a:lstStyle/>
          <a:p>
            <a:pPr>
              <a:buNone/>
            </a:pPr>
            <a:endParaRPr lang="fr-FR" dirty="0"/>
          </a:p>
          <a:p>
            <a:pPr>
              <a:buNone/>
            </a:pPr>
            <a:r>
              <a:rPr lang="fr-FR" dirty="0"/>
              <a:t>	</a:t>
            </a:r>
          </a:p>
          <a:p>
            <a:pPr algn="just">
              <a:buNone/>
            </a:pPr>
            <a:r>
              <a:rPr lang="fr-FR" dirty="0"/>
              <a:t>	</a:t>
            </a:r>
            <a:r>
              <a:rPr lang="fr-FR" dirty="0">
                <a:latin typeface="Arial Rounded MT Bold" pitchFamily="34" charset="0"/>
              </a:rPr>
              <a:t>La violence devrait</a:t>
            </a:r>
            <a:r>
              <a:rPr lang="it-IT" dirty="0">
                <a:latin typeface="Arial Rounded MT Bold" pitchFamily="34" charset="0"/>
              </a:rPr>
              <a:t> </a:t>
            </a:r>
            <a:r>
              <a:rPr lang="fr-FR" dirty="0">
                <a:latin typeface="Arial Rounded MT Bold" pitchFamily="34" charset="0"/>
              </a:rPr>
              <a:t>être davantage prise en compte</a:t>
            </a:r>
            <a:r>
              <a:rPr lang="it-IT" dirty="0">
                <a:latin typeface="Arial Rounded MT Bold" pitchFamily="34" charset="0"/>
              </a:rPr>
              <a:t> par la </a:t>
            </a:r>
            <a:r>
              <a:rPr lang="it-IT" dirty="0" err="1">
                <a:latin typeface="Arial Rounded MT Bold" pitchFamily="34" charset="0"/>
              </a:rPr>
              <a:t>société</a:t>
            </a:r>
            <a:r>
              <a:rPr lang="fr-FR" dirty="0">
                <a:latin typeface="Arial Rounded MT Bold" pitchFamily="34" charset="0"/>
              </a:rPr>
              <a:t>. Les femmes peuvent avoir leurs propres opinions sans être jugées</a:t>
            </a:r>
            <a:r>
              <a:rPr lang="it-IT" dirty="0">
                <a:latin typeface="Arial Rounded MT Bold" pitchFamily="34" charset="0"/>
              </a:rPr>
              <a:t> </a:t>
            </a:r>
            <a:r>
              <a:rPr lang="fr-FR" dirty="0">
                <a:latin typeface="Arial Rounded MT Bold" pitchFamily="34" charset="0"/>
              </a:rPr>
              <a:t> par les hommes, parce</a:t>
            </a:r>
            <a:r>
              <a:rPr lang="it-IT" dirty="0">
                <a:latin typeface="Arial Rounded MT Bold" pitchFamily="34" charset="0"/>
              </a:rPr>
              <a:t> </a:t>
            </a:r>
            <a:r>
              <a:rPr lang="fr-FR" dirty="0">
                <a:latin typeface="Arial Rounded MT Bold" pitchFamily="34" charset="0"/>
              </a:rPr>
              <a:t>qu’elles doivent être respectées.</a:t>
            </a:r>
            <a:endParaRPr lang="it-IT" dirty="0">
              <a:latin typeface="Arial Rounded MT Bold" pitchFamily="34" charset="0"/>
            </a:endParaRPr>
          </a:p>
          <a:p>
            <a:endParaRPr lang="it-IT" dirty="0"/>
          </a:p>
          <a:p>
            <a:endParaRPr lang="it-IT" dirty="0"/>
          </a:p>
          <a:p>
            <a:endParaRPr lang="it-IT" dirty="0"/>
          </a:p>
        </p:txBody>
      </p:sp>
      <p:pic>
        <p:nvPicPr>
          <p:cNvPr id="8" name="Immagine 7">
            <a:extLst>
              <a:ext uri="{FF2B5EF4-FFF2-40B4-BE49-F238E27FC236}">
                <a16:creationId xmlns:a16="http://schemas.microsoft.com/office/drawing/2014/main" id="{10216CBC-C187-45B5-84B0-8C183DF94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3" y="1196752"/>
            <a:ext cx="2592288" cy="16099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Georgia Pro Black" pitchFamily="18" charset="0"/>
              </a:rPr>
              <a:t>Francesca SANTORELLI</a:t>
            </a:r>
          </a:p>
        </p:txBody>
      </p:sp>
      <p:sp>
        <p:nvSpPr>
          <p:cNvPr id="3" name="Segnaposto contenuto 2"/>
          <p:cNvSpPr>
            <a:spLocks noGrp="1"/>
          </p:cNvSpPr>
          <p:nvPr>
            <p:ph idx="1"/>
          </p:nvPr>
        </p:nvSpPr>
        <p:spPr>
          <a:xfrm>
            <a:off x="323528" y="2564904"/>
            <a:ext cx="8136904" cy="3561259"/>
          </a:xfrm>
        </p:spPr>
        <p:txBody>
          <a:bodyPr>
            <a:normAutofit fontScale="92500" lnSpcReduction="10000"/>
          </a:bodyPr>
          <a:lstStyle/>
          <a:p>
            <a:pPr>
              <a:buNone/>
            </a:pPr>
            <a:r>
              <a:rPr lang="fr-FR" dirty="0"/>
              <a:t>	</a:t>
            </a:r>
          </a:p>
          <a:p>
            <a:pPr algn="just">
              <a:buNone/>
            </a:pPr>
            <a:r>
              <a:rPr lang="fr-FR" dirty="0"/>
              <a:t>	</a:t>
            </a:r>
            <a:r>
              <a:rPr lang="fr-FR" dirty="0">
                <a:latin typeface="Arial Rounded MT Bold" pitchFamily="34" charset="0"/>
              </a:rPr>
              <a:t>La violence est un symptôme d'impuissance. L’homme qui utilise la violence sur une femme est</a:t>
            </a:r>
            <a:r>
              <a:rPr lang="it-IT" dirty="0">
                <a:latin typeface="Arial Rounded MT Bold" pitchFamily="34" charset="0"/>
              </a:rPr>
              <a:t> </a:t>
            </a:r>
            <a:r>
              <a:rPr lang="fr-FR" dirty="0">
                <a:latin typeface="Arial Rounded MT Bold" pitchFamily="34" charset="0"/>
              </a:rPr>
              <a:t> un homme méprisable. La femme et  l’homme sont égaux donc elle ne doit  demander à personne la permission de sortir ou de faire ce qu'elle veut.           </a:t>
            </a:r>
            <a:endParaRPr lang="it-IT" dirty="0">
              <a:latin typeface="Arial Rounded MT Bold" pitchFamily="34" charset="0"/>
            </a:endParaRPr>
          </a:p>
          <a:p>
            <a:endParaRPr lang="it-IT" dirty="0"/>
          </a:p>
          <a:p>
            <a:endParaRPr lang="it-IT" dirty="0"/>
          </a:p>
          <a:p>
            <a:endParaRPr lang="it-IT" dirty="0"/>
          </a:p>
        </p:txBody>
      </p:sp>
      <p:pic>
        <p:nvPicPr>
          <p:cNvPr id="5" name="Immagine 4">
            <a:extLst>
              <a:ext uri="{FF2B5EF4-FFF2-40B4-BE49-F238E27FC236}">
                <a16:creationId xmlns:a16="http://schemas.microsoft.com/office/drawing/2014/main" id="{77422F73-C190-4F8C-9846-77578E327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1393220"/>
            <a:ext cx="3352800" cy="1362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Georgia Pro Black" pitchFamily="18" charset="0"/>
              </a:rPr>
              <a:t>Marianna MEO</a:t>
            </a:r>
          </a:p>
        </p:txBody>
      </p:sp>
      <p:sp>
        <p:nvSpPr>
          <p:cNvPr id="3" name="Segnaposto contenuto 2"/>
          <p:cNvSpPr>
            <a:spLocks noGrp="1"/>
          </p:cNvSpPr>
          <p:nvPr>
            <p:ph idx="1"/>
          </p:nvPr>
        </p:nvSpPr>
        <p:spPr>
          <a:xfrm>
            <a:off x="457200" y="3212976"/>
            <a:ext cx="8291264" cy="3633267"/>
          </a:xfrm>
        </p:spPr>
        <p:txBody>
          <a:bodyPr>
            <a:normAutofit fontScale="77500" lnSpcReduction="20000"/>
          </a:bodyPr>
          <a:lstStyle/>
          <a:p>
            <a:pPr>
              <a:buNone/>
            </a:pPr>
            <a:r>
              <a:rPr lang="fr-FR" dirty="0"/>
              <a:t>	</a:t>
            </a:r>
          </a:p>
          <a:p>
            <a:pPr>
              <a:buNone/>
            </a:pPr>
            <a:endParaRPr lang="fr-FR" dirty="0"/>
          </a:p>
          <a:p>
            <a:pPr algn="just">
              <a:buNone/>
            </a:pPr>
            <a:r>
              <a:rPr lang="fr-FR" dirty="0"/>
              <a:t>	</a:t>
            </a:r>
            <a:r>
              <a:rPr lang="fr-FR" dirty="0">
                <a:latin typeface="Arial Rounded MT Bold" pitchFamily="34" charset="0"/>
              </a:rPr>
              <a:t>Les femmes ont la même liberté que les hommes. Elles ne doivent pas être considérées comme des objets.  Par exemple, elles ne doivent pas être soumises à la violence uniquement pour les vêtements qu‘elles</a:t>
            </a:r>
            <a:r>
              <a:rPr lang="it-IT" dirty="0">
                <a:latin typeface="Arial Rounded MT Bold" pitchFamily="34" charset="0"/>
              </a:rPr>
              <a:t> </a:t>
            </a:r>
            <a:r>
              <a:rPr lang="fr-FR" dirty="0">
                <a:latin typeface="Arial Rounded MT Bold" pitchFamily="34" charset="0"/>
              </a:rPr>
              <a:t>portent</a:t>
            </a:r>
            <a:endParaRPr lang="it-IT" dirty="0">
              <a:latin typeface="Arial Rounded MT Bold" pitchFamily="34" charset="0"/>
            </a:endParaRPr>
          </a:p>
          <a:p>
            <a:endParaRPr lang="it-IT" dirty="0"/>
          </a:p>
          <a:p>
            <a:pPr>
              <a:buNone/>
            </a:pPr>
            <a:r>
              <a:rPr lang="it-IT" dirty="0"/>
              <a:t> </a:t>
            </a:r>
          </a:p>
          <a:p>
            <a:endParaRPr lang="it-IT" dirty="0"/>
          </a:p>
        </p:txBody>
      </p:sp>
      <p:pic>
        <p:nvPicPr>
          <p:cNvPr id="7" name="Immagine 6">
            <a:extLst>
              <a:ext uri="{FF2B5EF4-FFF2-40B4-BE49-F238E27FC236}">
                <a16:creationId xmlns:a16="http://schemas.microsoft.com/office/drawing/2014/main" id="{FF70CD98-0A7F-42C5-A0A1-FA0899D6E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1417638"/>
            <a:ext cx="1924050" cy="23717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Georgia Pro Black" pitchFamily="18" charset="0"/>
              </a:rPr>
              <a:t>Michela TAVOLARIO</a:t>
            </a:r>
          </a:p>
        </p:txBody>
      </p:sp>
      <p:sp>
        <p:nvSpPr>
          <p:cNvPr id="3" name="Segnaposto contenuto 2"/>
          <p:cNvSpPr>
            <a:spLocks noGrp="1"/>
          </p:cNvSpPr>
          <p:nvPr>
            <p:ph idx="1"/>
          </p:nvPr>
        </p:nvSpPr>
        <p:spPr>
          <a:xfrm>
            <a:off x="224433" y="846138"/>
            <a:ext cx="8229600" cy="4525963"/>
          </a:xfrm>
        </p:spPr>
        <p:txBody>
          <a:bodyPr>
            <a:normAutofit fontScale="62500" lnSpcReduction="20000"/>
          </a:bodyPr>
          <a:lstStyle/>
          <a:p>
            <a:pPr>
              <a:buNone/>
            </a:pPr>
            <a:r>
              <a:rPr lang="fr-FR" dirty="0"/>
              <a:t>	</a:t>
            </a:r>
          </a:p>
          <a:p>
            <a:pPr>
              <a:buNone/>
            </a:pPr>
            <a:r>
              <a:rPr lang="fr-FR" dirty="0"/>
              <a:t>	</a:t>
            </a:r>
          </a:p>
          <a:p>
            <a:pPr algn="just">
              <a:buNone/>
            </a:pPr>
            <a:r>
              <a:rPr lang="fr-FR" dirty="0"/>
              <a:t>	</a:t>
            </a:r>
            <a:r>
              <a:rPr lang="fr-FR" dirty="0">
                <a:latin typeface="Arial Rounded MT Bold" pitchFamily="34" charset="0"/>
              </a:rPr>
              <a:t>Je pense qu’aujourd’hui la violence contre les femmes est un aspect très sous-estimé, mais  bien heureusement pas complètement. C’est</a:t>
            </a:r>
            <a:r>
              <a:rPr lang="it-IT" dirty="0">
                <a:latin typeface="Arial Rounded MT Bold" pitchFamily="34" charset="0"/>
              </a:rPr>
              <a:t> </a:t>
            </a:r>
            <a:r>
              <a:rPr lang="fr-FR" dirty="0">
                <a:latin typeface="Arial Rounded MT Bold" pitchFamily="34" charset="0"/>
              </a:rPr>
              <a:t> l’une des choses les plus horrible du monde. Chaque femme a le droit d’être elle-même et de vivre sa vie comme elle l’entend. La pure violence est la violence verbale qui cause une douleur morale</a:t>
            </a:r>
            <a:r>
              <a:rPr lang="it-IT" dirty="0">
                <a:latin typeface="Arial Rounded MT Bold" pitchFamily="34" charset="0"/>
              </a:rPr>
              <a:t> </a:t>
            </a:r>
            <a:r>
              <a:rPr lang="fr-FR" dirty="0">
                <a:latin typeface="Arial Rounded MT Bold" pitchFamily="34" charset="0"/>
              </a:rPr>
              <a:t> ou des cicatrices indélébiles.</a:t>
            </a:r>
            <a:endParaRPr lang="it-IT" dirty="0">
              <a:latin typeface="Arial Rounded MT Bold" pitchFamily="34" charset="0"/>
            </a:endParaRPr>
          </a:p>
          <a:p>
            <a:pPr algn="just">
              <a:buNone/>
            </a:pPr>
            <a:r>
              <a:rPr lang="fr-FR" dirty="0">
                <a:latin typeface="Arial Rounded MT Bold" pitchFamily="34" charset="0"/>
              </a:rPr>
              <a:t>	Chaque homme devrait accepter et aimer sa femme, et la traiter comme</a:t>
            </a:r>
            <a:r>
              <a:rPr lang="it-IT" dirty="0">
                <a:latin typeface="Arial Rounded MT Bold" pitchFamily="34" charset="0"/>
              </a:rPr>
              <a:t> </a:t>
            </a:r>
            <a:r>
              <a:rPr lang="fr-FR" dirty="0">
                <a:latin typeface="Arial Rounded MT Bold" pitchFamily="34" charset="0"/>
              </a:rPr>
              <a:t> telle, et personne ne mérite de subir des violences .Chaque femme doit être traitée comme une fleur et être toujours respectée, la violence n’est pas la solution, et chaque femme doit trouver la force de s’éloigner et  de dénoncer toute violence et quiconque la cause.</a:t>
            </a:r>
            <a:endParaRPr lang="it-IT" dirty="0">
              <a:latin typeface="Arial Rounded MT Bold" pitchFamily="34" charset="0"/>
            </a:endParaRPr>
          </a:p>
          <a:p>
            <a:pPr>
              <a:buNone/>
            </a:pPr>
            <a:r>
              <a:rPr lang="it-IT" dirty="0">
                <a:latin typeface="Arial Rounded MT Bold" pitchFamily="34" charset="0"/>
              </a:rPr>
              <a:t> </a:t>
            </a:r>
          </a:p>
        </p:txBody>
      </p:sp>
      <p:pic>
        <p:nvPicPr>
          <p:cNvPr id="5" name="Immagine 4">
            <a:extLst>
              <a:ext uri="{FF2B5EF4-FFF2-40B4-BE49-F238E27FC236}">
                <a16:creationId xmlns:a16="http://schemas.microsoft.com/office/drawing/2014/main" id="{66E9925C-A215-4E0E-A052-52558A467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312" y="4941168"/>
            <a:ext cx="2619375" cy="1743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20000">
        <p14:reveal/>
      </p:transition>
    </mc:Choice>
    <mc:Fallback xmlns="">
      <p:transition spd="slow" advClick="0" advTm="20000">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1715</Words>
  <Application>Microsoft Office PowerPoint</Application>
  <PresentationFormat>Presentazione su schermo (4:3)</PresentationFormat>
  <Paragraphs>87</Paragraphs>
  <Slides>23</Slides>
  <Notes>1</Notes>
  <HiddenSlides>0</HiddenSlides>
  <MMClips>1</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23</vt:i4>
      </vt:variant>
    </vt:vector>
  </HeadingPairs>
  <TitlesOfParts>
    <vt:vector size="30" baseType="lpstr">
      <vt:lpstr>Arial</vt:lpstr>
      <vt:lpstr>Arial Rounded MT Bold</vt:lpstr>
      <vt:lpstr>Bahnschrift Condensed</vt:lpstr>
      <vt:lpstr>Calibri</vt:lpstr>
      <vt:lpstr>Georgia Pro Black</vt:lpstr>
      <vt:lpstr>Georgia Pro Cond Black</vt:lpstr>
      <vt:lpstr>Tema di Office</vt:lpstr>
      <vt:lpstr>Journée internationale contre la violence à l’égard des femmes</vt:lpstr>
      <vt:lpstr>Christian ALBERTINI  </vt:lpstr>
      <vt:lpstr>Angela BOTTONE </vt:lpstr>
      <vt:lpstr>Sabrina DE STEFANO</vt:lpstr>
      <vt:lpstr>Grazia BERNARDO</vt:lpstr>
      <vt:lpstr>Annalucia TREMATERRA</vt:lpstr>
      <vt:lpstr>Francesca SANTORELLI</vt:lpstr>
      <vt:lpstr>Marianna MEO</vt:lpstr>
      <vt:lpstr>Michela TAVOLARIO</vt:lpstr>
      <vt:lpstr>Marianna CASSESE</vt:lpstr>
      <vt:lpstr>Angelica DELLA CROCE</vt:lpstr>
      <vt:lpstr>Angela GAIO</vt:lpstr>
      <vt:lpstr>Antonio LANZARO</vt:lpstr>
      <vt:lpstr>Salyh HIBA</vt:lpstr>
      <vt:lpstr>Assunta BALLETTA</vt:lpstr>
      <vt:lpstr>Annachiara DELLA PIETRA</vt:lpstr>
      <vt:lpstr>Giuseppe FURINO</vt:lpstr>
      <vt:lpstr>Chiara APRIGLIANO</vt:lpstr>
      <vt:lpstr>Annapaola MINALE</vt:lpstr>
      <vt:lpstr>Marzia NAPOLITANO</vt:lpstr>
      <vt:lpstr>Teresa DE RIGGI</vt:lpstr>
      <vt:lpstr>Giulia DI ROBERTO</vt:lpstr>
      <vt:lpstr>Clemente MONTANO</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Journée internationale contre la violence sur les femmes</dc:title>
  <dc:creator>FELICIA BELFIORE</dc:creator>
  <cp:lastModifiedBy>Diego Cuomo</cp:lastModifiedBy>
  <cp:revision>40</cp:revision>
  <dcterms:created xsi:type="dcterms:W3CDTF">2020-11-25T15:03:25Z</dcterms:created>
  <dcterms:modified xsi:type="dcterms:W3CDTF">2020-11-27T11:43:48Z</dcterms:modified>
</cp:coreProperties>
</file>