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74" r:id="rId2"/>
    <p:sldId id="256" r:id="rId3"/>
    <p:sldId id="257" r:id="rId4"/>
    <p:sldId id="258" r:id="rId5"/>
    <p:sldId id="259" r:id="rId6"/>
    <p:sldId id="260" r:id="rId7"/>
    <p:sldId id="261" r:id="rId8"/>
    <p:sldId id="262" r:id="rId9"/>
    <p:sldId id="263" r:id="rId10"/>
    <p:sldId id="264" r:id="rId11"/>
    <p:sldId id="273" r:id="rId12"/>
    <p:sldId id="265" r:id="rId13"/>
    <p:sldId id="266" r:id="rId14"/>
    <p:sldId id="267" r:id="rId15"/>
    <p:sldId id="269" r:id="rId16"/>
    <p:sldId id="270" r:id="rId17"/>
    <p:sldId id="271"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335522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181315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896812-AFE4-4F86-929F-CC8C2DB3D757}"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4138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4018158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896812-AFE4-4F86-929F-CC8C2DB3D757}"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9442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2002238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918629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177684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100220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B1C548A-8C6E-4FA2-9918-9FFDFD683B9E}" type="datetimeFigureOut">
              <a:rPr lang="it-IT" smtClean="0"/>
              <a:t>07/11/2020</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539192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2636606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B1C548A-8C6E-4FA2-9918-9FFDFD683B9E}" type="datetimeFigureOut">
              <a:rPr lang="it-IT" smtClean="0"/>
              <a:t>07/11/2020</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1583074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B1C548A-8C6E-4FA2-9918-9FFDFD683B9E}" type="datetimeFigureOut">
              <a:rPr lang="it-IT" smtClean="0"/>
              <a:t>07/11/2020</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2092767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1C548A-8C6E-4FA2-9918-9FFDFD683B9E}" type="datetimeFigureOut">
              <a:rPr lang="it-IT" smtClean="0"/>
              <a:t>07/11/2020</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249781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960985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B1C548A-8C6E-4FA2-9918-9FFDFD683B9E}" type="datetimeFigureOut">
              <a:rPr lang="it-IT" smtClean="0"/>
              <a:t>07/11/2020</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896812-AFE4-4F86-929F-CC8C2DB3D757}" type="slidenum">
              <a:rPr lang="it-IT" smtClean="0"/>
              <a:t>‹N›</a:t>
            </a:fld>
            <a:endParaRPr lang="it-IT"/>
          </a:p>
        </p:txBody>
      </p:sp>
    </p:spTree>
    <p:extLst>
      <p:ext uri="{BB962C8B-B14F-4D97-AF65-F5344CB8AC3E}">
        <p14:creationId xmlns:p14="http://schemas.microsoft.com/office/powerpoint/2010/main" val="2291813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B1C548A-8C6E-4FA2-9918-9FFDFD683B9E}" type="datetimeFigureOut">
              <a:rPr lang="it-IT" smtClean="0"/>
              <a:t>07/11/2020</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E896812-AFE4-4F86-929F-CC8C2DB3D757}" type="slidenum">
              <a:rPr lang="it-IT" smtClean="0"/>
              <a:t>‹N›</a:t>
            </a:fld>
            <a:endParaRPr lang="it-IT"/>
          </a:p>
        </p:txBody>
      </p:sp>
    </p:spTree>
    <p:extLst>
      <p:ext uri="{BB962C8B-B14F-4D97-AF65-F5344CB8AC3E}">
        <p14:creationId xmlns:p14="http://schemas.microsoft.com/office/powerpoint/2010/main" val="24128829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brocardi.it/dizionario/8.html" TargetMode="External"/><Relationship Id="rId2" Type="http://schemas.openxmlformats.org/officeDocument/2006/relationships/hyperlink" Target="https://www.brocardi.it/dizionario/35.html" TargetMode="External"/><Relationship Id="rId1" Type="http://schemas.openxmlformats.org/officeDocument/2006/relationships/slideLayout" Target="../slideLayouts/slideLayout2.xml"/><Relationship Id="rId4" Type="http://schemas.openxmlformats.org/officeDocument/2006/relationships/hyperlink" Target="https://www.brocardi.it/dizionario/4675.html"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ww.bing.com/videos/search?q=art.9&amp;view=detail&amp;mmscn=vwll&amp;mid=873163ACF198B5536CB7873163ACF198B5536CB7&amp;FORM=VRRTA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brocardi.it/dizionario/467.html" TargetMode="External"/><Relationship Id="rId2" Type="http://schemas.openxmlformats.org/officeDocument/2006/relationships/hyperlink" Target="https://www.brocardi.it/dizionario/36.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rocardi.it/dizionario/467.html" TargetMode="External"/><Relationship Id="rId2" Type="http://schemas.openxmlformats.org/officeDocument/2006/relationships/hyperlink" Target="https://www.brocardi.it/dizionario/36.html"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E4D068-6D2E-4B09-AD09-AEAD1A3CD14F}"/>
              </a:ext>
            </a:extLst>
          </p:cNvPr>
          <p:cNvSpPr>
            <a:spLocks noGrp="1"/>
          </p:cNvSpPr>
          <p:nvPr>
            <p:ph type="title"/>
          </p:nvPr>
        </p:nvSpPr>
        <p:spPr/>
        <p:txBody>
          <a:bodyPr/>
          <a:lstStyle/>
          <a:p>
            <a:pPr algn="ctr"/>
            <a:r>
              <a:rPr lang="it-IT" dirty="0"/>
              <a:t>LA COSTITUZIONE</a:t>
            </a:r>
          </a:p>
        </p:txBody>
      </p:sp>
      <p:sp>
        <p:nvSpPr>
          <p:cNvPr id="3" name="Segnaposto contenuto 2">
            <a:extLst>
              <a:ext uri="{FF2B5EF4-FFF2-40B4-BE49-F238E27FC236}">
                <a16:creationId xmlns:a16="http://schemas.microsoft.com/office/drawing/2014/main" id="{3D8E4312-D00C-4976-AFFB-C474C0A9C9E7}"/>
              </a:ext>
            </a:extLst>
          </p:cNvPr>
          <p:cNvSpPr>
            <a:spLocks noGrp="1"/>
          </p:cNvSpPr>
          <p:nvPr>
            <p:ph idx="1"/>
          </p:nvPr>
        </p:nvSpPr>
        <p:spPr>
          <a:xfrm>
            <a:off x="2589212" y="1264555"/>
            <a:ext cx="8915400" cy="3777622"/>
          </a:xfrm>
        </p:spPr>
        <p:txBody>
          <a:bodyPr>
            <a:noAutofit/>
          </a:bodyPr>
          <a:lstStyle/>
          <a:p>
            <a:pPr marL="0" indent="0" algn="just">
              <a:buNone/>
            </a:pPr>
            <a:r>
              <a:rPr lang="it-IT" sz="2400" dirty="0"/>
              <a:t>La costituzione della Repubblica italiana, approvata il 22 dicembre del 1947,è il ‘patto fondativo’, che fissa le regole basilari, della convivenza tra cittadini all’interno del nostro Stato.</a:t>
            </a:r>
          </a:p>
          <a:p>
            <a:pPr marL="0" indent="0" algn="just">
              <a:buNone/>
            </a:pPr>
            <a:r>
              <a:rPr lang="it-IT" sz="2400" dirty="0"/>
              <a:t>Partendo da una serie di principi irrinunciabili, delinea un sistema di diritti/doveri pensati per garantire il riconoscimento, il benessere e la crescita di tutti, come singole persone e come comunità.</a:t>
            </a:r>
          </a:p>
          <a:p>
            <a:pPr marL="0" indent="0" algn="just">
              <a:buNone/>
            </a:pPr>
            <a:r>
              <a:rPr lang="it-IT" sz="2400" dirty="0"/>
              <a:t>Possiamo quindi pensare alla Carta Costituzionale, come ad un ‘manuale di istruzioni’ nel quale i valori democratici del nostro Paese sono tradotti in regole utili a guidarci nelle scelte di ogni giorno.</a:t>
            </a:r>
          </a:p>
        </p:txBody>
      </p:sp>
    </p:spTree>
    <p:extLst>
      <p:ext uri="{BB962C8B-B14F-4D97-AF65-F5344CB8AC3E}">
        <p14:creationId xmlns:p14="http://schemas.microsoft.com/office/powerpoint/2010/main" val="810299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3E544E2-C945-4426-B396-2DB0B6B9E1E4}"/>
              </a:ext>
            </a:extLst>
          </p:cNvPr>
          <p:cNvSpPr>
            <a:spLocks noGrp="1"/>
          </p:cNvSpPr>
          <p:nvPr>
            <p:ph idx="1"/>
          </p:nvPr>
        </p:nvSpPr>
        <p:spPr>
          <a:xfrm>
            <a:off x="2143125" y="733425"/>
            <a:ext cx="9361487" cy="5177797"/>
          </a:xfrm>
        </p:spPr>
        <p:txBody>
          <a:bodyPr>
            <a:normAutofit fontScale="47500" lnSpcReduction="20000"/>
          </a:bodyPr>
          <a:lstStyle/>
          <a:p>
            <a:pPr marL="0" indent="0" algn="just">
              <a:buNone/>
            </a:pPr>
            <a:r>
              <a:rPr lang="it-IT" sz="5800" dirty="0">
                <a:solidFill>
                  <a:srgbClr val="000000"/>
                </a:solidFill>
                <a:effectLst/>
                <a:ea typeface="Times New Roman" panose="02020603050405020304" pitchFamily="18" charset="0"/>
                <a:cs typeface="Times New Roman" panose="02020603050405020304" pitchFamily="18" charset="0"/>
              </a:rPr>
              <a:t>Le attività umane sono importanti agenti di trasformazione del paesaggio che ne possono migliorare la vitalità, agendo positivamente sulle sue capacità di rigenerazione, oppure tendere alla sua sterilizzazione, limitandone le sorgenti di vita e le possibilità di evolversi. </a:t>
            </a:r>
          </a:p>
          <a:p>
            <a:pPr marL="0" indent="0" algn="just">
              <a:buNone/>
            </a:pPr>
            <a:endParaRPr lang="it-IT" sz="5800" dirty="0">
              <a:solidFill>
                <a:srgbClr val="000000"/>
              </a:solidFill>
              <a:effectLst/>
              <a:ea typeface="Times New Roman" panose="02020603050405020304" pitchFamily="18" charset="0"/>
              <a:cs typeface="Times New Roman" panose="02020603050405020304" pitchFamily="18" charset="0"/>
            </a:endParaRPr>
          </a:p>
          <a:p>
            <a:pPr marL="0" indent="0" algn="just">
              <a:buNone/>
            </a:pPr>
            <a:r>
              <a:rPr lang="it-IT" sz="5800" dirty="0">
                <a:solidFill>
                  <a:srgbClr val="000000"/>
                </a:solidFill>
                <a:effectLst/>
                <a:ea typeface="Times New Roman" panose="02020603050405020304" pitchFamily="18" charset="0"/>
                <a:cs typeface="Times New Roman" panose="02020603050405020304" pitchFamily="18" charset="0"/>
              </a:rPr>
              <a:t>PER ESEMPIO: All’interno del Parco del Ticino si è assistito negli ultimi anni ad una trasformazione del paesaggio in linea con le tendenze evolutive che si sono registrate in Lombardia e che trovano come principale determinante l’uomo e le sue azioni.</a:t>
            </a:r>
            <a:endParaRPr lang="it-IT" sz="58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8055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BCA6ACB-8418-4D50-865E-BB8C397CED71}"/>
              </a:ext>
            </a:extLst>
          </p:cNvPr>
          <p:cNvSpPr>
            <a:spLocks noGrp="1"/>
          </p:cNvSpPr>
          <p:nvPr>
            <p:ph idx="1"/>
          </p:nvPr>
        </p:nvSpPr>
        <p:spPr>
          <a:xfrm>
            <a:off x="2266949" y="200025"/>
            <a:ext cx="9077325" cy="5162549"/>
          </a:xfrm>
          <a:noFill/>
        </p:spPr>
        <p:txBody>
          <a:bodyPr>
            <a:noAutofit/>
          </a:bodyPr>
          <a:lstStyle/>
          <a:p>
            <a:pPr marL="0" indent="0">
              <a:buNone/>
            </a:pPr>
            <a:r>
              <a:rPr lang="it-IT" sz="2800" dirty="0">
                <a:cs typeface="Times New Roman" panose="02020603050405020304" pitchFamily="18" charset="0"/>
              </a:rPr>
              <a:t>L’uomo  ha contribuito alla variazione delle forme del paesaggio ed all’evoluzione geomorfologica della valle fluviale. </a:t>
            </a:r>
          </a:p>
          <a:p>
            <a:pPr marL="0" indent="0" algn="just">
              <a:buNone/>
            </a:pPr>
            <a:r>
              <a:rPr lang="it-IT" sz="2800" dirty="0">
                <a:cs typeface="Times New Roman" panose="02020603050405020304" pitchFamily="18" charset="0"/>
              </a:rPr>
              <a:t>Lungo tutta la valle del Ticino si possono ammirare, infatti, opere di ingegneria idraulica: il sistema dei Navigli, il Canale Villoresi, il reticolo idrico che si dirama nel territorio per uso irriguo e industriale, le dighe, gli antichi sistemi di coltivazione (marcite), le cascine lombarde, i piccoli borghi rurali e i mulini. Infine a testimonianza di una attività agricola moderna ed in continua evoluzione si può osservare il complesso delle risaie e dei campi coltivati a prato stabile e a cereali, nonché le coltivazioni di pioppi. </a:t>
            </a:r>
          </a:p>
        </p:txBody>
      </p:sp>
    </p:spTree>
    <p:extLst>
      <p:ext uri="{BB962C8B-B14F-4D97-AF65-F5344CB8AC3E}">
        <p14:creationId xmlns:p14="http://schemas.microsoft.com/office/powerpoint/2010/main" val="3363295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0C39C-C947-4060-91E0-C6CCF4997414}"/>
              </a:ext>
            </a:extLst>
          </p:cNvPr>
          <p:cNvSpPr>
            <a:spLocks noGrp="1"/>
          </p:cNvSpPr>
          <p:nvPr>
            <p:ph type="title"/>
          </p:nvPr>
        </p:nvSpPr>
        <p:spPr/>
        <p:txBody>
          <a:bodyPr>
            <a:noAutofit/>
          </a:bodyPr>
          <a:lstStyle/>
          <a:p>
            <a:pPr algn="just"/>
            <a:r>
              <a:rPr lang="it-IT" sz="2400" b="1" u="sng" dirty="0">
                <a:solidFill>
                  <a:srgbClr val="000000"/>
                </a:solidFill>
                <a:effectLst/>
                <a:latin typeface="+mn-lt"/>
                <a:ea typeface="Times New Roman" panose="02020603050405020304" pitchFamily="18" charset="0"/>
                <a:cs typeface="Times New Roman" panose="02020603050405020304" pitchFamily="18" charset="0"/>
              </a:rPr>
              <a:t>Le aree protette, quali i Parchi, sono chiamate a svolgere un ruolo estremamente importante al fine della Convenzione Europea del paesaggio, in quanto custodi di un patrimonio paesistico di eccezionale rilevanza.</a:t>
            </a:r>
            <a:r>
              <a:rPr lang="it-IT" sz="2400" u="sng" dirty="0">
                <a:effectLst/>
                <a:latin typeface="+mn-lt"/>
                <a:ea typeface="Calibri" panose="020F0502020204030204" pitchFamily="34" charset="0"/>
                <a:cs typeface="Times New Roman" panose="02020603050405020304" pitchFamily="18" charset="0"/>
              </a:rPr>
              <a:t/>
            </a:r>
            <a:br>
              <a:rPr lang="it-IT" sz="2400" u="sng" dirty="0">
                <a:effectLst/>
                <a:latin typeface="+mn-lt"/>
                <a:ea typeface="Calibri" panose="020F0502020204030204" pitchFamily="34" charset="0"/>
                <a:cs typeface="Times New Roman" panose="02020603050405020304" pitchFamily="18" charset="0"/>
              </a:rPr>
            </a:br>
            <a:endParaRPr lang="it-IT" sz="2400" u="sng" dirty="0">
              <a:latin typeface="+mn-lt"/>
            </a:endParaRPr>
          </a:p>
        </p:txBody>
      </p:sp>
      <p:sp>
        <p:nvSpPr>
          <p:cNvPr id="3" name="Segnaposto contenuto 2">
            <a:extLst>
              <a:ext uri="{FF2B5EF4-FFF2-40B4-BE49-F238E27FC236}">
                <a16:creationId xmlns:a16="http://schemas.microsoft.com/office/drawing/2014/main" id="{948A859D-ECA9-46E2-A70D-FB13026B3D0A}"/>
              </a:ext>
            </a:extLst>
          </p:cNvPr>
          <p:cNvSpPr>
            <a:spLocks noGrp="1"/>
          </p:cNvSpPr>
          <p:nvPr>
            <p:ph idx="1"/>
          </p:nvPr>
        </p:nvSpPr>
        <p:spPr/>
        <p:txBody>
          <a:bodyPr>
            <a:normAutofit fontScale="62500" lnSpcReduction="20000"/>
          </a:bodyPr>
          <a:lstStyle/>
          <a:p>
            <a:pPr marL="0" indent="0" algn="just">
              <a:lnSpc>
                <a:spcPct val="107000"/>
              </a:lnSpc>
              <a:spcAft>
                <a:spcPts val="750"/>
              </a:spcAft>
              <a:buNone/>
            </a:pPr>
            <a:endParaRPr lang="it-IT" sz="2800" dirty="0">
              <a:solidFill>
                <a:srgbClr val="000000"/>
              </a:solidFill>
              <a:effectLst/>
              <a:ea typeface="Times New Roman" panose="02020603050405020304" pitchFamily="18" charset="0"/>
              <a:cs typeface="Times New Roman" panose="02020603050405020304" pitchFamily="18" charset="0"/>
            </a:endParaRPr>
          </a:p>
          <a:p>
            <a:pPr marL="0" indent="0" algn="just">
              <a:lnSpc>
                <a:spcPct val="107000"/>
              </a:lnSpc>
              <a:spcAft>
                <a:spcPts val="750"/>
              </a:spcAft>
              <a:buNone/>
            </a:pPr>
            <a:endParaRPr lang="it-IT" sz="2800" dirty="0">
              <a:solidFill>
                <a:srgbClr val="000000"/>
              </a:solidFill>
              <a:effectLst/>
              <a:ea typeface="Times New Roman" panose="02020603050405020304" pitchFamily="18" charset="0"/>
              <a:cs typeface="Times New Roman" panose="02020603050405020304" pitchFamily="18" charset="0"/>
            </a:endParaRPr>
          </a:p>
          <a:p>
            <a:pPr marL="0" indent="0" algn="just">
              <a:lnSpc>
                <a:spcPct val="107000"/>
              </a:lnSpc>
              <a:spcAft>
                <a:spcPts val="750"/>
              </a:spcAft>
              <a:buNone/>
            </a:pPr>
            <a:r>
              <a:rPr lang="it-IT" sz="2800" dirty="0">
                <a:solidFill>
                  <a:srgbClr val="000000"/>
                </a:solidFill>
                <a:effectLst/>
                <a:ea typeface="Times New Roman" panose="02020603050405020304" pitchFamily="18" charset="0"/>
                <a:cs typeface="Times New Roman" panose="02020603050405020304" pitchFamily="18" charset="0"/>
              </a:rPr>
              <a:t>Il Parco svolge un ruolo attivo nella tutela del paesaggio che caratterizza il proprio territorio attraverso i principali strumenti che ha a sua disposizione, il </a:t>
            </a:r>
            <a:r>
              <a:rPr lang="it-IT" sz="2800" b="1" dirty="0">
                <a:solidFill>
                  <a:srgbClr val="000000"/>
                </a:solidFill>
                <a:effectLst/>
                <a:ea typeface="Times New Roman" panose="02020603050405020304" pitchFamily="18" charset="0"/>
                <a:cs typeface="Times New Roman" panose="02020603050405020304" pitchFamily="18" charset="0"/>
              </a:rPr>
              <a:t>Piano Territoriale di Coordinamento</a:t>
            </a:r>
            <a:r>
              <a:rPr lang="it-IT" sz="2800" dirty="0">
                <a:solidFill>
                  <a:srgbClr val="000000"/>
                </a:solidFill>
                <a:effectLst/>
                <a:ea typeface="Times New Roman" panose="02020603050405020304" pitchFamily="18" charset="0"/>
                <a:cs typeface="Times New Roman" panose="02020603050405020304" pitchFamily="18" charset="0"/>
              </a:rPr>
              <a:t> e i suoi strumenti attuativi, in primis l’</a:t>
            </a:r>
            <a:r>
              <a:rPr lang="it-IT" sz="2800" b="1" dirty="0">
                <a:solidFill>
                  <a:srgbClr val="000000"/>
                </a:solidFill>
                <a:effectLst/>
                <a:ea typeface="Times New Roman" panose="02020603050405020304" pitchFamily="18" charset="0"/>
                <a:cs typeface="Times New Roman" panose="02020603050405020304" pitchFamily="18" charset="0"/>
              </a:rPr>
              <a:t>Abaco del Territorio del Parco a fini paesistici</a:t>
            </a:r>
            <a:r>
              <a:rPr lang="it-IT" sz="2800" b="1" dirty="0">
                <a:solidFill>
                  <a:srgbClr val="000000"/>
                </a:solidFill>
                <a:ea typeface="Times New Roman" panose="02020603050405020304" pitchFamily="18" charset="0"/>
                <a:cs typeface="Times New Roman" panose="02020603050405020304" pitchFamily="18" charset="0"/>
              </a:rPr>
              <a:t>, </a:t>
            </a:r>
            <a:r>
              <a:rPr lang="it-IT" sz="2800" dirty="0">
                <a:solidFill>
                  <a:srgbClr val="000000"/>
                </a:solidFill>
                <a:effectLst/>
                <a:ea typeface="Times New Roman" panose="02020603050405020304" pitchFamily="18" charset="0"/>
                <a:cs typeface="Times New Roman" panose="02020603050405020304" pitchFamily="18" charset="0"/>
              </a:rPr>
              <a:t>per fissare indirizzi e norme sulla compatibilità paesaggistico-ambientale degli interventi. L’obiettivo è quello di conservare e valorizzare le emergenze naturalistiche oggetto di tutela e nel contempo migliorare la qualità complessiva del territorio su cui queste insistono, qualità complessiva che determina non solo le condizioni di vivibilità delle popolazioni locali, ma anche le possibilità di attivare processi di autentica valorizzazione territoriale e quindi di sviluppo durevole e sostenibile.</a:t>
            </a:r>
            <a:endParaRPr lang="it-IT" sz="28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45347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BA8F7F-18CF-49DE-BC72-A8ED9E458C61}"/>
              </a:ext>
            </a:extLst>
          </p:cNvPr>
          <p:cNvSpPr>
            <a:spLocks noGrp="1"/>
          </p:cNvSpPr>
          <p:nvPr>
            <p:ph type="ctrTitle"/>
          </p:nvPr>
        </p:nvSpPr>
        <p:spPr>
          <a:xfrm>
            <a:off x="2705100" y="1227337"/>
            <a:ext cx="9144000" cy="1553593"/>
          </a:xfrm>
        </p:spPr>
        <p:txBody>
          <a:bodyPr>
            <a:noAutofit/>
          </a:bodyPr>
          <a:lstStyle/>
          <a:p>
            <a:pPr algn="just"/>
            <a:r>
              <a:rPr lang="it-IT" sz="2400" b="1" dirty="0">
                <a:solidFill>
                  <a:srgbClr val="000000"/>
                </a:solidFill>
                <a:effectLst/>
                <a:ea typeface="Times New Roman" panose="02020603050405020304" pitchFamily="18" charset="0"/>
                <a:cs typeface="Times New Roman" panose="02020603050405020304" pitchFamily="18" charset="0"/>
              </a:rPr>
              <a:t>Il territorio del Parco del Ticino è interamente sottoposto a vincolo paesaggistico ai sensi dell’art. 142 del D. Lgs. 22 gennaio 2004 n. 42</a:t>
            </a:r>
            <a:r>
              <a:rPr lang="it-IT" sz="2400" dirty="0">
                <a:solidFill>
                  <a:srgbClr val="000000"/>
                </a:solidFill>
                <a:effectLst/>
                <a:ea typeface="Times New Roman" panose="02020603050405020304" pitchFamily="18" charset="0"/>
                <a:cs typeface="Times New Roman" panose="02020603050405020304" pitchFamily="18" charset="0"/>
              </a:rPr>
              <a:t> “Codice dei beni culturali e del paesaggio” (</a:t>
            </a:r>
            <a:r>
              <a:rPr lang="it-IT" sz="2400" b="1" dirty="0">
                <a:solidFill>
                  <a:srgbClr val="000000"/>
                </a:solidFill>
                <a:effectLst/>
                <a:ea typeface="Times New Roman" panose="02020603050405020304" pitchFamily="18" charset="0"/>
                <a:cs typeface="Times New Roman" panose="02020603050405020304" pitchFamily="18" charset="0"/>
              </a:rPr>
              <a:t>comma 1, lettera f).</a:t>
            </a:r>
            <a:r>
              <a:rPr lang="it-IT" sz="2400" dirty="0">
                <a:effectLst/>
                <a:ea typeface="Calibri" panose="020F0502020204030204" pitchFamily="34" charset="0"/>
                <a:cs typeface="Times New Roman" panose="02020603050405020304" pitchFamily="18" charset="0"/>
              </a:rPr>
              <a:t/>
            </a:r>
            <a:br>
              <a:rPr lang="it-IT" sz="2400" dirty="0">
                <a:effectLst/>
                <a:ea typeface="Calibri" panose="020F0502020204030204" pitchFamily="34" charset="0"/>
                <a:cs typeface="Times New Roman" panose="02020603050405020304" pitchFamily="18" charset="0"/>
              </a:rPr>
            </a:br>
            <a:endParaRPr lang="it-IT" sz="2400" dirty="0"/>
          </a:p>
        </p:txBody>
      </p:sp>
      <p:sp>
        <p:nvSpPr>
          <p:cNvPr id="3" name="Sottotitolo 2">
            <a:extLst>
              <a:ext uri="{FF2B5EF4-FFF2-40B4-BE49-F238E27FC236}">
                <a16:creationId xmlns:a16="http://schemas.microsoft.com/office/drawing/2014/main" id="{30255FD4-B49D-47E1-8DAB-6CAE453AB481}"/>
              </a:ext>
            </a:extLst>
          </p:cNvPr>
          <p:cNvSpPr>
            <a:spLocks noGrp="1"/>
          </p:cNvSpPr>
          <p:nvPr>
            <p:ph type="subTitle" idx="1"/>
          </p:nvPr>
        </p:nvSpPr>
        <p:spPr>
          <a:xfrm>
            <a:off x="2705100" y="3009531"/>
            <a:ext cx="8799512" cy="2894132"/>
          </a:xfrm>
        </p:spPr>
        <p:txBody>
          <a:bodyPr>
            <a:normAutofit/>
          </a:bodyPr>
          <a:lstStyle/>
          <a:p>
            <a:pPr algn="just">
              <a:lnSpc>
                <a:spcPct val="107000"/>
              </a:lnSpc>
              <a:spcAft>
                <a:spcPts val="750"/>
              </a:spcAft>
            </a:pPr>
            <a:r>
              <a:rPr lang="it-IT" sz="2400" dirty="0">
                <a:solidFill>
                  <a:srgbClr val="000000"/>
                </a:solidFill>
                <a:effectLst/>
                <a:ea typeface="Times New Roman" panose="02020603050405020304" pitchFamily="18" charset="0"/>
                <a:cs typeface="Times New Roman" panose="02020603050405020304" pitchFamily="18" charset="0"/>
              </a:rPr>
              <a:t>Pertanto, qualunque opera o intervento comportante alterazione o modificazione dello stato dei luoghi e dell’aspetto esteriore degli edifici da realizzarsi in area paesaggisticamente vincolata deve essere preventivamente autorizzato dall’Autorità preposta alla tutela del vincolo (art. 146, </a:t>
            </a:r>
            <a:r>
              <a:rPr lang="it-IT" sz="2400" dirty="0" err="1">
                <a:solidFill>
                  <a:srgbClr val="000000"/>
                </a:solidFill>
                <a:effectLst/>
                <a:ea typeface="Times New Roman" panose="02020603050405020304" pitchFamily="18" charset="0"/>
                <a:cs typeface="Times New Roman" panose="02020603050405020304" pitchFamily="18" charset="0"/>
              </a:rPr>
              <a:t>D.Lgs.</a:t>
            </a:r>
            <a:r>
              <a:rPr lang="it-IT" sz="2400" dirty="0">
                <a:solidFill>
                  <a:srgbClr val="000000"/>
                </a:solidFill>
                <a:effectLst/>
                <a:ea typeface="Times New Roman" panose="02020603050405020304" pitchFamily="18" charset="0"/>
                <a:cs typeface="Times New Roman" panose="02020603050405020304" pitchFamily="18" charset="0"/>
              </a:rPr>
              <a:t> 42 del 22 gennaio 2004).</a:t>
            </a:r>
            <a:endParaRPr lang="it-IT" sz="24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40020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0E289F-A53D-4D33-ABAC-7E48306F7FB7}"/>
              </a:ext>
            </a:extLst>
          </p:cNvPr>
          <p:cNvSpPr>
            <a:spLocks noGrp="1"/>
          </p:cNvSpPr>
          <p:nvPr>
            <p:ph type="title"/>
          </p:nvPr>
        </p:nvSpPr>
        <p:spPr/>
        <p:txBody>
          <a:bodyPr>
            <a:normAutofit fontScale="90000"/>
          </a:bodyPr>
          <a:lstStyle/>
          <a:p>
            <a:pPr algn="ctr"/>
            <a:r>
              <a:rPr lang="it-IT" sz="4400" b="1" dirty="0">
                <a:solidFill>
                  <a:srgbClr val="000000"/>
                </a:solidFill>
                <a:latin typeface="+mn-lt"/>
                <a:ea typeface="Calibri" panose="020F0502020204030204" pitchFamily="34" charset="0"/>
                <a:cs typeface="Times New Roman" panose="02020603050405020304" pitchFamily="18" charset="0"/>
              </a:rPr>
              <a:t>LE COMPETENZE</a:t>
            </a:r>
            <a:r>
              <a:rPr lang="it-IT" sz="4400" dirty="0">
                <a:effectLst/>
                <a:latin typeface="+mn-lt"/>
                <a:ea typeface="Calibri" panose="020F0502020204030204" pitchFamily="34" charset="0"/>
                <a:cs typeface="Times New Roman" panose="02020603050405020304" pitchFamily="18" charset="0"/>
              </a:rPr>
              <a:t/>
            </a:r>
            <a:br>
              <a:rPr lang="it-IT" sz="4400" dirty="0">
                <a:effectLst/>
                <a:latin typeface="+mn-lt"/>
                <a:ea typeface="Calibri" panose="020F0502020204030204" pitchFamily="34" charset="0"/>
                <a:cs typeface="Times New Roman" panose="02020603050405020304" pitchFamily="18" charset="0"/>
              </a:rPr>
            </a:br>
            <a:endParaRPr lang="it-IT" dirty="0">
              <a:latin typeface="+mn-lt"/>
            </a:endParaRPr>
          </a:p>
        </p:txBody>
      </p:sp>
      <p:sp>
        <p:nvSpPr>
          <p:cNvPr id="3" name="Segnaposto contenuto 2">
            <a:extLst>
              <a:ext uri="{FF2B5EF4-FFF2-40B4-BE49-F238E27FC236}">
                <a16:creationId xmlns:a16="http://schemas.microsoft.com/office/drawing/2014/main" id="{BDAD9AFA-BE43-4E73-982A-D232E8723BC5}"/>
              </a:ext>
            </a:extLst>
          </p:cNvPr>
          <p:cNvSpPr>
            <a:spLocks noGrp="1"/>
          </p:cNvSpPr>
          <p:nvPr>
            <p:ph idx="1"/>
          </p:nvPr>
        </p:nvSpPr>
        <p:spPr>
          <a:xfrm>
            <a:off x="2790824" y="1457325"/>
            <a:ext cx="8713787" cy="4453897"/>
          </a:xfrm>
        </p:spPr>
        <p:txBody>
          <a:bodyPr>
            <a:normAutofit fontScale="25000" lnSpcReduction="20000"/>
          </a:bodyPr>
          <a:lstStyle/>
          <a:p>
            <a:pPr algn="just">
              <a:lnSpc>
                <a:spcPct val="107000"/>
              </a:lnSpc>
              <a:spcAft>
                <a:spcPts val="750"/>
              </a:spcAft>
            </a:pPr>
            <a:r>
              <a:rPr lang="it-IT" sz="7200" dirty="0">
                <a:solidFill>
                  <a:srgbClr val="000000"/>
                </a:solidFill>
                <a:effectLst/>
                <a:ea typeface="Times New Roman" panose="02020603050405020304" pitchFamily="18" charset="0"/>
                <a:cs typeface="Times New Roman" panose="02020603050405020304" pitchFamily="18" charset="0"/>
              </a:rPr>
              <a:t>L’art. 80 della </a:t>
            </a:r>
            <a:r>
              <a:rPr lang="it-IT" sz="7200" b="1" dirty="0">
                <a:solidFill>
                  <a:srgbClr val="000000"/>
                </a:solidFill>
                <a:effectLst/>
                <a:ea typeface="Times New Roman" panose="02020603050405020304" pitchFamily="18" charset="0"/>
                <a:cs typeface="Times New Roman" panose="02020603050405020304" pitchFamily="18" charset="0"/>
              </a:rPr>
              <a:t>L.R. n. 12/2005</a:t>
            </a:r>
            <a:r>
              <a:rPr lang="it-IT" sz="7200" dirty="0">
                <a:solidFill>
                  <a:srgbClr val="000000"/>
                </a:solidFill>
                <a:effectLst/>
                <a:ea typeface="Times New Roman" panose="02020603050405020304" pitchFamily="18" charset="0"/>
                <a:cs typeface="Times New Roman" panose="02020603050405020304" pitchFamily="18" charset="0"/>
              </a:rPr>
              <a:t> “Legge per il Governo del Territorio”, ripartisce le competenze per l’esercizio della delega paesaggistica tra diversi Enti, in relazione alle diverse tipologie d’intervento e alla loro ubicazione all’interno del territorio del Parco (Regione, Provincia, Parco Regionale e Comune).</a:t>
            </a:r>
            <a:endParaRPr lang="it-IT" sz="7200" dirty="0">
              <a:effectLst/>
              <a:ea typeface="Calibri" panose="020F0502020204030204" pitchFamily="34" charset="0"/>
              <a:cs typeface="Times New Roman" panose="02020603050405020304" pitchFamily="18" charset="0"/>
            </a:endParaRPr>
          </a:p>
          <a:p>
            <a:pPr algn="just">
              <a:lnSpc>
                <a:spcPct val="107000"/>
              </a:lnSpc>
              <a:spcAft>
                <a:spcPts val="750"/>
              </a:spcAft>
            </a:pPr>
            <a:r>
              <a:rPr lang="it-IT" sz="7200" dirty="0">
                <a:solidFill>
                  <a:srgbClr val="000000"/>
                </a:solidFill>
                <a:effectLst/>
                <a:ea typeface="Times New Roman" panose="02020603050405020304" pitchFamily="18" charset="0"/>
                <a:cs typeface="Times New Roman" panose="02020603050405020304" pitchFamily="18" charset="0"/>
              </a:rPr>
              <a:t>In particolare gli Enti gestori dei Parchi, nei territori compresi all’interno dei perimetri del proprio parco, esercitano le funzioni autorizzative, consultive e sanzionatorie di competenza dei comuni ad eccezione dei territori assoggettati all’esclusiva disciplina comunale dai piani territoriali di coordinamento dei parchi (zone di Iniziativa Comunale IC).</a:t>
            </a:r>
            <a:endParaRPr lang="it-IT" sz="7200" dirty="0">
              <a:effectLst/>
              <a:ea typeface="Calibri" panose="020F0502020204030204" pitchFamily="34" charset="0"/>
              <a:cs typeface="Times New Roman" panose="02020603050405020304" pitchFamily="18" charset="0"/>
            </a:endParaRPr>
          </a:p>
          <a:p>
            <a:pPr algn="just">
              <a:lnSpc>
                <a:spcPct val="107000"/>
              </a:lnSpc>
              <a:spcAft>
                <a:spcPts val="750"/>
              </a:spcAft>
            </a:pPr>
            <a:r>
              <a:rPr lang="it-IT" sz="7200" dirty="0">
                <a:solidFill>
                  <a:srgbClr val="000000"/>
                </a:solidFill>
                <a:effectLst/>
                <a:ea typeface="Times New Roman" panose="02020603050405020304" pitchFamily="18" charset="0"/>
                <a:cs typeface="Times New Roman" panose="02020603050405020304" pitchFamily="18" charset="0"/>
              </a:rPr>
              <a:t>Pertanto  nel Parco  le funzioni amministrative per il rilascio </a:t>
            </a:r>
            <a:r>
              <a:rPr lang="it-IT" sz="7200" b="1" dirty="0">
                <a:solidFill>
                  <a:srgbClr val="000000"/>
                </a:solidFill>
                <a:effectLst/>
                <a:ea typeface="Times New Roman" panose="02020603050405020304" pitchFamily="18" charset="0"/>
                <a:cs typeface="Times New Roman" panose="02020603050405020304" pitchFamily="18" charset="0"/>
              </a:rPr>
              <a:t>dell’autorizzazione paesaggistica</a:t>
            </a:r>
            <a:r>
              <a:rPr lang="it-IT" sz="7200" dirty="0">
                <a:solidFill>
                  <a:srgbClr val="000000"/>
                </a:solidFill>
                <a:effectLst/>
                <a:ea typeface="Times New Roman" panose="02020603050405020304" pitchFamily="18" charset="0"/>
                <a:cs typeface="Times New Roman" panose="02020603050405020304" pitchFamily="18" charset="0"/>
              </a:rPr>
              <a:t> e l’irrogazione delle sanzioni di cui, rispettivamente, agli articoli 146, 159 e 167 del d.lgs. 42/2004 sono esercitate:</a:t>
            </a:r>
            <a:endParaRPr lang="it-IT" sz="72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7200" dirty="0">
                <a:solidFill>
                  <a:srgbClr val="000000"/>
                </a:solidFill>
                <a:effectLst/>
                <a:ea typeface="Times New Roman" panose="02020603050405020304" pitchFamily="18" charset="0"/>
                <a:cs typeface="Times New Roman" panose="02020603050405020304" pitchFamily="18" charset="0"/>
              </a:rPr>
              <a:t>dall’Ente Parco Ticino all’esterno del perimetro di Iniziativa Comunale (IC)</a:t>
            </a:r>
            <a:endParaRPr lang="it-IT" sz="7200" dirty="0">
              <a:solidFill>
                <a:srgbClr val="000000"/>
              </a:solidFill>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it-IT" sz="7200" dirty="0">
                <a:solidFill>
                  <a:srgbClr val="000000"/>
                </a:solidFill>
                <a:effectLst/>
                <a:ea typeface="Times New Roman" panose="02020603050405020304" pitchFamily="18" charset="0"/>
                <a:cs typeface="Times New Roman" panose="02020603050405020304" pitchFamily="18" charset="0"/>
              </a:rPr>
              <a:t>dal Comune all’interno del perimetro di Iniziativa Comunale (IC)</a:t>
            </a:r>
            <a:endParaRPr lang="it-IT" sz="7200" dirty="0">
              <a:solidFill>
                <a:srgbClr val="000000"/>
              </a:solidFill>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9852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ACE8C4-B6B6-4234-9752-B1C5ABFCFE29}"/>
              </a:ext>
            </a:extLst>
          </p:cNvPr>
          <p:cNvSpPr>
            <a:spLocks noGrp="1"/>
          </p:cNvSpPr>
          <p:nvPr>
            <p:ph type="title"/>
          </p:nvPr>
        </p:nvSpPr>
        <p:spPr/>
        <p:txBody>
          <a:bodyPr>
            <a:normAutofit fontScale="90000"/>
          </a:bodyPr>
          <a:lstStyle/>
          <a:p>
            <a:r>
              <a:rPr lang="it-IT" sz="4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Commissione per il Paesaggio</a:t>
            </a:r>
            <a:r>
              <a:rPr lang="it-IT" sz="4400" dirty="0">
                <a:effectLst/>
                <a:latin typeface="Calibri" panose="020F0502020204030204" pitchFamily="34" charset="0"/>
                <a:ea typeface="Calibri" panose="020F0502020204030204" pitchFamily="34" charset="0"/>
                <a:cs typeface="Times New Roman" panose="02020603050405020304" pitchFamily="18" charset="0"/>
              </a:rPr>
              <a:t/>
            </a:r>
            <a:br>
              <a:rPr lang="it-IT" sz="44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2A70DB3-25DB-4CE1-893D-2A33157F7B4B}"/>
              </a:ext>
            </a:extLst>
          </p:cNvPr>
          <p:cNvSpPr>
            <a:spLocks noGrp="1"/>
          </p:cNvSpPr>
          <p:nvPr>
            <p:ph idx="1"/>
          </p:nvPr>
        </p:nvSpPr>
        <p:spPr/>
        <p:txBody>
          <a:bodyPr>
            <a:normAutofit/>
          </a:bodyPr>
          <a:lstStyle/>
          <a:p>
            <a:pPr>
              <a:lnSpc>
                <a:spcPct val="107000"/>
              </a:lnSpc>
              <a:spcAft>
                <a:spcPts val="750"/>
              </a:spcAft>
            </a:pPr>
            <a:r>
              <a:rPr lang="it-IT"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legge regionale 11 marzo 2005, n. 12 prevede che ogni ente locale a cui sono attribuite le funzioni amministrative di rilascio dell’autorizzazione paesaggistica e l’irrogazione delle relative sanzioni, deve istituire e disciplinare una </a:t>
            </a:r>
            <a:r>
              <a:rPr lang="it-IT"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Commissione per il Paesaggio</a:t>
            </a:r>
            <a:r>
              <a:rPr lang="it-IT"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composta da soggetti aventi particolare e qualificata esperienza nella tutela paesaggistico-ambientale.</a:t>
            </a:r>
            <a:br>
              <a:rPr lang="it-IT"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it-IT"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commissione esprime parere obbligatorio in merito al rilascio delle autorizzazioni paesaggistiche di competenza dell’ente presso il quale è istituita.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it-IT"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L’attuale Commissione per il Paesaggio del Parco è stata nominata con Determina n. 157 del 26.05.2017. L’istituzione, la composizione e il funzionamento della Commissione sono disciplinate da apposito Regolamento approvato con Delibera di Consiglio di Gestione n. 650 del 13.06.2018.</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19889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5DA46-5536-4BF7-8BD2-CA36F7A5A771}"/>
              </a:ext>
            </a:extLst>
          </p:cNvPr>
          <p:cNvSpPr>
            <a:spLocks noGrp="1"/>
          </p:cNvSpPr>
          <p:nvPr>
            <p:ph type="ctrTitle"/>
          </p:nvPr>
        </p:nvSpPr>
        <p:spPr>
          <a:xfrm>
            <a:off x="1524000" y="603683"/>
            <a:ext cx="9144000" cy="1544714"/>
          </a:xfrm>
        </p:spPr>
        <p:txBody>
          <a:bodyPr>
            <a:normAutofit fontScale="90000"/>
          </a:bodyPr>
          <a:lstStyle/>
          <a:p>
            <a:pPr algn="ctr">
              <a:lnSpc>
                <a:spcPct val="107000"/>
              </a:lnSpc>
              <a:spcAft>
                <a:spcPts val="750"/>
              </a:spcAft>
            </a:pPr>
            <a:r>
              <a:rPr lang="it-IT" sz="3600" b="1" dirty="0">
                <a:solidFill>
                  <a:srgbClr val="000000"/>
                </a:solidFill>
                <a:effectLst/>
                <a:latin typeface="+mn-lt"/>
                <a:ea typeface="Times New Roman" panose="02020603050405020304" pitchFamily="18" charset="0"/>
                <a:cs typeface="Times New Roman" panose="02020603050405020304" pitchFamily="18" charset="0"/>
              </a:rPr>
              <a:t>Relazione sullo stato annuale del Paesaggio</a:t>
            </a:r>
            <a:r>
              <a:rPr lang="it-IT" sz="1800" dirty="0">
                <a:effectLst/>
                <a:latin typeface="Calibri" panose="020F0502020204030204" pitchFamily="34" charset="0"/>
                <a:ea typeface="Calibri" panose="020F0502020204030204" pitchFamily="34" charset="0"/>
                <a:cs typeface="Times New Roman" panose="02020603050405020304" pitchFamily="18" charset="0"/>
              </a:rPr>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6B1F85B2-71DD-4806-9F57-5FA3CE3403C9}"/>
              </a:ext>
            </a:extLst>
          </p:cNvPr>
          <p:cNvSpPr>
            <a:spLocks noGrp="1"/>
          </p:cNvSpPr>
          <p:nvPr>
            <p:ph type="subTitle" idx="1"/>
          </p:nvPr>
        </p:nvSpPr>
        <p:spPr>
          <a:xfrm>
            <a:off x="1524000" y="2148397"/>
            <a:ext cx="9235736" cy="3109403"/>
          </a:xfrm>
        </p:spPr>
        <p:txBody>
          <a:bodyPr>
            <a:noAutofit/>
          </a:bodyPr>
          <a:lstStyle/>
          <a:p>
            <a:pPr algn="just"/>
            <a:r>
              <a:rPr lang="it-IT" sz="2400" dirty="0">
                <a:solidFill>
                  <a:srgbClr val="000000"/>
                </a:solidFill>
                <a:effectLst/>
                <a:ea typeface="Times New Roman" panose="02020603050405020304" pitchFamily="18" charset="0"/>
                <a:cs typeface="Times New Roman" panose="02020603050405020304" pitchFamily="18" charset="0"/>
              </a:rPr>
              <a:t>La comunità locale diventa responsabile del governo del proprio territorio mediante la salvaguardia dell’identità, dei caratteri e dei valori che in esso sono riconosciuti. Al fine di assicurare un sistematico monitoraggio dello stato del paesaggio e di informare la comunità sugli effetti delle proprie scelte, gli Enti cui sono attribuite le funzioni amministrative in materia di paesaggio predispongono una </a:t>
            </a:r>
            <a:r>
              <a:rPr lang="it-IT" sz="2400" b="1" dirty="0">
                <a:solidFill>
                  <a:srgbClr val="000000"/>
                </a:solidFill>
                <a:effectLst/>
                <a:ea typeface="Times New Roman" panose="02020603050405020304" pitchFamily="18" charset="0"/>
                <a:cs typeface="Times New Roman" panose="02020603050405020304" pitchFamily="18" charset="0"/>
              </a:rPr>
              <a:t>Relazione Annuale sullo Stato del Paesaggio</a:t>
            </a:r>
            <a:r>
              <a:rPr lang="it-IT" sz="2400" dirty="0">
                <a:solidFill>
                  <a:srgbClr val="000000"/>
                </a:solidFill>
                <a:effectLst/>
                <a:ea typeface="Times New Roman" panose="02020603050405020304" pitchFamily="18" charset="0"/>
                <a:cs typeface="Times New Roman" panose="02020603050405020304" pitchFamily="18" charset="0"/>
              </a:rPr>
              <a:t>, ai sensi del paragrafo 6.1 della D.G.R. IX/2727 del 22/12/2011.</a:t>
            </a:r>
            <a:r>
              <a:rPr lang="it-IT" sz="2400" dirty="0">
                <a:effectLst/>
                <a:ea typeface="Calibri" panose="020F0502020204030204" pitchFamily="34" charset="0"/>
                <a:cs typeface="Times New Roman" panose="02020603050405020304" pitchFamily="18" charset="0"/>
              </a:rPr>
              <a:t/>
            </a:r>
            <a:br>
              <a:rPr lang="it-IT" sz="2400" dirty="0">
                <a:effectLst/>
                <a:ea typeface="Calibri" panose="020F0502020204030204" pitchFamily="34" charset="0"/>
                <a:cs typeface="Times New Roman" panose="02020603050405020304" pitchFamily="18" charset="0"/>
              </a:rPr>
            </a:br>
            <a:endParaRPr lang="it-IT" sz="2400" dirty="0"/>
          </a:p>
        </p:txBody>
      </p:sp>
    </p:spTree>
    <p:extLst>
      <p:ext uri="{BB962C8B-B14F-4D97-AF65-F5344CB8AC3E}">
        <p14:creationId xmlns:p14="http://schemas.microsoft.com/office/powerpoint/2010/main" val="206181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2A1074-5CD1-4B1B-BB4B-B7F1B400F353}"/>
              </a:ext>
            </a:extLst>
          </p:cNvPr>
          <p:cNvSpPr>
            <a:spLocks noGrp="1"/>
          </p:cNvSpPr>
          <p:nvPr>
            <p:ph type="title"/>
          </p:nvPr>
        </p:nvSpPr>
        <p:spPr/>
        <p:txBody>
          <a:bodyPr/>
          <a:lstStyle/>
          <a:p>
            <a:pPr algn="ctr"/>
            <a:r>
              <a:rPr lang="it-IT" dirty="0"/>
              <a:t>LA PROMOZIONE DELLA CULTURA</a:t>
            </a:r>
          </a:p>
        </p:txBody>
      </p:sp>
      <p:sp>
        <p:nvSpPr>
          <p:cNvPr id="3" name="Segnaposto contenuto 2">
            <a:extLst>
              <a:ext uri="{FF2B5EF4-FFF2-40B4-BE49-F238E27FC236}">
                <a16:creationId xmlns:a16="http://schemas.microsoft.com/office/drawing/2014/main" id="{9997CA9D-B08D-4F08-86A5-A17391A4AFBD}"/>
              </a:ext>
            </a:extLst>
          </p:cNvPr>
          <p:cNvSpPr>
            <a:spLocks noGrp="1"/>
          </p:cNvSpPr>
          <p:nvPr>
            <p:ph idx="1"/>
          </p:nvPr>
        </p:nvSpPr>
        <p:spPr>
          <a:xfrm>
            <a:off x="2638962" y="1762125"/>
            <a:ext cx="9286338" cy="4724400"/>
          </a:xfrm>
        </p:spPr>
        <p:txBody>
          <a:bodyPr>
            <a:normAutofit fontScale="40000" lnSpcReduction="20000"/>
          </a:bodyPr>
          <a:lstStyle/>
          <a:p>
            <a:pPr algn="just"/>
            <a:r>
              <a:rPr lang="it-IT" sz="5100" dirty="0">
                <a:solidFill>
                  <a:srgbClr val="333333"/>
                </a:solidFill>
                <a:effectLst/>
                <a:ea typeface="Times New Roman" panose="02020603050405020304" pitchFamily="18" charset="0"/>
                <a:cs typeface="Times New Roman" panose="02020603050405020304" pitchFamily="18" charset="0"/>
              </a:rPr>
              <a:t>La Costituzione proclama l'assoluta libertà della cultura, in tutte le forme in cui si esprime, e l'autonomia delle strutture che alla promozione della stessa o alla </a:t>
            </a:r>
            <a:r>
              <a:rPr lang="it-IT" sz="5100" u="none" strike="noStrike" dirty="0">
                <a:solidFill>
                  <a:srgbClr val="333333"/>
                </a:solidFill>
                <a:effectLst/>
                <a:ea typeface="Times New Roman" panose="02020603050405020304" pitchFamily="18" charset="0"/>
                <a:cs typeface="Times New Roman" panose="02020603050405020304" pitchFamily="18" charset="0"/>
                <a:hlinkClick r:id="rId2" tooltip="Dizionario Giuridico: Ricerca scientifica e tecnica"/>
              </a:rPr>
              <a:t>ricerca scientifica e tecnica</a:t>
            </a:r>
            <a:r>
              <a:rPr lang="it-IT" sz="5100" dirty="0">
                <a:solidFill>
                  <a:srgbClr val="333333"/>
                </a:solidFill>
                <a:effectLst/>
                <a:ea typeface="Times New Roman" panose="02020603050405020304" pitchFamily="18" charset="0"/>
                <a:cs typeface="Times New Roman" panose="02020603050405020304" pitchFamily="18" charset="0"/>
              </a:rPr>
              <a:t> si dedicano. L'intervento dei pubblici poteri non può intaccare la libertà di chi fa cultura o ricerca, anche perché solo salvaguardando tale libertà è possibile indirizzare il progresso spirituale del Paese verso la promozione dell'uomo, così come richiesto dal principio personalistico che permea l'intera Costituzione. L'attività di ricerca, d'altra parte, è indispensabile per rinnovare i contenuti dell'insegnamento, favorire l'elevazione professionale dei lavoratori e assicurare una sempre più adeguata sicurezza sociale e sul lavoro . L'intervento promozionale della </a:t>
            </a:r>
            <a:r>
              <a:rPr lang="it-IT" sz="5100" u="none" strike="noStrike" dirty="0">
                <a:solidFill>
                  <a:srgbClr val="333333"/>
                </a:solidFill>
                <a:effectLst/>
                <a:ea typeface="Times New Roman" panose="02020603050405020304" pitchFamily="18" charset="0"/>
                <a:cs typeface="Times New Roman" panose="02020603050405020304" pitchFamily="18" charset="0"/>
                <a:hlinkClick r:id="rId3" tooltip="Dizionario Giuridico: Repubblica"/>
              </a:rPr>
              <a:t>Repubblica</a:t>
            </a:r>
            <a:r>
              <a:rPr lang="it-IT" sz="5100" dirty="0">
                <a:solidFill>
                  <a:srgbClr val="333333"/>
                </a:solidFill>
                <a:effectLst/>
                <a:ea typeface="Times New Roman" panose="02020603050405020304" pitchFamily="18" charset="0"/>
                <a:cs typeface="Times New Roman" panose="02020603050405020304" pitchFamily="18" charset="0"/>
              </a:rPr>
              <a:t> deve sempre ricercare un equilibrio costituzionalmente compatibile con la libertà della cultura e della ricerca, evitando che queste ultime siano soggette a direttive e imposizioni del </a:t>
            </a:r>
            <a:r>
              <a:rPr lang="it-IT" sz="5100" u="none" strike="noStrike" dirty="0">
                <a:solidFill>
                  <a:srgbClr val="333333"/>
                </a:solidFill>
                <a:effectLst/>
                <a:ea typeface="Times New Roman" panose="02020603050405020304" pitchFamily="18" charset="0"/>
                <a:cs typeface="Times New Roman" panose="02020603050405020304" pitchFamily="18" charset="0"/>
                <a:hlinkClick r:id="rId4" tooltip="Dizionario Giuridico: Potere politico"/>
              </a:rPr>
              <a:t>potere politico</a:t>
            </a:r>
            <a:r>
              <a:rPr lang="it-IT" sz="5100" dirty="0">
                <a:solidFill>
                  <a:srgbClr val="333333"/>
                </a:solidFill>
                <a:effectLst/>
                <a:ea typeface="Times New Roman" panose="02020603050405020304" pitchFamily="18" charset="0"/>
                <a:cs typeface="Times New Roman" panose="02020603050405020304" pitchFamily="18" charset="0"/>
              </a:rPr>
              <a:t> o si sviluppino del tutto sganciate dal contesto della società e dei suoi problemi.</a:t>
            </a:r>
            <a:endParaRPr lang="it-IT" sz="5100" dirty="0">
              <a:effectLs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50624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C618C1-732A-4541-A08C-96FB317DF47C}"/>
              </a:ext>
            </a:extLst>
          </p:cNvPr>
          <p:cNvSpPr>
            <a:spLocks noGrp="1"/>
          </p:cNvSpPr>
          <p:nvPr>
            <p:ph type="title"/>
          </p:nvPr>
        </p:nvSpPr>
        <p:spPr/>
        <p:txBody>
          <a:bodyPr/>
          <a:lstStyle/>
          <a:p>
            <a:r>
              <a:rPr lang="it-IT" dirty="0"/>
              <a:t>Articolo 9 da parte della fisica </a:t>
            </a:r>
            <a:br>
              <a:rPr lang="it-IT" dirty="0"/>
            </a:br>
            <a:r>
              <a:rPr lang="it-IT" dirty="0"/>
              <a:t>DOTT.SSA GABRIELLA </a:t>
            </a:r>
            <a:r>
              <a:rPr lang="it-IT" dirty="0" err="1"/>
              <a:t>GREISON:video</a:t>
            </a:r>
            <a:r>
              <a:rPr lang="it-IT" dirty="0"/>
              <a:t> </a:t>
            </a:r>
          </a:p>
        </p:txBody>
      </p:sp>
      <p:sp>
        <p:nvSpPr>
          <p:cNvPr id="3" name="Segnaposto contenuto 2">
            <a:extLst>
              <a:ext uri="{FF2B5EF4-FFF2-40B4-BE49-F238E27FC236}">
                <a16:creationId xmlns:a16="http://schemas.microsoft.com/office/drawing/2014/main" id="{0C37ED4E-4347-40D1-B308-D85486F78AFE}"/>
              </a:ext>
            </a:extLst>
          </p:cNvPr>
          <p:cNvSpPr>
            <a:spLocks noGrp="1"/>
          </p:cNvSpPr>
          <p:nvPr>
            <p:ph idx="1"/>
          </p:nvPr>
        </p:nvSpPr>
        <p:spPr>
          <a:ln>
            <a:solidFill>
              <a:schemeClr val="bg2"/>
            </a:solidFill>
          </a:ln>
        </p:spPr>
        <p:txBody>
          <a:bodyPr>
            <a:normAutofit lnSpcReduction="10000"/>
          </a:bodyPr>
          <a:lstStyle/>
          <a:p>
            <a:pPr marL="0" indent="0">
              <a:buNone/>
            </a:pPr>
            <a:r>
              <a:rPr lang="it-IT" dirty="0">
                <a:hlinkClick r:id="rId2"/>
              </a:rPr>
              <a:t>https://www.bing.com/videos/search?q=art.9&amp;view=detail&amp;mmscn=vwll&amp;mid=873163ACF198B5536CB7873163ACF198B5536CB7&amp;FORM=VRRTAP</a:t>
            </a: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r>
              <a:rPr lang="it-IT"/>
              <a:t> </a:t>
            </a:r>
            <a:endParaRPr lang="it-IT" dirty="0"/>
          </a:p>
          <a:p>
            <a:pPr marL="0" indent="0">
              <a:buNone/>
            </a:pPr>
            <a:r>
              <a:rPr lang="it-IT" dirty="0"/>
              <a:t>Power point creato dalla prof.ssa Esposito Rosa</a:t>
            </a:r>
          </a:p>
        </p:txBody>
      </p:sp>
    </p:spTree>
    <p:extLst>
      <p:ext uri="{BB962C8B-B14F-4D97-AF65-F5344CB8AC3E}">
        <p14:creationId xmlns:p14="http://schemas.microsoft.com/office/powerpoint/2010/main" val="1893768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2ED680-6BE0-4C5F-81EA-1DCD44897029}"/>
              </a:ext>
            </a:extLst>
          </p:cNvPr>
          <p:cNvSpPr>
            <a:spLocks noGrp="1"/>
          </p:cNvSpPr>
          <p:nvPr>
            <p:ph type="ctrTitle"/>
          </p:nvPr>
        </p:nvSpPr>
        <p:spPr>
          <a:xfrm>
            <a:off x="4057650" y="1062932"/>
            <a:ext cx="9144000" cy="1041076"/>
          </a:xfrm>
        </p:spPr>
        <p:txBody>
          <a:bodyPr>
            <a:normAutofit/>
          </a:bodyPr>
          <a:lstStyle/>
          <a:p>
            <a:r>
              <a:rPr lang="it-IT" dirty="0"/>
              <a:t>ARTICOLO 9</a:t>
            </a:r>
          </a:p>
        </p:txBody>
      </p:sp>
      <p:sp>
        <p:nvSpPr>
          <p:cNvPr id="3" name="Sottotitolo 2">
            <a:extLst>
              <a:ext uri="{FF2B5EF4-FFF2-40B4-BE49-F238E27FC236}">
                <a16:creationId xmlns:a16="http://schemas.microsoft.com/office/drawing/2014/main" id="{7A70E289-215B-486A-B2E9-A05DFF7AB62B}"/>
              </a:ext>
            </a:extLst>
          </p:cNvPr>
          <p:cNvSpPr>
            <a:spLocks noGrp="1"/>
          </p:cNvSpPr>
          <p:nvPr>
            <p:ph type="subTitle" idx="1"/>
          </p:nvPr>
        </p:nvSpPr>
        <p:spPr>
          <a:xfrm>
            <a:off x="1895475" y="2812171"/>
            <a:ext cx="9144000" cy="2982897"/>
          </a:xfrm>
        </p:spPr>
        <p:txBody>
          <a:bodyPr>
            <a:normAutofit fontScale="92500" lnSpcReduction="20000"/>
          </a:bodyPr>
          <a:lstStyle/>
          <a:p>
            <a:pPr algn="ctr"/>
            <a:r>
              <a:rPr lang="it-IT" sz="6000" dirty="0"/>
              <a:t>‘</a:t>
            </a:r>
            <a:r>
              <a:rPr lang="it-IT" sz="5800" dirty="0">
                <a:solidFill>
                  <a:schemeClr val="tx1">
                    <a:lumMod val="85000"/>
                    <a:lumOff val="15000"/>
                  </a:schemeClr>
                </a:solidFill>
                <a:latin typeface="+mj-lt"/>
                <a:ea typeface="+mj-ea"/>
                <a:cs typeface="+mj-cs"/>
              </a:rPr>
              <a:t>LO SVILUPPO DELLA CULTURA E LA TUTELA DEI PAESAGGI E DEI PARCHI NAZIONALI’</a:t>
            </a:r>
          </a:p>
        </p:txBody>
      </p:sp>
    </p:spTree>
    <p:extLst>
      <p:ext uri="{BB962C8B-B14F-4D97-AF65-F5344CB8AC3E}">
        <p14:creationId xmlns:p14="http://schemas.microsoft.com/office/powerpoint/2010/main" val="2027535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807D06-605A-4137-9F42-959BB73A5BAB}"/>
              </a:ext>
            </a:extLst>
          </p:cNvPr>
          <p:cNvSpPr>
            <a:spLocks noGrp="1"/>
          </p:cNvSpPr>
          <p:nvPr>
            <p:ph idx="1"/>
          </p:nvPr>
        </p:nvSpPr>
        <p:spPr>
          <a:xfrm>
            <a:off x="2598090" y="1130423"/>
            <a:ext cx="8915400" cy="3777622"/>
          </a:xfrm>
        </p:spPr>
        <p:txBody>
          <a:bodyPr>
            <a:noAutofit/>
          </a:bodyPr>
          <a:lstStyle/>
          <a:p>
            <a:pPr marL="0" indent="0" algn="just">
              <a:buNone/>
            </a:pPr>
            <a:r>
              <a:rPr lang="it-IT" sz="3600" u="sng" dirty="0">
                <a:solidFill>
                  <a:srgbClr val="333333"/>
                </a:solidFill>
                <a:effectLst/>
                <a:latin typeface="+mj-lt"/>
                <a:ea typeface="Times New Roman" panose="02020603050405020304" pitchFamily="18" charset="0"/>
                <a:cs typeface="Times New Roman" panose="02020603050405020304" pitchFamily="18" charset="0"/>
              </a:rPr>
              <a:t>L’art.9 della Costituzione stabilisce che</a:t>
            </a:r>
            <a:r>
              <a:rPr lang="it-IT" sz="3600" dirty="0">
                <a:solidFill>
                  <a:srgbClr val="333333"/>
                </a:solidFill>
                <a:effectLst/>
                <a:latin typeface="+mj-lt"/>
                <a:ea typeface="Times New Roman" panose="02020603050405020304" pitchFamily="18" charset="0"/>
                <a:cs typeface="Times New Roman" panose="02020603050405020304" pitchFamily="18" charset="0"/>
              </a:rPr>
              <a:t>:</a:t>
            </a:r>
          </a:p>
          <a:p>
            <a:pPr marL="0" indent="0" algn="just">
              <a:buNone/>
            </a:pPr>
            <a:r>
              <a:rPr lang="it-IT" sz="3600" dirty="0">
                <a:solidFill>
                  <a:srgbClr val="333333"/>
                </a:solidFill>
                <a:effectLst/>
                <a:latin typeface="+mj-lt"/>
                <a:ea typeface="Times New Roman" panose="02020603050405020304" pitchFamily="18" charset="0"/>
                <a:cs typeface="Times New Roman" panose="02020603050405020304" pitchFamily="18" charset="0"/>
              </a:rPr>
              <a:t>«La Repubblica promuove lo sviluppo della cultura e la ricerca scientifica e tecnica. Tutela il paesaggio e il patrimonio storico e artistico della Nazione». </a:t>
            </a:r>
            <a:endParaRPr lang="it-IT" sz="3600" dirty="0">
              <a:latin typeface="+mj-lt"/>
            </a:endParaRPr>
          </a:p>
        </p:txBody>
      </p:sp>
    </p:spTree>
    <p:extLst>
      <p:ext uri="{BB962C8B-B14F-4D97-AF65-F5344CB8AC3E}">
        <p14:creationId xmlns:p14="http://schemas.microsoft.com/office/powerpoint/2010/main" val="985701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E08AF2-6802-49F5-88BE-48FE97001E98}"/>
              </a:ext>
            </a:extLst>
          </p:cNvPr>
          <p:cNvSpPr>
            <a:spLocks noGrp="1"/>
          </p:cNvSpPr>
          <p:nvPr>
            <p:ph type="title"/>
          </p:nvPr>
        </p:nvSpPr>
        <p:spPr/>
        <p:txBody>
          <a:bodyPr>
            <a:noAutofit/>
          </a:bodyPr>
          <a:lstStyle/>
          <a:p>
            <a:r>
              <a:rPr lang="it-IT" dirty="0">
                <a:solidFill>
                  <a:srgbClr val="333333"/>
                </a:solidFill>
                <a:effectLst/>
                <a:ea typeface="Times New Roman" panose="02020603050405020304" pitchFamily="18" charset="0"/>
                <a:cs typeface="Times New Roman" panose="02020603050405020304" pitchFamily="18" charset="0"/>
              </a:rPr>
              <a:t>Tali disposizioni costituzionali delineano due principi fondamentali:</a:t>
            </a:r>
            <a:r>
              <a:rPr lang="it-IT" dirty="0">
                <a:effectLst/>
                <a:ea typeface="Calibri" panose="020F0502020204030204" pitchFamily="34" charset="0"/>
                <a:cs typeface="Times New Roman" panose="02020603050405020304" pitchFamily="18" charset="0"/>
              </a:rPr>
              <a:t/>
            </a:r>
            <a:br>
              <a:rPr lang="it-IT" dirty="0">
                <a:effectLst/>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02F3764-80D0-49E3-B0D2-DE98F77CD68B}"/>
              </a:ext>
            </a:extLst>
          </p:cNvPr>
          <p:cNvSpPr>
            <a:spLocks noGrp="1"/>
          </p:cNvSpPr>
          <p:nvPr>
            <p:ph idx="1"/>
          </p:nvPr>
        </p:nvSpPr>
        <p:spPr/>
        <p:txBody>
          <a:bodyPr>
            <a:normAutofit/>
          </a:bodyPr>
          <a:lstStyle/>
          <a:p>
            <a:pPr marL="742950" lvl="0" indent="-742950">
              <a:lnSpc>
                <a:spcPct val="107000"/>
              </a:lnSpc>
              <a:spcAft>
                <a:spcPts val="800"/>
              </a:spcAft>
              <a:buClr>
                <a:schemeClr val="tx1"/>
              </a:buClr>
              <a:buSzPct val="60000"/>
              <a:buFont typeface="+mj-lt"/>
              <a:buAutoNum type="arabicPeriod"/>
              <a:tabLst>
                <a:tab pos="457200" algn="l"/>
              </a:tabLst>
            </a:pPr>
            <a:r>
              <a:rPr lang="it-IT" sz="3600" dirty="0">
                <a:solidFill>
                  <a:schemeClr val="tx1"/>
                </a:solidFill>
                <a:effectLst/>
                <a:ea typeface="Times New Roman" panose="02020603050405020304" pitchFamily="18" charset="0"/>
                <a:cs typeface="Times New Roman" panose="02020603050405020304" pitchFamily="18" charset="0"/>
              </a:rPr>
              <a:t>La tutela del </a:t>
            </a:r>
            <a:r>
              <a:rPr lang="it-IT" sz="3600" u="sng" strike="noStrike" dirty="0">
                <a:solidFill>
                  <a:schemeClr val="tx1"/>
                </a:solidFill>
                <a:effectLst/>
                <a:ea typeface="Times New Roman" panose="02020603050405020304" pitchFamily="18" charset="0"/>
                <a:cs typeface="Times New Roman" panose="02020603050405020304" pitchFamily="18" charset="0"/>
                <a:hlinkClick r:id="rId2" tooltip="Dizionario Giuridico: Paesaggio">
                  <a:extLst>
                    <a:ext uri="{A12FA001-AC4F-418D-AE19-62706E023703}">
                      <ahyp:hlinkClr xmlns:ahyp="http://schemas.microsoft.com/office/drawing/2018/hyperlinkcolor" xmlns="" val="tx"/>
                    </a:ext>
                  </a:extLst>
                </a:hlinkClick>
              </a:rPr>
              <a:t>paesaggio</a:t>
            </a:r>
            <a:r>
              <a:rPr lang="it-IT" sz="3600" dirty="0">
                <a:solidFill>
                  <a:schemeClr val="tx1"/>
                </a:solidFill>
                <a:effectLst/>
                <a:ea typeface="Times New Roman" panose="02020603050405020304" pitchFamily="18" charset="0"/>
                <a:cs typeface="Times New Roman" panose="02020603050405020304" pitchFamily="18" charset="0"/>
              </a:rPr>
              <a:t> e dei </a:t>
            </a:r>
            <a:r>
              <a:rPr lang="it-IT" sz="3600" strike="noStrike" dirty="0">
                <a:solidFill>
                  <a:schemeClr val="tx1"/>
                </a:solidFill>
                <a:effectLst/>
                <a:ea typeface="Times New Roman" panose="02020603050405020304" pitchFamily="18" charset="0"/>
                <a:cs typeface="Times New Roman" panose="02020603050405020304" pitchFamily="18" charset="0"/>
                <a:hlinkClick r:id="rId3" tooltip="Dizionario Giuridico: Beni culturali">
                  <a:extLst>
                    <a:ext uri="{A12FA001-AC4F-418D-AE19-62706E023703}">
                      <ahyp:hlinkClr xmlns:ahyp="http://schemas.microsoft.com/office/drawing/2018/hyperlinkcolor" xmlns="" val="tx"/>
                    </a:ext>
                  </a:extLst>
                </a:hlinkClick>
              </a:rPr>
              <a:t>beni culturali</a:t>
            </a:r>
            <a:r>
              <a:rPr lang="it-IT" sz="3600" dirty="0">
                <a:solidFill>
                  <a:schemeClr val="tx1"/>
                </a:solidFill>
                <a:effectLst/>
                <a:ea typeface="Times New Roman" panose="02020603050405020304" pitchFamily="18" charset="0"/>
                <a:cs typeface="Times New Roman" panose="02020603050405020304" pitchFamily="18" charset="0"/>
              </a:rPr>
              <a:t> ed ambientali;</a:t>
            </a:r>
          </a:p>
          <a:p>
            <a:pPr marL="742950" lvl="0" indent="-742950">
              <a:lnSpc>
                <a:spcPct val="107000"/>
              </a:lnSpc>
              <a:spcAft>
                <a:spcPts val="800"/>
              </a:spcAft>
              <a:buClr>
                <a:schemeClr val="tx1"/>
              </a:buClr>
              <a:buSzPct val="60000"/>
              <a:buFont typeface="+mj-lt"/>
              <a:buAutoNum type="arabicPeriod"/>
              <a:tabLst>
                <a:tab pos="457200" algn="l"/>
              </a:tabLst>
            </a:pPr>
            <a:r>
              <a:rPr lang="it-IT" sz="3600" dirty="0">
                <a:solidFill>
                  <a:schemeClr val="tx1"/>
                </a:solidFill>
                <a:cs typeface="Times New Roman" panose="02020603050405020304" pitchFamily="18" charset="0"/>
              </a:rPr>
              <a:t>La promozione e lo sviluppo della </a:t>
            </a:r>
            <a:r>
              <a:rPr lang="it-IT" sz="3600" u="sng" dirty="0">
                <a:solidFill>
                  <a:schemeClr val="tx1"/>
                </a:solidFill>
                <a:cs typeface="Times New Roman" panose="02020603050405020304" pitchFamily="18" charset="0"/>
              </a:rPr>
              <a:t>cultura</a:t>
            </a:r>
            <a:r>
              <a:rPr lang="it-IT" sz="3600" dirty="0">
                <a:solidFill>
                  <a:schemeClr val="tx1"/>
                </a:solidFill>
                <a:cs typeface="Times New Roman" panose="02020603050405020304" pitchFamily="18" charset="0"/>
              </a:rPr>
              <a:t> e della </a:t>
            </a:r>
            <a:r>
              <a:rPr lang="it-IT" sz="3600" u="sng" dirty="0">
                <a:solidFill>
                  <a:schemeClr val="tx1"/>
                </a:solidFill>
                <a:cs typeface="Times New Roman" panose="02020603050405020304" pitchFamily="18" charset="0"/>
              </a:rPr>
              <a:t>ricerca</a:t>
            </a:r>
            <a:r>
              <a:rPr lang="it-IT" sz="3600" dirty="0">
                <a:solidFill>
                  <a:schemeClr val="tx1"/>
                </a:solidFill>
                <a:cs typeface="Times New Roman" panose="02020603050405020304" pitchFamily="18" charset="0"/>
              </a:rPr>
              <a:t>.</a:t>
            </a:r>
          </a:p>
        </p:txBody>
      </p:sp>
    </p:spTree>
    <p:extLst>
      <p:ext uri="{BB962C8B-B14F-4D97-AF65-F5344CB8AC3E}">
        <p14:creationId xmlns:p14="http://schemas.microsoft.com/office/powerpoint/2010/main" val="230199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09B23ED-37A3-4987-A0F3-8D954424EE1A}"/>
              </a:ext>
            </a:extLst>
          </p:cNvPr>
          <p:cNvSpPr txBox="1"/>
          <p:nvPr/>
        </p:nvSpPr>
        <p:spPr>
          <a:xfrm>
            <a:off x="1686757" y="275208"/>
            <a:ext cx="9570127" cy="7182607"/>
          </a:xfrm>
          <a:prstGeom prst="rect">
            <a:avLst/>
          </a:prstGeom>
          <a:noFill/>
        </p:spPr>
        <p:txBody>
          <a:bodyPr wrap="square">
            <a:spAutoFit/>
          </a:bodyPr>
          <a:lstStyle/>
          <a:p>
            <a:pPr lvl="0" algn="ctr">
              <a:lnSpc>
                <a:spcPct val="107000"/>
              </a:lnSpc>
              <a:spcAft>
                <a:spcPts val="800"/>
              </a:spcAft>
              <a:buSzPts val="1000"/>
              <a:tabLst>
                <a:tab pos="457200" algn="l"/>
              </a:tabLst>
            </a:pPr>
            <a:r>
              <a:rPr lang="it-IT" sz="3600" b="1" u="sng" dirty="0">
                <a:solidFill>
                  <a:srgbClr val="333333"/>
                </a:solidFill>
                <a:ea typeface="Times New Roman" panose="02020603050405020304" pitchFamily="18" charset="0"/>
                <a:cs typeface="Times New Roman" panose="02020603050405020304" pitchFamily="18" charset="0"/>
              </a:rPr>
              <a:t>PRIMO PRINCIPIO</a:t>
            </a:r>
          </a:p>
          <a:p>
            <a:pPr lvl="0" algn="just">
              <a:lnSpc>
                <a:spcPct val="107000"/>
              </a:lnSpc>
              <a:spcAft>
                <a:spcPts val="800"/>
              </a:spcAft>
              <a:buSzPts val="1000"/>
              <a:tabLst>
                <a:tab pos="457200" algn="l"/>
              </a:tabLst>
            </a:pPr>
            <a:r>
              <a:rPr lang="it-IT" sz="2400" dirty="0">
                <a:solidFill>
                  <a:srgbClr val="333333"/>
                </a:solidFill>
                <a:effectLst/>
                <a:ea typeface="Times New Roman" panose="02020603050405020304" pitchFamily="18" charset="0"/>
                <a:cs typeface="Times New Roman" panose="02020603050405020304" pitchFamily="18" charset="0"/>
              </a:rPr>
              <a:t>La tutela del </a:t>
            </a:r>
            <a:r>
              <a:rPr lang="it-IT" sz="2400" u="none" strike="noStrike" dirty="0">
                <a:solidFill>
                  <a:srgbClr val="333333"/>
                </a:solidFill>
                <a:effectLst/>
                <a:ea typeface="Times New Roman" panose="02020603050405020304" pitchFamily="18" charset="0"/>
                <a:cs typeface="Times New Roman" panose="02020603050405020304" pitchFamily="18" charset="0"/>
                <a:hlinkClick r:id="rId2" tooltip="Dizionario Giuridico: Paesaggio"/>
              </a:rPr>
              <a:t>paesaggio</a:t>
            </a:r>
            <a:r>
              <a:rPr lang="it-IT" sz="2400" dirty="0">
                <a:solidFill>
                  <a:srgbClr val="333333"/>
                </a:solidFill>
                <a:effectLst/>
                <a:ea typeface="Times New Roman" panose="02020603050405020304" pitchFamily="18" charset="0"/>
                <a:cs typeface="Times New Roman" panose="02020603050405020304" pitchFamily="18" charset="0"/>
              </a:rPr>
              <a:t> e dei </a:t>
            </a:r>
            <a:r>
              <a:rPr lang="it-IT" sz="2400" u="none" strike="noStrike" dirty="0">
                <a:solidFill>
                  <a:srgbClr val="333333"/>
                </a:solidFill>
                <a:effectLst/>
                <a:ea typeface="Times New Roman" panose="02020603050405020304" pitchFamily="18" charset="0"/>
                <a:cs typeface="Times New Roman" panose="02020603050405020304" pitchFamily="18" charset="0"/>
                <a:hlinkClick r:id="rId3" tooltip="Dizionario Giuridico: Beni culturali"/>
              </a:rPr>
              <a:t>beni culturali</a:t>
            </a:r>
            <a:r>
              <a:rPr lang="it-IT" sz="2400" dirty="0">
                <a:solidFill>
                  <a:srgbClr val="333333"/>
                </a:solidFill>
                <a:effectLst/>
                <a:ea typeface="Times New Roman" panose="02020603050405020304" pitchFamily="18" charset="0"/>
                <a:cs typeface="Times New Roman" panose="02020603050405020304" pitchFamily="18" charset="0"/>
              </a:rPr>
              <a:t> ed ambientali, grazie ai quali la Repubblica si deve attivare per permetterne lo sviluppo e la promozione. Soprattutto, per quanto concerne il paesaggio, è stato sostenuto che la tutela consiste nella regolazione cosciente degli interventi, nella direzione della costruzione del paesaggio, nella scelta fra i diversi interessi e le diverse possibilità di uso e di destinazione. I beni culturali devono invece non solo essere preservati, ma anche valorizzati, consentendone la massima fruibilità da parte dei consociati. Anche per quanto riguarda l'ambiente, la promozione da parte dello Stato non si ferma al mero riconoscimento del valore intrinseco dei beni ambientali, ma si prevede anche la valorizzazione degli aspetti educativi e culturali in merito.</a:t>
            </a:r>
            <a:endParaRPr lang="it-IT" sz="2400" dirty="0">
              <a:solidFill>
                <a:srgbClr val="333333"/>
              </a:solidFill>
              <a:effectLst/>
              <a:ea typeface="Calibri" panose="020F0502020204030204" pitchFamily="34" charset="0"/>
              <a:cs typeface="Times New Roman" panose="02020603050405020304" pitchFamily="18" charset="0"/>
            </a:endParaRPr>
          </a:p>
          <a:p>
            <a:pPr algn="just">
              <a:lnSpc>
                <a:spcPct val="107000"/>
              </a:lnSpc>
              <a:spcAft>
                <a:spcPts val="800"/>
              </a:spcAft>
            </a:pPr>
            <a:r>
              <a:rPr lang="it-IT" sz="2400" dirty="0">
                <a:solidFill>
                  <a:srgbClr val="333333"/>
                </a:solidFill>
                <a:effectLst/>
                <a:ea typeface="Times New Roman" panose="02020603050405020304" pitchFamily="18" charset="0"/>
                <a:cs typeface="Times New Roman" panose="02020603050405020304" pitchFamily="18" charset="0"/>
              </a:rPr>
              <a:t/>
            </a:r>
            <a:br>
              <a:rPr lang="it-IT" sz="2400" dirty="0">
                <a:solidFill>
                  <a:srgbClr val="333333"/>
                </a:solidFill>
                <a:effectLst/>
                <a:ea typeface="Times New Roman" panose="02020603050405020304" pitchFamily="18" charset="0"/>
                <a:cs typeface="Times New Roman" panose="02020603050405020304" pitchFamily="18" charset="0"/>
              </a:rPr>
            </a:br>
            <a:endParaRPr lang="it-IT"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4803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9D588F-ADFC-4362-A87B-4A1A0D255A29}"/>
              </a:ext>
            </a:extLst>
          </p:cNvPr>
          <p:cNvSpPr txBox="1"/>
          <p:nvPr/>
        </p:nvSpPr>
        <p:spPr>
          <a:xfrm>
            <a:off x="1970843" y="1544715"/>
            <a:ext cx="8194089" cy="3728649"/>
          </a:xfrm>
          <a:prstGeom prst="rect">
            <a:avLst/>
          </a:prstGeom>
          <a:noFill/>
        </p:spPr>
        <p:txBody>
          <a:bodyPr wrap="square">
            <a:spAutoFit/>
          </a:bodyPr>
          <a:lstStyle/>
          <a:p>
            <a:pPr lvl="0" algn="ctr">
              <a:lnSpc>
                <a:spcPct val="107000"/>
              </a:lnSpc>
              <a:spcAft>
                <a:spcPts val="800"/>
              </a:spcAft>
              <a:buSzPts val="1000"/>
              <a:tabLst>
                <a:tab pos="457200" algn="l"/>
              </a:tabLst>
            </a:pPr>
            <a:r>
              <a:rPr lang="it-IT" sz="3600" b="1" u="sng" dirty="0">
                <a:solidFill>
                  <a:srgbClr val="333333"/>
                </a:solidFill>
                <a:ea typeface="Times New Roman" panose="02020603050405020304" pitchFamily="18" charset="0"/>
                <a:cs typeface="Times New Roman" panose="02020603050405020304" pitchFamily="18" charset="0"/>
              </a:rPr>
              <a:t>SECONDO PRINCIPIO</a:t>
            </a:r>
          </a:p>
          <a:p>
            <a:pPr lvl="0" algn="ctr">
              <a:lnSpc>
                <a:spcPct val="107000"/>
              </a:lnSpc>
              <a:spcAft>
                <a:spcPts val="800"/>
              </a:spcAft>
              <a:buSzPts val="1000"/>
              <a:tabLst>
                <a:tab pos="457200" algn="l"/>
              </a:tabLst>
            </a:pPr>
            <a:endParaRPr lang="it-IT" sz="2400" b="1" u="sng" dirty="0">
              <a:solidFill>
                <a:srgbClr val="333333"/>
              </a:solidFill>
              <a:ea typeface="Times New Roman" panose="02020603050405020304" pitchFamily="18" charset="0"/>
              <a:cs typeface="Times New Roman" panose="02020603050405020304" pitchFamily="18" charset="0"/>
            </a:endParaRPr>
          </a:p>
          <a:p>
            <a:pPr lvl="0" algn="just">
              <a:lnSpc>
                <a:spcPct val="107000"/>
              </a:lnSpc>
              <a:spcAft>
                <a:spcPts val="800"/>
              </a:spcAft>
              <a:buSzPts val="1000"/>
              <a:tabLst>
                <a:tab pos="457200" algn="l"/>
              </a:tabLst>
            </a:pPr>
            <a:r>
              <a:rPr lang="it-IT" sz="2400" dirty="0">
                <a:solidFill>
                  <a:srgbClr val="333333"/>
                </a:solidFill>
                <a:ea typeface="Times New Roman" panose="02020603050405020304" pitchFamily="18" charset="0"/>
                <a:cs typeface="Times New Roman" panose="02020603050405020304" pitchFamily="18" charset="0"/>
              </a:rPr>
              <a:t>L</a:t>
            </a:r>
            <a:r>
              <a:rPr lang="it-IT" sz="2400" dirty="0">
                <a:solidFill>
                  <a:srgbClr val="333333"/>
                </a:solidFill>
                <a:effectLst/>
                <a:ea typeface="Times New Roman" panose="02020603050405020304" pitchFamily="18" charset="0"/>
                <a:cs typeface="Times New Roman" panose="02020603050405020304" pitchFamily="18" charset="0"/>
              </a:rPr>
              <a:t>a promozione e lo sviluppo della </a:t>
            </a:r>
            <a:r>
              <a:rPr lang="it-IT" sz="2400" u="sng" dirty="0">
                <a:solidFill>
                  <a:srgbClr val="333333"/>
                </a:solidFill>
                <a:effectLst/>
                <a:ea typeface="Times New Roman" panose="02020603050405020304" pitchFamily="18" charset="0"/>
                <a:cs typeface="Times New Roman" panose="02020603050405020304" pitchFamily="18" charset="0"/>
              </a:rPr>
              <a:t>cultura</a:t>
            </a:r>
            <a:r>
              <a:rPr lang="it-IT" sz="2400" dirty="0">
                <a:solidFill>
                  <a:srgbClr val="333333"/>
                </a:solidFill>
                <a:effectLst/>
                <a:ea typeface="Times New Roman" panose="02020603050405020304" pitchFamily="18" charset="0"/>
                <a:cs typeface="Times New Roman" panose="02020603050405020304" pitchFamily="18" charset="0"/>
              </a:rPr>
              <a:t> e della </a:t>
            </a:r>
            <a:r>
              <a:rPr lang="it-IT" sz="2400" u="sng" dirty="0">
                <a:solidFill>
                  <a:srgbClr val="333333"/>
                </a:solidFill>
                <a:effectLst/>
                <a:ea typeface="Times New Roman" panose="02020603050405020304" pitchFamily="18" charset="0"/>
                <a:cs typeface="Times New Roman" panose="02020603050405020304" pitchFamily="18" charset="0"/>
              </a:rPr>
              <a:t>ricerca,</a:t>
            </a:r>
            <a:r>
              <a:rPr lang="it-IT" sz="2400" dirty="0">
                <a:solidFill>
                  <a:srgbClr val="333333"/>
                </a:solidFill>
                <a:effectLst/>
                <a:ea typeface="Times New Roman" panose="02020603050405020304" pitchFamily="18" charset="0"/>
                <a:cs typeface="Times New Roman" panose="02020603050405020304" pitchFamily="18" charset="0"/>
              </a:rPr>
              <a:t> attraverso la valorizzazione </a:t>
            </a:r>
            <a:r>
              <a:rPr lang="it-IT" sz="2400" dirty="0">
                <a:solidFill>
                  <a:srgbClr val="333333"/>
                </a:solidFill>
                <a:ea typeface="Times New Roman" panose="02020603050405020304" pitchFamily="18" charset="0"/>
                <a:cs typeface="Times New Roman" panose="02020603050405020304" pitchFamily="18" charset="0"/>
              </a:rPr>
              <a:t>del</a:t>
            </a:r>
            <a:r>
              <a:rPr lang="it-IT" sz="2400" dirty="0">
                <a:solidFill>
                  <a:srgbClr val="333333"/>
                </a:solidFill>
                <a:effectLst/>
                <a:ea typeface="Times New Roman" panose="02020603050405020304" pitchFamily="18" charset="0"/>
                <a:cs typeface="Times New Roman" panose="02020603050405020304" pitchFamily="18" charset="0"/>
              </a:rPr>
              <a:t> progresso culturale, scientifico e tecnico del Paese, salvaguardando in ogni caso la libertà dell'arte e della scienza.</a:t>
            </a:r>
            <a:endParaRPr lang="it-IT" sz="2400" dirty="0">
              <a:solidFill>
                <a:srgbClr val="333333"/>
              </a:solidFill>
              <a:effectLst/>
              <a:ea typeface="Calibri" panose="020F0502020204030204" pitchFamily="34" charset="0"/>
              <a:cs typeface="Times New Roman" panose="02020603050405020304" pitchFamily="18" charset="0"/>
            </a:endParaRPr>
          </a:p>
          <a:p>
            <a:pPr algn="just">
              <a:lnSpc>
                <a:spcPct val="107000"/>
              </a:lnSpc>
              <a:spcAft>
                <a:spcPts val="1950"/>
              </a:spcAft>
            </a:pPr>
            <a:r>
              <a:rPr lang="it-IT" sz="2400" dirty="0">
                <a:solidFill>
                  <a:srgbClr val="333333"/>
                </a:solidFill>
                <a:effectLst/>
                <a:ea typeface="Times New Roman" panose="02020603050405020304" pitchFamily="18" charset="0"/>
                <a:cs typeface="Times New Roman" panose="02020603050405020304" pitchFamily="18" charset="0"/>
              </a:rPr>
              <a:t> </a:t>
            </a:r>
            <a:endParaRPr lang="it-IT"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019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286F4AA-40AC-4174-8DDC-7B629FF5E1D8}"/>
              </a:ext>
            </a:extLst>
          </p:cNvPr>
          <p:cNvSpPr txBox="1"/>
          <p:nvPr/>
        </p:nvSpPr>
        <p:spPr>
          <a:xfrm>
            <a:off x="2204899" y="421689"/>
            <a:ext cx="8839939" cy="6289671"/>
          </a:xfrm>
          <a:prstGeom prst="rect">
            <a:avLst/>
          </a:prstGeom>
          <a:noFill/>
        </p:spPr>
        <p:txBody>
          <a:bodyPr wrap="square">
            <a:spAutoFit/>
          </a:bodyPr>
          <a:lstStyle/>
          <a:p>
            <a:pPr algn="ctr">
              <a:lnSpc>
                <a:spcPct val="107000"/>
              </a:lnSpc>
              <a:spcAft>
                <a:spcPts val="750"/>
              </a:spcAft>
            </a:pPr>
            <a:r>
              <a:rPr lang="it-IT" sz="3600" u="sng" dirty="0">
                <a:solidFill>
                  <a:srgbClr val="000000"/>
                </a:solidFill>
                <a:effectLst/>
                <a:ea typeface="Times New Roman" panose="02020603050405020304" pitchFamily="18" charset="0"/>
                <a:cs typeface="Times New Roman" panose="02020603050405020304" pitchFamily="18" charset="0"/>
              </a:rPr>
              <a:t>LA TUTELA DEL PAESAGGO</a:t>
            </a:r>
          </a:p>
          <a:p>
            <a:pPr algn="just">
              <a:lnSpc>
                <a:spcPct val="107000"/>
              </a:lnSpc>
              <a:spcAft>
                <a:spcPts val="750"/>
              </a:spcAft>
            </a:pPr>
            <a:r>
              <a:rPr lang="it-IT" sz="2400" dirty="0">
                <a:solidFill>
                  <a:srgbClr val="000000"/>
                </a:solidFill>
                <a:effectLst/>
                <a:ea typeface="Times New Roman" panose="02020603050405020304" pitchFamily="18" charset="0"/>
                <a:cs typeface="Times New Roman" panose="02020603050405020304" pitchFamily="18" charset="0"/>
              </a:rPr>
              <a:t>Ciò che noi oggi definiamo Paesaggio è stato oggetto di strumenti legislativi già all’inizio del XX secolo. La Legge </a:t>
            </a:r>
            <a:r>
              <a:rPr lang="it-IT" sz="2400" b="1" dirty="0">
                <a:solidFill>
                  <a:srgbClr val="000000"/>
                </a:solidFill>
                <a:effectLst/>
                <a:ea typeface="Times New Roman" panose="02020603050405020304" pitchFamily="18" charset="0"/>
                <a:cs typeface="Times New Roman" panose="02020603050405020304" pitchFamily="18" charset="0"/>
              </a:rPr>
              <a:t>n.778 del 1922, </a:t>
            </a:r>
            <a:r>
              <a:rPr lang="it-IT" sz="2400" dirty="0">
                <a:solidFill>
                  <a:srgbClr val="000000"/>
                </a:solidFill>
                <a:effectLst/>
                <a:ea typeface="Times New Roman" panose="02020603050405020304" pitchFamily="18" charset="0"/>
                <a:cs typeface="Times New Roman" panose="02020603050405020304" pitchFamily="18" charset="0"/>
              </a:rPr>
              <a:t>e successivamente </a:t>
            </a:r>
            <a:r>
              <a:rPr lang="it-IT" sz="2400" b="1" dirty="0">
                <a:solidFill>
                  <a:srgbClr val="000000"/>
                </a:solidFill>
                <a:effectLst/>
                <a:ea typeface="Times New Roman" panose="02020603050405020304" pitchFamily="18" charset="0"/>
                <a:cs typeface="Times New Roman" panose="02020603050405020304" pitchFamily="18" charset="0"/>
              </a:rPr>
              <a:t>la n.1497 del 1939</a:t>
            </a:r>
            <a:r>
              <a:rPr lang="it-IT" sz="2400" dirty="0">
                <a:solidFill>
                  <a:srgbClr val="000000"/>
                </a:solidFill>
                <a:effectLst/>
                <a:ea typeface="Times New Roman" panose="02020603050405020304" pitchFamily="18" charset="0"/>
                <a:cs typeface="Times New Roman" panose="02020603050405020304" pitchFamily="18" charset="0"/>
              </a:rPr>
              <a:t>, era stata improntata su una concezione estetizzante che identificava il paesaggio con la veduta d’insieme, il panorama, la “bellezza naturale” (come recitavano i testi di legge), in un senso che mirava a tutelare i valori paesistici sotto il profilo dei quadri naturali che essi realizzano. Conseguentemente, non si tutelava ciò che era nel paesaggio, ma solo la mera conservazione del visibile e dello scenario naturale. Non si considerava, allora, la </a:t>
            </a:r>
            <a:r>
              <a:rPr lang="it-IT" sz="2400" b="1" dirty="0">
                <a:solidFill>
                  <a:srgbClr val="000000"/>
                </a:solidFill>
                <a:effectLst/>
                <a:ea typeface="Times New Roman" panose="02020603050405020304" pitchFamily="18" charset="0"/>
                <a:cs typeface="Times New Roman" panose="02020603050405020304" pitchFamily="18" charset="0"/>
              </a:rPr>
              <a:t>dinamicità insita nel paesaggio</a:t>
            </a:r>
            <a:r>
              <a:rPr lang="it-IT" sz="2400" dirty="0">
                <a:solidFill>
                  <a:srgbClr val="000000"/>
                </a:solidFill>
                <a:effectLst/>
                <a:ea typeface="Times New Roman" panose="02020603050405020304" pitchFamily="18" charset="0"/>
                <a:cs typeface="Times New Roman" panose="02020603050405020304" pitchFamily="18" charset="0"/>
              </a:rPr>
              <a:t> che si concretizza principalmente nell’azione positiva o distruttiva dell’uomo.</a:t>
            </a:r>
            <a:endParaRPr lang="it-IT"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5026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FE141F3-F9B9-4790-8F99-84A332F6288F}"/>
              </a:ext>
            </a:extLst>
          </p:cNvPr>
          <p:cNvSpPr txBox="1"/>
          <p:nvPr/>
        </p:nvSpPr>
        <p:spPr>
          <a:xfrm>
            <a:off x="1675198" y="632257"/>
            <a:ext cx="10111666" cy="5974456"/>
          </a:xfrm>
          <a:prstGeom prst="rect">
            <a:avLst/>
          </a:prstGeom>
          <a:noFill/>
        </p:spPr>
        <p:txBody>
          <a:bodyPr wrap="square">
            <a:spAutoFit/>
          </a:bodyPr>
          <a:lstStyle/>
          <a:p>
            <a:pPr algn="just">
              <a:lnSpc>
                <a:spcPct val="107000"/>
              </a:lnSpc>
              <a:spcAft>
                <a:spcPts val="750"/>
              </a:spcAft>
            </a:pPr>
            <a:r>
              <a:rPr lang="it-IT" sz="3600" dirty="0">
                <a:solidFill>
                  <a:srgbClr val="000000"/>
                </a:solidFill>
                <a:effectLst/>
                <a:ea typeface="Times New Roman" panose="02020603050405020304" pitchFamily="18" charset="0"/>
                <a:cs typeface="Times New Roman" panose="02020603050405020304" pitchFamily="18" charset="0"/>
              </a:rPr>
              <a:t>La legge n. 1497 è stata integrata solo nel 1985 dalla Legge n.431 (la cosiddetta “</a:t>
            </a:r>
            <a:r>
              <a:rPr lang="it-IT" sz="3600" b="1" dirty="0">
                <a:solidFill>
                  <a:srgbClr val="000000"/>
                </a:solidFill>
                <a:effectLst/>
                <a:ea typeface="Times New Roman" panose="02020603050405020304" pitchFamily="18" charset="0"/>
                <a:cs typeface="Times New Roman" panose="02020603050405020304" pitchFamily="18" charset="0"/>
              </a:rPr>
              <a:t>legge Galasso</a:t>
            </a:r>
            <a:r>
              <a:rPr lang="it-IT" sz="3600" dirty="0">
                <a:solidFill>
                  <a:srgbClr val="000000"/>
                </a:solidFill>
                <a:effectLst/>
                <a:ea typeface="Times New Roman" panose="02020603050405020304" pitchFamily="18" charset="0"/>
                <a:cs typeface="Times New Roman" panose="02020603050405020304" pitchFamily="18" charset="0"/>
              </a:rPr>
              <a:t>”) che ha spostato il fulcro tematico sull’ambiente naturale da preservare, comprendendo ulteriori elementi, per lo più naturalistici, quali coste, corsi d’acqua, boschi, laghi, monti, parchi ecc. riconoscendo a questi aspetti una valenza paesaggistica di fondamentale importanza.</a:t>
            </a:r>
            <a:endParaRPr lang="it-IT" sz="3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957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18F21-D7BF-4F62-A11E-A12C04FFF2F7}"/>
              </a:ext>
            </a:extLst>
          </p:cNvPr>
          <p:cNvSpPr>
            <a:spLocks noGrp="1"/>
          </p:cNvSpPr>
          <p:nvPr>
            <p:ph type="ctrTitle"/>
          </p:nvPr>
        </p:nvSpPr>
        <p:spPr>
          <a:xfrm>
            <a:off x="1752601" y="2286000"/>
            <a:ext cx="10191750" cy="4476173"/>
          </a:xfrm>
          <a:noFill/>
        </p:spPr>
        <p:txBody>
          <a:bodyPr>
            <a:noAutofit/>
          </a:bodyPr>
          <a:lstStyle/>
          <a:p>
            <a:pPr algn="just"/>
            <a:r>
              <a:rPr lang="it-IT" sz="3600" dirty="0">
                <a:solidFill>
                  <a:srgbClr val="000000"/>
                </a:solidFill>
                <a:effectLst/>
                <a:latin typeface="+mn-lt"/>
                <a:ea typeface="Times New Roman" panose="02020603050405020304" pitchFamily="18" charset="0"/>
                <a:cs typeface="Times New Roman" panose="02020603050405020304" pitchFamily="18" charset="0"/>
              </a:rPr>
              <a:t>Oggi il </a:t>
            </a:r>
            <a:r>
              <a:rPr lang="it-IT" sz="3600" b="1" dirty="0">
                <a:solidFill>
                  <a:srgbClr val="000000"/>
                </a:solidFill>
                <a:effectLst/>
                <a:latin typeface="+mn-lt"/>
                <a:ea typeface="Times New Roman" panose="02020603050405020304" pitchFamily="18" charset="0"/>
                <a:cs typeface="Times New Roman" panose="02020603050405020304" pitchFamily="18" charset="0"/>
              </a:rPr>
              <a:t>Paesaggio,</a:t>
            </a:r>
            <a:r>
              <a:rPr lang="it-IT" sz="3600" dirty="0">
                <a:solidFill>
                  <a:srgbClr val="000000"/>
                </a:solidFill>
                <a:effectLst/>
                <a:latin typeface="+mn-lt"/>
                <a:ea typeface="Times New Roman" panose="02020603050405020304" pitchFamily="18" charset="0"/>
                <a:cs typeface="Times New Roman" panose="02020603050405020304" pitchFamily="18" charset="0"/>
              </a:rPr>
              <a:t> nella definizione data dalla Convenzione del Paesaggio (Firenze, 2000), designa una determinata parte di territorio, così come è percepita dalle popolazioni, il cui carattere deriva dall’azione di fattori naturali (clima, condizioni geologiche, vegetazione, fauna) e/o umani e dalle loro interrelazioni  (definizione ripresa anche dall’art. 131 del </a:t>
            </a:r>
            <a:r>
              <a:rPr lang="it-IT" sz="3600" b="1" dirty="0" err="1">
                <a:solidFill>
                  <a:srgbClr val="000000"/>
                </a:solidFill>
                <a:effectLst/>
                <a:latin typeface="+mn-lt"/>
                <a:ea typeface="Times New Roman" panose="02020603050405020304" pitchFamily="18" charset="0"/>
                <a:cs typeface="Times New Roman" panose="02020603050405020304" pitchFamily="18" charset="0"/>
              </a:rPr>
              <a:t>D.Lgs.</a:t>
            </a:r>
            <a:r>
              <a:rPr lang="it-IT" sz="3600" b="1" dirty="0">
                <a:solidFill>
                  <a:srgbClr val="000000"/>
                </a:solidFill>
                <a:effectLst/>
                <a:latin typeface="+mn-lt"/>
                <a:ea typeface="Times New Roman" panose="02020603050405020304" pitchFamily="18" charset="0"/>
                <a:cs typeface="Times New Roman" panose="02020603050405020304" pitchFamily="18" charset="0"/>
              </a:rPr>
              <a:t> 42/2004 Codice dei Beni culturali e del paesaggio</a:t>
            </a:r>
            <a:r>
              <a:rPr lang="it-IT" sz="3600" dirty="0">
                <a:solidFill>
                  <a:srgbClr val="000000"/>
                </a:solidFill>
                <a:effectLst/>
                <a:latin typeface="+mn-lt"/>
                <a:ea typeface="Times New Roman" panose="02020603050405020304" pitchFamily="18" charset="0"/>
                <a:cs typeface="Times New Roman" panose="02020603050405020304" pitchFamily="18" charset="0"/>
              </a:rPr>
              <a:t>).</a:t>
            </a:r>
            <a:r>
              <a:rPr lang="it-IT" sz="2800" dirty="0">
                <a:effectLst/>
                <a:latin typeface="Calibri" panose="020F0502020204030204" pitchFamily="34" charset="0"/>
                <a:ea typeface="Calibri" panose="020F0502020204030204" pitchFamily="34" charset="0"/>
                <a:cs typeface="Times New Roman" panose="02020603050405020304" pitchFamily="18" charset="0"/>
              </a:rPr>
              <a:t/>
            </a:r>
            <a:br>
              <a:rPr lang="it-IT" sz="2800" dirty="0">
                <a:effectLst/>
                <a:latin typeface="Calibri" panose="020F0502020204030204" pitchFamily="34" charset="0"/>
                <a:ea typeface="Calibri" panose="020F0502020204030204" pitchFamily="34" charset="0"/>
                <a:cs typeface="Times New Roman" panose="02020603050405020304" pitchFamily="18" charset="0"/>
              </a:rPr>
            </a:br>
            <a:endParaRPr lang="it-IT" sz="2800" dirty="0"/>
          </a:p>
        </p:txBody>
      </p:sp>
    </p:spTree>
    <p:extLst>
      <p:ext uri="{BB962C8B-B14F-4D97-AF65-F5344CB8AC3E}">
        <p14:creationId xmlns:p14="http://schemas.microsoft.com/office/powerpoint/2010/main" val="124463198"/>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418</TotalTime>
  <Words>1698</Words>
  <Application>Microsoft Office PowerPoint</Application>
  <PresentationFormat>Widescreen</PresentationFormat>
  <Paragraphs>56</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Arial</vt:lpstr>
      <vt:lpstr>Calibri</vt:lpstr>
      <vt:lpstr>Century Gothic</vt:lpstr>
      <vt:lpstr>Symbol</vt:lpstr>
      <vt:lpstr>Times New Roman</vt:lpstr>
      <vt:lpstr>Wingdings 3</vt:lpstr>
      <vt:lpstr>Filo</vt:lpstr>
      <vt:lpstr>LA COSTITUZIONE</vt:lpstr>
      <vt:lpstr>ARTICOLO 9</vt:lpstr>
      <vt:lpstr>Presentazione standard di PowerPoint</vt:lpstr>
      <vt:lpstr>Tali disposizioni costituzionali delineano due principi fondamentali: </vt:lpstr>
      <vt:lpstr>Presentazione standard di PowerPoint</vt:lpstr>
      <vt:lpstr>Presentazione standard di PowerPoint</vt:lpstr>
      <vt:lpstr>Presentazione standard di PowerPoint</vt:lpstr>
      <vt:lpstr>Presentazione standard di PowerPoint</vt:lpstr>
      <vt:lpstr>Oggi il Paesaggio, nella definizione data dalla Convenzione del Paesaggio (Firenze, 2000), designa una determinata parte di territorio, così come è percepita dalle popolazioni, il cui carattere deriva dall’azione di fattori naturali (clima, condizioni geologiche, vegetazione, fauna) e/o umani e dalle loro interrelazioni  (definizione ripresa anche dall’art. 131 del D.Lgs. 42/2004 Codice dei Beni culturali e del paesaggio). </vt:lpstr>
      <vt:lpstr>Presentazione standard di PowerPoint</vt:lpstr>
      <vt:lpstr>Presentazione standard di PowerPoint</vt:lpstr>
      <vt:lpstr>Le aree protette, quali i Parchi, sono chiamate a svolgere un ruolo estremamente importante al fine della Convenzione Europea del paesaggio, in quanto custodi di un patrimonio paesistico di eccezionale rilevanza. </vt:lpstr>
      <vt:lpstr>Il territorio del Parco del Ticino è interamente sottoposto a vincolo paesaggistico ai sensi dell’art. 142 del D. Lgs. 22 gennaio 2004 n. 42 “Codice dei beni culturali e del paesaggio” (comma 1, lettera f). </vt:lpstr>
      <vt:lpstr>LE COMPETENZE </vt:lpstr>
      <vt:lpstr>La Commissione per il Paesaggio </vt:lpstr>
      <vt:lpstr>Relazione sullo stato annuale del Paesaggio </vt:lpstr>
      <vt:lpstr>LA PROMOZIONE DELLA CULTURA</vt:lpstr>
      <vt:lpstr>Articolo 9 da parte della fisica  DOTT.SSA GABRIELLA GREISON:video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ARTICOLO 9</dc:title>
  <dc:creator>LNVIP3-15-8DIX</dc:creator>
  <cp:lastModifiedBy>elena scala</cp:lastModifiedBy>
  <cp:revision>88</cp:revision>
  <dcterms:created xsi:type="dcterms:W3CDTF">2020-10-23T08:03:32Z</dcterms:created>
  <dcterms:modified xsi:type="dcterms:W3CDTF">2020-11-07T11:56:06Z</dcterms:modified>
</cp:coreProperties>
</file>